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8" r:id="rId2"/>
    <p:sldId id="532" r:id="rId3"/>
    <p:sldId id="533" r:id="rId4"/>
    <p:sldId id="534" r:id="rId5"/>
    <p:sldId id="568" r:id="rId6"/>
    <p:sldId id="535" r:id="rId7"/>
    <p:sldId id="536" r:id="rId8"/>
    <p:sldId id="537" r:id="rId9"/>
    <p:sldId id="538" r:id="rId10"/>
    <p:sldId id="539" r:id="rId11"/>
    <p:sldId id="540" r:id="rId12"/>
    <p:sldId id="542" r:id="rId13"/>
    <p:sldId id="543" r:id="rId14"/>
    <p:sldId id="569" r:id="rId15"/>
    <p:sldId id="544" r:id="rId16"/>
    <p:sldId id="570" r:id="rId17"/>
    <p:sldId id="545" r:id="rId18"/>
    <p:sldId id="546" r:id="rId19"/>
    <p:sldId id="547" r:id="rId20"/>
    <p:sldId id="548" r:id="rId21"/>
    <p:sldId id="549" r:id="rId22"/>
    <p:sldId id="550" r:id="rId23"/>
    <p:sldId id="551" r:id="rId24"/>
    <p:sldId id="552" r:id="rId25"/>
    <p:sldId id="554" r:id="rId26"/>
    <p:sldId id="553" r:id="rId27"/>
    <p:sldId id="556" r:id="rId28"/>
    <p:sldId id="557" r:id="rId29"/>
    <p:sldId id="555" r:id="rId30"/>
    <p:sldId id="559" r:id="rId31"/>
    <p:sldId id="623" r:id="rId32"/>
    <p:sldId id="624" r:id="rId33"/>
    <p:sldId id="524" r:id="rId34"/>
    <p:sldId id="572" r:id="rId35"/>
    <p:sldId id="502" r:id="rId36"/>
    <p:sldId id="504" r:id="rId37"/>
    <p:sldId id="561" r:id="rId38"/>
    <p:sldId id="520" r:id="rId39"/>
    <p:sldId id="505" r:id="rId40"/>
    <p:sldId id="571" r:id="rId41"/>
    <p:sldId id="498" r:id="rId42"/>
    <p:sldId id="499" r:id="rId43"/>
    <p:sldId id="621" r:id="rId44"/>
    <p:sldId id="622" r:id="rId45"/>
    <p:sldId id="562" r:id="rId46"/>
    <p:sldId id="563" r:id="rId47"/>
    <p:sldId id="564" r:id="rId48"/>
    <p:sldId id="565" r:id="rId49"/>
    <p:sldId id="508" r:id="rId50"/>
    <p:sldId id="573" r:id="rId51"/>
    <p:sldId id="625" r:id="rId52"/>
    <p:sldId id="626" r:id="rId53"/>
    <p:sldId id="574" r:id="rId54"/>
    <p:sldId id="575" r:id="rId55"/>
    <p:sldId id="576" r:id="rId56"/>
    <p:sldId id="577" r:id="rId57"/>
    <p:sldId id="579" r:id="rId58"/>
    <p:sldId id="578" r:id="rId59"/>
    <p:sldId id="580" r:id="rId60"/>
    <p:sldId id="581" r:id="rId61"/>
    <p:sldId id="582" r:id="rId62"/>
    <p:sldId id="583" r:id="rId63"/>
    <p:sldId id="584" r:id="rId64"/>
    <p:sldId id="585" r:id="rId65"/>
    <p:sldId id="586" r:id="rId66"/>
    <p:sldId id="587" r:id="rId67"/>
    <p:sldId id="588" r:id="rId68"/>
    <p:sldId id="589" r:id="rId69"/>
    <p:sldId id="590" r:id="rId70"/>
    <p:sldId id="591" r:id="rId71"/>
    <p:sldId id="592" r:id="rId72"/>
    <p:sldId id="593" r:id="rId73"/>
    <p:sldId id="595" r:id="rId74"/>
    <p:sldId id="596" r:id="rId75"/>
    <p:sldId id="597" r:id="rId76"/>
    <p:sldId id="598" r:id="rId77"/>
    <p:sldId id="599" r:id="rId78"/>
    <p:sldId id="601" r:id="rId79"/>
    <p:sldId id="602" r:id="rId80"/>
    <p:sldId id="603" r:id="rId81"/>
    <p:sldId id="604" r:id="rId82"/>
    <p:sldId id="607" r:id="rId83"/>
    <p:sldId id="609" r:id="rId84"/>
    <p:sldId id="608" r:id="rId85"/>
    <p:sldId id="610" r:id="rId86"/>
    <p:sldId id="611" r:id="rId87"/>
    <p:sldId id="613" r:id="rId88"/>
    <p:sldId id="614" r:id="rId89"/>
    <p:sldId id="615" r:id="rId90"/>
    <p:sldId id="616" r:id="rId91"/>
    <p:sldId id="618" r:id="rId92"/>
    <p:sldId id="620" r:id="rId93"/>
    <p:sldId id="619" r:id="rId94"/>
    <p:sldId id="486" r:id="rId9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6CA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35" autoAdjust="0"/>
  </p:normalViewPr>
  <p:slideViewPr>
    <p:cSldViewPr>
      <p:cViewPr>
        <p:scale>
          <a:sx n="100" d="100"/>
          <a:sy n="100" d="100"/>
        </p:scale>
        <p:origin x="955" y="-30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9DB1D81-DBBD-1A8E-900B-E6300F0CA34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2A504AF1-40C8-8B24-D828-B9119867C0A0}"/>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FB213712-C301-48B9-B451-BE05A4708278}" type="datetimeFigureOut">
              <a:rPr lang="zh-CN" altLang="en-US"/>
              <a:pPr>
                <a:defRPr/>
              </a:pPr>
              <a:t>2024/1/1</a:t>
            </a:fld>
            <a:endParaRPr lang="zh-CN" altLang="en-US"/>
          </a:p>
        </p:txBody>
      </p:sp>
      <p:sp>
        <p:nvSpPr>
          <p:cNvPr id="4" name="幻灯片图像占位符 3">
            <a:extLst>
              <a:ext uri="{FF2B5EF4-FFF2-40B4-BE49-F238E27FC236}">
                <a16:creationId xmlns:a16="http://schemas.microsoft.com/office/drawing/2014/main" id="{344CC2FB-E8D2-3D87-F76F-0C06681B196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822DCB20-F280-8173-91A0-21493A42776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E9169B4-202C-4DCB-8020-CA4E3BBD5BB1}"/>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6738C75F-84CB-A400-99F0-BDC548AA177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A8663EA-DF73-4CF5-A109-8173E42F164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427B0EB8-1566-90E6-6056-808275A371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8502982B-D0B4-5CF2-C2C4-AF1EC3D950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8" name="灯片编号占位符 3">
            <a:extLst>
              <a:ext uri="{FF2B5EF4-FFF2-40B4-BE49-F238E27FC236}">
                <a16:creationId xmlns:a16="http://schemas.microsoft.com/office/drawing/2014/main" id="{5B609684-3864-7844-6287-F371BACEF9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C48AEC1-7560-413C-8437-43A38B16CBAF}"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D8294717-22D8-0E52-D9D9-DFCEE9FDBE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052D396D-D96C-2BF1-B777-C8B4FFAA37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196" name="灯片编号占位符 3">
            <a:extLst>
              <a:ext uri="{FF2B5EF4-FFF2-40B4-BE49-F238E27FC236}">
                <a16:creationId xmlns:a16="http://schemas.microsoft.com/office/drawing/2014/main" id="{B81BA020-009C-BCE1-F0F3-C4C951088A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656240-DEF9-4A79-B19D-5C0BE5E580D7}"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DE9FF8EA-222F-54EE-F3EA-8C104DBC93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9EF61204-D9C9-60FD-AF7C-981111DA82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a:extLst>
              <a:ext uri="{FF2B5EF4-FFF2-40B4-BE49-F238E27FC236}">
                <a16:creationId xmlns:a16="http://schemas.microsoft.com/office/drawing/2014/main" id="{ED742DC3-5CFB-74FB-4D2E-EA0E969679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231B62-E631-49A9-9985-F7BDDB856631}" type="slidenum">
              <a:rPr lang="zh-CN" altLang="en-US" smtClean="0"/>
              <a:pPr/>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solidFill>
                  <a:srgbClr val="C00000"/>
                </a:solidFill>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28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Rectangle 4">
            <a:extLst>
              <a:ext uri="{FF2B5EF4-FFF2-40B4-BE49-F238E27FC236}">
                <a16:creationId xmlns:a16="http://schemas.microsoft.com/office/drawing/2014/main" id="{C75FB692-9919-A791-7E59-8177EA4E45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6F7270E-6D17-EFC4-3DD7-88B931B444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60EF959-4136-F79D-048E-AD6FAA5C2562}"/>
              </a:ext>
            </a:extLst>
          </p:cNvPr>
          <p:cNvSpPr>
            <a:spLocks noGrp="1" noChangeArrowheads="1"/>
          </p:cNvSpPr>
          <p:nvPr>
            <p:ph type="sldNum" sz="quarter" idx="12"/>
          </p:nvPr>
        </p:nvSpPr>
        <p:spPr>
          <a:ln/>
        </p:spPr>
        <p:txBody>
          <a:bodyPr/>
          <a:lstStyle>
            <a:lvl1pPr>
              <a:defRPr/>
            </a:lvl1pPr>
          </a:lstStyle>
          <a:p>
            <a:pPr>
              <a:defRPr/>
            </a:pPr>
            <a:fld id="{8B3D8EAA-6D31-43B9-807D-99492F0033AD}" type="slidenum">
              <a:rPr lang="en-US" altLang="zh-CN"/>
              <a:pPr>
                <a:defRPr/>
              </a:pPr>
              <a:t>‹#›</a:t>
            </a:fld>
            <a:endParaRPr lang="en-US" altLang="zh-CN"/>
          </a:p>
        </p:txBody>
      </p:sp>
    </p:spTree>
    <p:extLst>
      <p:ext uri="{BB962C8B-B14F-4D97-AF65-F5344CB8AC3E}">
        <p14:creationId xmlns:p14="http://schemas.microsoft.com/office/powerpoint/2010/main" val="416816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EB2F804-CC47-DDD7-49EA-24AFB3F78E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68B5C0F-AEBF-D633-4334-32F09EC0BD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B09703-1ACD-CA04-23D3-E0CC3F360581}"/>
              </a:ext>
            </a:extLst>
          </p:cNvPr>
          <p:cNvSpPr>
            <a:spLocks noGrp="1" noChangeArrowheads="1"/>
          </p:cNvSpPr>
          <p:nvPr>
            <p:ph type="sldNum" sz="quarter" idx="12"/>
          </p:nvPr>
        </p:nvSpPr>
        <p:spPr>
          <a:ln/>
        </p:spPr>
        <p:txBody>
          <a:bodyPr/>
          <a:lstStyle>
            <a:lvl1pPr>
              <a:defRPr/>
            </a:lvl1pPr>
          </a:lstStyle>
          <a:p>
            <a:pPr>
              <a:defRPr/>
            </a:pPr>
            <a:fld id="{EB12E2E7-E648-408C-86D0-8CD58D5C3E25}" type="slidenum">
              <a:rPr lang="en-US" altLang="zh-CN"/>
              <a:pPr>
                <a:defRPr/>
              </a:pPr>
              <a:t>‹#›</a:t>
            </a:fld>
            <a:endParaRPr lang="en-US" altLang="zh-CN"/>
          </a:p>
        </p:txBody>
      </p:sp>
    </p:spTree>
    <p:extLst>
      <p:ext uri="{BB962C8B-B14F-4D97-AF65-F5344CB8AC3E}">
        <p14:creationId xmlns:p14="http://schemas.microsoft.com/office/powerpoint/2010/main" val="188781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0D430DA-5AB3-3AB4-9710-12E378339B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91FBCAD-C3C4-D2E9-514E-503C11DBDB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D407797-45CE-396D-0467-FA37B635AEFA}"/>
              </a:ext>
            </a:extLst>
          </p:cNvPr>
          <p:cNvSpPr>
            <a:spLocks noGrp="1" noChangeArrowheads="1"/>
          </p:cNvSpPr>
          <p:nvPr>
            <p:ph type="sldNum" sz="quarter" idx="12"/>
          </p:nvPr>
        </p:nvSpPr>
        <p:spPr>
          <a:ln/>
        </p:spPr>
        <p:txBody>
          <a:bodyPr/>
          <a:lstStyle>
            <a:lvl1pPr>
              <a:defRPr/>
            </a:lvl1pPr>
          </a:lstStyle>
          <a:p>
            <a:pPr>
              <a:defRPr/>
            </a:pPr>
            <a:fld id="{8498B8AE-64B9-40A0-ABA1-6369B00598E5}" type="slidenum">
              <a:rPr lang="en-US" altLang="zh-CN"/>
              <a:pPr>
                <a:defRPr/>
              </a:pPr>
              <a:t>‹#›</a:t>
            </a:fld>
            <a:endParaRPr lang="en-US" altLang="zh-CN"/>
          </a:p>
        </p:txBody>
      </p:sp>
    </p:spTree>
    <p:extLst>
      <p:ext uri="{BB962C8B-B14F-4D97-AF65-F5344CB8AC3E}">
        <p14:creationId xmlns:p14="http://schemas.microsoft.com/office/powerpoint/2010/main" val="169562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1">
                <a:solidFill>
                  <a:srgbClr val="C00000"/>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b="1">
                <a:solidFill>
                  <a:srgbClr val="7030A0"/>
                </a:solidFill>
              </a:defRPr>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CEC28505-25CC-3BD5-523A-DE8F6AF26C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439655D-2999-50F8-8F43-E02441E9F1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6E1CC28-68CE-DCEE-85A0-A42859526CDC}"/>
              </a:ext>
            </a:extLst>
          </p:cNvPr>
          <p:cNvSpPr>
            <a:spLocks noGrp="1" noChangeArrowheads="1"/>
          </p:cNvSpPr>
          <p:nvPr>
            <p:ph type="sldNum" sz="quarter" idx="12"/>
          </p:nvPr>
        </p:nvSpPr>
        <p:spPr>
          <a:ln/>
        </p:spPr>
        <p:txBody>
          <a:bodyPr/>
          <a:lstStyle>
            <a:lvl1pPr>
              <a:defRPr/>
            </a:lvl1pPr>
          </a:lstStyle>
          <a:p>
            <a:pPr>
              <a:defRPr/>
            </a:pPr>
            <a:fld id="{1E77B1BE-54CB-4FD1-BF53-EBDB4E721490}" type="slidenum">
              <a:rPr lang="en-US" altLang="zh-CN"/>
              <a:pPr>
                <a:defRPr/>
              </a:pPr>
              <a:t>‹#›</a:t>
            </a:fld>
            <a:endParaRPr lang="en-US" altLang="zh-CN"/>
          </a:p>
        </p:txBody>
      </p:sp>
    </p:spTree>
    <p:extLst>
      <p:ext uri="{BB962C8B-B14F-4D97-AF65-F5344CB8AC3E}">
        <p14:creationId xmlns:p14="http://schemas.microsoft.com/office/powerpoint/2010/main" val="268318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19C5AD94-502A-7C77-E5C3-87182A24D9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9D0DDF8-7A7D-52F1-911E-60CD90045B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34313C1-9592-A881-B278-08D75E6AA1B5}"/>
              </a:ext>
            </a:extLst>
          </p:cNvPr>
          <p:cNvSpPr>
            <a:spLocks noGrp="1" noChangeArrowheads="1"/>
          </p:cNvSpPr>
          <p:nvPr>
            <p:ph type="sldNum" sz="quarter" idx="12"/>
          </p:nvPr>
        </p:nvSpPr>
        <p:spPr>
          <a:ln/>
        </p:spPr>
        <p:txBody>
          <a:bodyPr/>
          <a:lstStyle>
            <a:lvl1pPr>
              <a:defRPr/>
            </a:lvl1pPr>
          </a:lstStyle>
          <a:p>
            <a:pPr>
              <a:defRPr/>
            </a:pPr>
            <a:fld id="{14B1F73F-536C-4147-826D-B2724EAB48C3}" type="slidenum">
              <a:rPr lang="en-US" altLang="zh-CN"/>
              <a:pPr>
                <a:defRPr/>
              </a:pPr>
              <a:t>‹#›</a:t>
            </a:fld>
            <a:endParaRPr lang="en-US" altLang="zh-CN"/>
          </a:p>
        </p:txBody>
      </p:sp>
    </p:spTree>
    <p:extLst>
      <p:ext uri="{BB962C8B-B14F-4D97-AF65-F5344CB8AC3E}">
        <p14:creationId xmlns:p14="http://schemas.microsoft.com/office/powerpoint/2010/main" val="99206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A666794-155E-AACD-8EA1-337920CE04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6540E27-132C-A600-BCBA-59FDADEEB7B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38FF2AA-6D7A-CA26-4CF6-60FAE51B29D1}"/>
              </a:ext>
            </a:extLst>
          </p:cNvPr>
          <p:cNvSpPr>
            <a:spLocks noGrp="1" noChangeArrowheads="1"/>
          </p:cNvSpPr>
          <p:nvPr>
            <p:ph type="sldNum" sz="quarter" idx="12"/>
          </p:nvPr>
        </p:nvSpPr>
        <p:spPr>
          <a:ln/>
        </p:spPr>
        <p:txBody>
          <a:bodyPr/>
          <a:lstStyle>
            <a:lvl1pPr>
              <a:defRPr/>
            </a:lvl1pPr>
          </a:lstStyle>
          <a:p>
            <a:pPr>
              <a:defRPr/>
            </a:pPr>
            <a:fld id="{02A95710-85E9-4037-8CD8-478A6935D8E4}" type="slidenum">
              <a:rPr lang="en-US" altLang="zh-CN"/>
              <a:pPr>
                <a:defRPr/>
              </a:pPr>
              <a:t>‹#›</a:t>
            </a:fld>
            <a:endParaRPr lang="en-US" altLang="zh-CN"/>
          </a:p>
        </p:txBody>
      </p:sp>
    </p:spTree>
    <p:extLst>
      <p:ext uri="{BB962C8B-B14F-4D97-AF65-F5344CB8AC3E}">
        <p14:creationId xmlns:p14="http://schemas.microsoft.com/office/powerpoint/2010/main" val="55957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77EBCCD-0FD9-B6ED-BF8A-6218D92E9D7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06F7C43-0E7E-EBA9-D69B-3197C9E2C4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9254BD1-55CF-1F3E-F997-007376C0FEDA}"/>
              </a:ext>
            </a:extLst>
          </p:cNvPr>
          <p:cNvSpPr>
            <a:spLocks noGrp="1" noChangeArrowheads="1"/>
          </p:cNvSpPr>
          <p:nvPr>
            <p:ph type="sldNum" sz="quarter" idx="12"/>
          </p:nvPr>
        </p:nvSpPr>
        <p:spPr>
          <a:ln/>
        </p:spPr>
        <p:txBody>
          <a:bodyPr/>
          <a:lstStyle>
            <a:lvl1pPr>
              <a:defRPr/>
            </a:lvl1pPr>
          </a:lstStyle>
          <a:p>
            <a:pPr>
              <a:defRPr/>
            </a:pPr>
            <a:fld id="{AC901ED5-6F4B-4FBD-A824-04E641C0506A}" type="slidenum">
              <a:rPr lang="en-US" altLang="zh-CN"/>
              <a:pPr>
                <a:defRPr/>
              </a:pPr>
              <a:t>‹#›</a:t>
            </a:fld>
            <a:endParaRPr lang="en-US" altLang="zh-CN"/>
          </a:p>
        </p:txBody>
      </p:sp>
    </p:spTree>
    <p:extLst>
      <p:ext uri="{BB962C8B-B14F-4D97-AF65-F5344CB8AC3E}">
        <p14:creationId xmlns:p14="http://schemas.microsoft.com/office/powerpoint/2010/main" val="1066484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ED7341B-2285-53F2-B3DD-F6DA6A2CC29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37833FF-2E48-2012-6CD0-3094FB9C1E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82F9FE7-C9FC-1828-AB3E-5039FAAD9CB8}"/>
              </a:ext>
            </a:extLst>
          </p:cNvPr>
          <p:cNvSpPr>
            <a:spLocks noGrp="1" noChangeArrowheads="1"/>
          </p:cNvSpPr>
          <p:nvPr>
            <p:ph type="sldNum" sz="quarter" idx="12"/>
          </p:nvPr>
        </p:nvSpPr>
        <p:spPr>
          <a:ln/>
        </p:spPr>
        <p:txBody>
          <a:bodyPr/>
          <a:lstStyle>
            <a:lvl1pPr>
              <a:defRPr/>
            </a:lvl1pPr>
          </a:lstStyle>
          <a:p>
            <a:pPr>
              <a:defRPr/>
            </a:pPr>
            <a:fld id="{243585E0-773D-4164-9613-493ED5AF6973}" type="slidenum">
              <a:rPr lang="en-US" altLang="zh-CN"/>
              <a:pPr>
                <a:defRPr/>
              </a:pPr>
              <a:t>‹#›</a:t>
            </a:fld>
            <a:endParaRPr lang="en-US" altLang="zh-CN"/>
          </a:p>
        </p:txBody>
      </p:sp>
    </p:spTree>
    <p:extLst>
      <p:ext uri="{BB962C8B-B14F-4D97-AF65-F5344CB8AC3E}">
        <p14:creationId xmlns:p14="http://schemas.microsoft.com/office/powerpoint/2010/main" val="3795908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7B64EF-5AF9-E8A7-8332-6572FEE7BF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425FADC-0FE4-E2DD-D1E1-59848EE5D3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0802C55-6A5D-7AAC-0C2B-008756338724}"/>
              </a:ext>
            </a:extLst>
          </p:cNvPr>
          <p:cNvSpPr>
            <a:spLocks noGrp="1" noChangeArrowheads="1"/>
          </p:cNvSpPr>
          <p:nvPr>
            <p:ph type="sldNum" sz="quarter" idx="12"/>
          </p:nvPr>
        </p:nvSpPr>
        <p:spPr>
          <a:ln/>
        </p:spPr>
        <p:txBody>
          <a:bodyPr/>
          <a:lstStyle>
            <a:lvl1pPr>
              <a:defRPr/>
            </a:lvl1pPr>
          </a:lstStyle>
          <a:p>
            <a:pPr>
              <a:defRPr/>
            </a:pPr>
            <a:fld id="{44115FA2-193C-433E-A9B4-7E0722C33BC5}" type="slidenum">
              <a:rPr lang="en-US" altLang="zh-CN"/>
              <a:pPr>
                <a:defRPr/>
              </a:pPr>
              <a:t>‹#›</a:t>
            </a:fld>
            <a:endParaRPr lang="en-US" altLang="zh-CN"/>
          </a:p>
        </p:txBody>
      </p:sp>
    </p:spTree>
    <p:extLst>
      <p:ext uri="{BB962C8B-B14F-4D97-AF65-F5344CB8AC3E}">
        <p14:creationId xmlns:p14="http://schemas.microsoft.com/office/powerpoint/2010/main" val="3368640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59F7708-09DB-6D99-7631-0DEF764575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20E6355-2362-AE2E-C728-D8836F21FB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985908A-521F-5ABD-3FEC-2198F79EC0B1}"/>
              </a:ext>
            </a:extLst>
          </p:cNvPr>
          <p:cNvSpPr>
            <a:spLocks noGrp="1" noChangeArrowheads="1"/>
          </p:cNvSpPr>
          <p:nvPr>
            <p:ph type="sldNum" sz="quarter" idx="12"/>
          </p:nvPr>
        </p:nvSpPr>
        <p:spPr>
          <a:ln/>
        </p:spPr>
        <p:txBody>
          <a:bodyPr/>
          <a:lstStyle>
            <a:lvl1pPr>
              <a:defRPr/>
            </a:lvl1pPr>
          </a:lstStyle>
          <a:p>
            <a:pPr>
              <a:defRPr/>
            </a:pPr>
            <a:fld id="{A265607F-1C0E-4664-B3E1-F26221072F60}" type="slidenum">
              <a:rPr lang="en-US" altLang="zh-CN"/>
              <a:pPr>
                <a:defRPr/>
              </a:pPr>
              <a:t>‹#›</a:t>
            </a:fld>
            <a:endParaRPr lang="en-US" altLang="zh-CN"/>
          </a:p>
        </p:txBody>
      </p:sp>
    </p:spTree>
    <p:extLst>
      <p:ext uri="{BB962C8B-B14F-4D97-AF65-F5344CB8AC3E}">
        <p14:creationId xmlns:p14="http://schemas.microsoft.com/office/powerpoint/2010/main" val="2971694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767B5BA-069D-9F3A-D6CE-2E51B80F3B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18FD9A9-4DE0-D2D0-BCBD-9426491CDF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7E50382-4763-53A1-3D30-7C509E3DB529}"/>
              </a:ext>
            </a:extLst>
          </p:cNvPr>
          <p:cNvSpPr>
            <a:spLocks noGrp="1" noChangeArrowheads="1"/>
          </p:cNvSpPr>
          <p:nvPr>
            <p:ph type="sldNum" sz="quarter" idx="12"/>
          </p:nvPr>
        </p:nvSpPr>
        <p:spPr>
          <a:ln/>
        </p:spPr>
        <p:txBody>
          <a:bodyPr/>
          <a:lstStyle>
            <a:lvl1pPr>
              <a:defRPr/>
            </a:lvl1pPr>
          </a:lstStyle>
          <a:p>
            <a:pPr>
              <a:defRPr/>
            </a:pPr>
            <a:fld id="{E61DCDC6-B94C-4DA3-9E1E-C6C9B4BC59F9}" type="slidenum">
              <a:rPr lang="en-US" altLang="zh-CN"/>
              <a:pPr>
                <a:defRPr/>
              </a:pPr>
              <a:t>‹#›</a:t>
            </a:fld>
            <a:endParaRPr lang="en-US" altLang="zh-CN"/>
          </a:p>
        </p:txBody>
      </p:sp>
    </p:spTree>
    <p:extLst>
      <p:ext uri="{BB962C8B-B14F-4D97-AF65-F5344CB8AC3E}">
        <p14:creationId xmlns:p14="http://schemas.microsoft.com/office/powerpoint/2010/main" val="179540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0CE9374-3733-BE62-463E-866A84BAF4E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144251A-27F6-3B32-FF5E-0FDA3FE0714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8CFE2BD-B1AF-4751-D07C-3318F123B5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59989900-0B02-7DC3-B15A-224A9FDA79C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016C7BC1-F708-829B-925D-F525CB6564C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005E8B97-43EB-4406-B5FC-C2E7A53CDFED}" type="slidenum">
              <a:rPr lang="en-US" altLang="zh-CN"/>
              <a:pPr>
                <a:defRPr/>
              </a:pPr>
              <a:t>‹#›</a:t>
            </a:fld>
            <a:endParaRPr lang="en-US" altLang="zh-CN"/>
          </a:p>
        </p:txBody>
      </p:sp>
      <p:pic>
        <p:nvPicPr>
          <p:cNvPr id="1031" name="图片 2">
            <a:extLst>
              <a:ext uri="{FF2B5EF4-FFF2-40B4-BE49-F238E27FC236}">
                <a16:creationId xmlns:a16="http://schemas.microsoft.com/office/drawing/2014/main" id="{2D6C4112-885A-3417-3520-C82627E19369}"/>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1750" y="6308725"/>
            <a:ext cx="91106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7" descr="C:\Documents and Settings\sqz\桌面\图片1.jpg">
            <a:extLst>
              <a:ext uri="{FF2B5EF4-FFF2-40B4-BE49-F238E27FC236}">
                <a16:creationId xmlns:a16="http://schemas.microsoft.com/office/drawing/2014/main" id="{5DE67E54-AF10-8641-F590-008A49B592D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l="397" t="671" r="217" b="51665"/>
          <a:stretch>
            <a:fillRect/>
          </a:stretch>
        </p:blipFill>
        <p:spPr bwMode="auto">
          <a:xfrm>
            <a:off x="0" y="0"/>
            <a:ext cx="9142413"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a:extLst>
              <a:ext uri="{FF2B5EF4-FFF2-40B4-BE49-F238E27FC236}">
                <a16:creationId xmlns:a16="http://schemas.microsoft.com/office/drawing/2014/main" id="{17E924AC-4A4D-B86B-2039-4BB4A9CB66B2}"/>
              </a:ext>
            </a:extLst>
          </p:cNvPr>
          <p:cNvSpPr>
            <a:spLocks noGrp="1" noChangeArrowheads="1"/>
          </p:cNvSpPr>
          <p:nvPr>
            <p:ph type="ctrTitle"/>
          </p:nvPr>
        </p:nvSpPr>
        <p:spPr>
          <a:xfrm>
            <a:off x="685800" y="2130425"/>
            <a:ext cx="7989888" cy="1470025"/>
          </a:xfrm>
        </p:spPr>
        <p:txBody>
          <a:bodyPr/>
          <a:lstStyle/>
          <a:p>
            <a:pPr>
              <a:spcBef>
                <a:spcPts val="600"/>
              </a:spcBef>
            </a:pPr>
            <a:r>
              <a:rPr lang="zh-CN" altLang="en-US" sz="3200"/>
              <a:t>计算机组成与设计</a:t>
            </a:r>
            <a:br>
              <a:rPr lang="en-US" altLang="zh-CN" sz="3200"/>
            </a:br>
            <a:r>
              <a:rPr lang="zh-CN" altLang="en-US" sz="3200"/>
              <a:t>习题选讲</a:t>
            </a:r>
            <a:endParaRPr lang="zh-CN" altLang="en-US" sz="3200">
              <a:latin typeface="Times New Roman" panose="02020603050405020304" pitchFamily="18" charset="0"/>
              <a:cs typeface="Times New Roman" panose="02020603050405020304" pitchFamily="18" charset="0"/>
            </a:endParaRPr>
          </a:p>
        </p:txBody>
      </p:sp>
      <p:sp>
        <p:nvSpPr>
          <p:cNvPr id="3075" name="副标题 2">
            <a:extLst>
              <a:ext uri="{FF2B5EF4-FFF2-40B4-BE49-F238E27FC236}">
                <a16:creationId xmlns:a16="http://schemas.microsoft.com/office/drawing/2014/main" id="{8DFF0E37-9628-12B0-D006-69F3F7D69D11}"/>
              </a:ext>
            </a:extLst>
          </p:cNvPr>
          <p:cNvSpPr>
            <a:spLocks noGrp="1" noChangeArrowheads="1"/>
          </p:cNvSpPr>
          <p:nvPr>
            <p:ph type="subTitle" idx="1"/>
          </p:nvPr>
        </p:nvSpPr>
        <p:spPr>
          <a:xfrm>
            <a:off x="1403350" y="3644900"/>
            <a:ext cx="6400800" cy="1752600"/>
          </a:xfrm>
        </p:spPr>
        <p:txBody>
          <a:bodyPr/>
          <a:lstStyle/>
          <a:p>
            <a:r>
              <a:rPr lang="zh-CN" altLang="en-US" sz="1600" dirty="0"/>
              <a:t>信电学院信通所 </a:t>
            </a:r>
            <a:r>
              <a:rPr lang="zh-CN" altLang="en-US" sz="2000" dirty="0">
                <a:latin typeface="华文行楷" panose="02010800040101010101" pitchFamily="2" charset="-122"/>
                <a:ea typeface="华文行楷" panose="02010800040101010101" pitchFamily="2" charset="-122"/>
              </a:rPr>
              <a:t>孙佳科</a:t>
            </a:r>
            <a:endParaRPr lang="en-US" altLang="zh-CN" sz="1200" dirty="0"/>
          </a:p>
          <a:p>
            <a:r>
              <a:rPr lang="en-US" altLang="zh-CN" sz="1400" dirty="0"/>
              <a:t>22131087@zju.edu.cn</a:t>
            </a:r>
          </a:p>
          <a:p>
            <a:r>
              <a:rPr lang="en-US" altLang="zh-CN" sz="1400" dirty="0"/>
              <a:t>18888923044</a:t>
            </a:r>
          </a:p>
          <a:p>
            <a:r>
              <a:rPr lang="zh-CN" altLang="en-US" sz="1400" dirty="0"/>
              <a:t>浙江大学玉泉校区信电楼</a:t>
            </a:r>
            <a:r>
              <a:rPr lang="en-US" altLang="zh-CN" sz="1400" dirty="0"/>
              <a:t>308</a:t>
            </a:r>
            <a:r>
              <a:rPr lang="zh-CN" altLang="en-US" sz="1400" dirty="0"/>
              <a:t>室</a:t>
            </a:r>
            <a:endParaRPr lang="en-US" altLang="zh-CN" sz="1400" dirty="0"/>
          </a:p>
        </p:txBody>
      </p:sp>
      <p:sp>
        <p:nvSpPr>
          <p:cNvPr id="3076" name="灯片编号占位符 1">
            <a:extLst>
              <a:ext uri="{FF2B5EF4-FFF2-40B4-BE49-F238E27FC236}">
                <a16:creationId xmlns:a16="http://schemas.microsoft.com/office/drawing/2014/main" id="{7D0E0C33-A49A-5B6D-398A-1871BB966B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D7E78C8-2C80-43FE-AD90-1EAF7986100F}" type="slidenum">
              <a:rPr lang="en-US" altLang="zh-CN" sz="1400" smtClean="0"/>
              <a:pPr>
                <a:spcBef>
                  <a:spcPct val="0"/>
                </a:spcBef>
                <a:buFontTx/>
                <a:buNone/>
              </a:pPr>
              <a:t>1</a:t>
            </a:fld>
            <a:endParaRPr lang="en-US" altLang="zh-CN"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C7DBF64E-0211-9D4B-700B-E4C800FB788F}"/>
              </a:ext>
            </a:extLst>
          </p:cNvPr>
          <p:cNvSpPr>
            <a:spLocks noGrp="1" noChangeArrowheads="1"/>
          </p:cNvSpPr>
          <p:nvPr>
            <p:ph type="title"/>
          </p:nvPr>
        </p:nvSpPr>
        <p:spPr>
          <a:xfrm>
            <a:off x="457200" y="212725"/>
            <a:ext cx="8229600" cy="1143000"/>
          </a:xfrm>
        </p:spPr>
        <p:txBody>
          <a:bodyPr/>
          <a:lstStyle/>
          <a:p>
            <a:r>
              <a:rPr lang="en-US" altLang="zh-CN"/>
              <a:t>HW8</a:t>
            </a:r>
            <a:endParaRPr lang="zh-CN" altLang="en-US"/>
          </a:p>
        </p:txBody>
      </p:sp>
      <p:sp>
        <p:nvSpPr>
          <p:cNvPr id="15363" name="Rectangle 5">
            <a:extLst>
              <a:ext uri="{FF2B5EF4-FFF2-40B4-BE49-F238E27FC236}">
                <a16:creationId xmlns:a16="http://schemas.microsoft.com/office/drawing/2014/main" id="{ED3A9F19-D54B-06D9-3488-F9301BFA2F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64" name="Rectangle 7">
            <a:extLst>
              <a:ext uri="{FF2B5EF4-FFF2-40B4-BE49-F238E27FC236}">
                <a16:creationId xmlns:a16="http://schemas.microsoft.com/office/drawing/2014/main" id="{850AD76A-08D0-E220-3AF8-C8A1370B4D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65" name="Rectangle 9">
            <a:extLst>
              <a:ext uri="{FF2B5EF4-FFF2-40B4-BE49-F238E27FC236}">
                <a16:creationId xmlns:a16="http://schemas.microsoft.com/office/drawing/2014/main" id="{D8B1A396-6EA4-9C71-6026-66150F80EC3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66" name="灯片编号占位符 1">
            <a:extLst>
              <a:ext uri="{FF2B5EF4-FFF2-40B4-BE49-F238E27FC236}">
                <a16:creationId xmlns:a16="http://schemas.microsoft.com/office/drawing/2014/main" id="{034BA8F6-6026-9085-5473-6EF7329067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DFE6FC-0A6E-4704-8D01-3C80AC6EF402}" type="slidenum">
              <a:rPr lang="en-US" altLang="zh-CN" sz="1400" smtClean="0"/>
              <a:pPr>
                <a:spcBef>
                  <a:spcPct val="0"/>
                </a:spcBef>
                <a:buFontTx/>
                <a:buNone/>
              </a:pPr>
              <a:t>10</a:t>
            </a:fld>
            <a:endParaRPr lang="en-US" altLang="zh-CN" sz="1400"/>
          </a:p>
        </p:txBody>
      </p:sp>
      <p:sp>
        <p:nvSpPr>
          <p:cNvPr id="7" name="文本框 6">
            <a:extLst>
              <a:ext uri="{FF2B5EF4-FFF2-40B4-BE49-F238E27FC236}">
                <a16:creationId xmlns:a16="http://schemas.microsoft.com/office/drawing/2014/main" id="{F60D0900-A885-9A01-364E-08F6E78C83F3}"/>
              </a:ext>
            </a:extLst>
          </p:cNvPr>
          <p:cNvSpPr txBox="1"/>
          <p:nvPr/>
        </p:nvSpPr>
        <p:spPr>
          <a:xfrm>
            <a:off x="539750" y="784225"/>
            <a:ext cx="8362950" cy="2308225"/>
          </a:xfrm>
          <a:prstGeom prst="rect">
            <a:avLst/>
          </a:prstGeom>
          <a:noFill/>
        </p:spPr>
        <p:txBody>
          <a:bodyPr>
            <a:spAutoFit/>
          </a:bodyPr>
          <a:lstStyle/>
          <a:p>
            <a:pPr>
              <a:defRPr/>
            </a:pPr>
            <a:endParaRPr lang="en-US" altLang="zh-CN" dirty="0"/>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(c) Cache size (4 or 8 KB)?</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5368" name="图片 2">
            <a:extLst>
              <a:ext uri="{FF2B5EF4-FFF2-40B4-BE49-F238E27FC236}">
                <a16:creationId xmlns:a16="http://schemas.microsoft.com/office/drawing/2014/main" id="{0A6CD1F6-0178-3683-CE45-4CFDCA583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74725"/>
            <a:ext cx="7507288"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3DE60A14-CF79-2944-3993-5E4E8B09454A}"/>
              </a:ext>
            </a:extLst>
          </p:cNvPr>
          <p:cNvSpPr txBox="1"/>
          <p:nvPr/>
        </p:nvSpPr>
        <p:spPr>
          <a:xfrm>
            <a:off x="303213" y="3024188"/>
            <a:ext cx="8599487" cy="3138487"/>
          </a:xfrm>
          <a:prstGeom prst="rect">
            <a:avLst/>
          </a:prstGeom>
          <a:noFill/>
        </p:spPr>
        <p:txBody>
          <a:bodyPr>
            <a:spAutoFit/>
          </a:bodyPr>
          <a:lstStyle/>
          <a:p>
            <a:pPr algn="just">
              <a:defRPr/>
            </a:pP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4-way 8KB index bits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是</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6~10</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0</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8192</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16384</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4096</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32768</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的第</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6~11</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位相同。</a:t>
            </a:r>
            <a:endPar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4-way  4KB  index bits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是</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6~9</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1024,3072</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的第</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6~10</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位也和上面相同。</a:t>
            </a:r>
            <a:endPar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c)</a:t>
            </a:r>
            <a:r>
              <a:rPr lang="zh-CN" altLang="en-US"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The  cache is 4 –way associative. The access to address 0 in sequence 3 is a miss,   because the cache block replaced by address 32768. Thus, access to 8192 should be a hit. </a:t>
            </a:r>
          </a:p>
          <a:p>
            <a:pPr algn="just">
              <a:defRPr/>
            </a:pPr>
            <a:endPar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If 4-way and 4 KB, 1024 and 3072 would map to the same set as 8192. In that case, 8192 would miss.  </a:t>
            </a:r>
          </a:p>
          <a:p>
            <a:pPr algn="just">
              <a:defRPr/>
            </a:pPr>
            <a:endPar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So the size of the cache should be 8KB.</a:t>
            </a:r>
          </a:p>
        </p:txBody>
      </p:sp>
      <p:sp>
        <p:nvSpPr>
          <p:cNvPr id="15370" name="文本框 2">
            <a:extLst>
              <a:ext uri="{FF2B5EF4-FFF2-40B4-BE49-F238E27FC236}">
                <a16:creationId xmlns:a16="http://schemas.microsoft.com/office/drawing/2014/main" id="{4D29588D-F24C-D472-A4E9-5D09F53F6C38}"/>
              </a:ext>
            </a:extLst>
          </p:cNvPr>
          <p:cNvSpPr txBox="1">
            <a:spLocks noChangeArrowheads="1"/>
          </p:cNvSpPr>
          <p:nvPr/>
        </p:nvSpPr>
        <p:spPr bwMode="auto">
          <a:xfrm>
            <a:off x="3708400" y="2478088"/>
            <a:ext cx="4679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 </a:t>
            </a:r>
            <a:r>
              <a:rPr lang="en-US" altLang="zh-CN" sz="1800">
                <a:solidFill>
                  <a:srgbClr val="FF0000"/>
                </a:solidFill>
              </a:rPr>
              <a:t>block size 64 B  offset</a:t>
            </a:r>
            <a:r>
              <a:rPr lang="zh-CN" altLang="en-US" sz="1800">
                <a:solidFill>
                  <a:srgbClr val="FF0000"/>
                </a:solidFill>
              </a:rPr>
              <a:t>占</a:t>
            </a:r>
            <a:r>
              <a:rPr lang="en-US" altLang="zh-CN" sz="1800">
                <a:solidFill>
                  <a:srgbClr val="FF0000"/>
                </a:solidFill>
              </a:rPr>
              <a:t>6bit  offset [5:0]</a:t>
            </a:r>
            <a:endParaRPr lang="zh-CN" altLang="en-US" sz="18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CEA2A78E-F482-A824-B8A4-96D05B0166A8}"/>
              </a:ext>
            </a:extLst>
          </p:cNvPr>
          <p:cNvSpPr>
            <a:spLocks noGrp="1" noChangeArrowheads="1"/>
          </p:cNvSpPr>
          <p:nvPr>
            <p:ph type="title"/>
          </p:nvPr>
        </p:nvSpPr>
        <p:spPr>
          <a:xfrm>
            <a:off x="457200" y="212725"/>
            <a:ext cx="8229600" cy="1143000"/>
          </a:xfrm>
        </p:spPr>
        <p:txBody>
          <a:bodyPr/>
          <a:lstStyle/>
          <a:p>
            <a:r>
              <a:rPr lang="en-US" altLang="zh-CN"/>
              <a:t>HW8</a:t>
            </a:r>
            <a:endParaRPr lang="zh-CN" altLang="en-US"/>
          </a:p>
        </p:txBody>
      </p:sp>
      <p:sp>
        <p:nvSpPr>
          <p:cNvPr id="16387" name="Rectangle 5">
            <a:extLst>
              <a:ext uri="{FF2B5EF4-FFF2-40B4-BE49-F238E27FC236}">
                <a16:creationId xmlns:a16="http://schemas.microsoft.com/office/drawing/2014/main" id="{EB3052CC-9222-2FFD-CB01-E324920CDE6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88" name="Rectangle 7">
            <a:extLst>
              <a:ext uri="{FF2B5EF4-FFF2-40B4-BE49-F238E27FC236}">
                <a16:creationId xmlns:a16="http://schemas.microsoft.com/office/drawing/2014/main" id="{8148242A-FEB6-4BD9-30BE-69094514E5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89" name="Rectangle 9">
            <a:extLst>
              <a:ext uri="{FF2B5EF4-FFF2-40B4-BE49-F238E27FC236}">
                <a16:creationId xmlns:a16="http://schemas.microsoft.com/office/drawing/2014/main" id="{9B0A6429-E71C-649D-D516-8FE44FC72A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90" name="灯片编号占位符 1">
            <a:extLst>
              <a:ext uri="{FF2B5EF4-FFF2-40B4-BE49-F238E27FC236}">
                <a16:creationId xmlns:a16="http://schemas.microsoft.com/office/drawing/2014/main" id="{A55F2D51-0C05-0D14-039D-6054994C53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07ACA85-FAB3-4A75-AFB4-5DB09AFB4262}" type="slidenum">
              <a:rPr lang="en-US" altLang="zh-CN" sz="1400" smtClean="0"/>
              <a:pPr>
                <a:spcBef>
                  <a:spcPct val="0"/>
                </a:spcBef>
                <a:buFontTx/>
                <a:buNone/>
              </a:pPr>
              <a:t>11</a:t>
            </a:fld>
            <a:endParaRPr lang="en-US" altLang="zh-CN" sz="1400"/>
          </a:p>
        </p:txBody>
      </p:sp>
      <p:sp>
        <p:nvSpPr>
          <p:cNvPr id="7" name="文本框 6">
            <a:extLst>
              <a:ext uri="{FF2B5EF4-FFF2-40B4-BE49-F238E27FC236}">
                <a16:creationId xmlns:a16="http://schemas.microsoft.com/office/drawing/2014/main" id="{541E3843-836B-4EDC-BD6B-A10601DA6AA6}"/>
              </a:ext>
            </a:extLst>
          </p:cNvPr>
          <p:cNvSpPr txBox="1"/>
          <p:nvPr/>
        </p:nvSpPr>
        <p:spPr>
          <a:xfrm>
            <a:off x="539750" y="784225"/>
            <a:ext cx="8362950" cy="2308225"/>
          </a:xfrm>
          <a:prstGeom prst="rect">
            <a:avLst/>
          </a:prstGeom>
          <a:noFill/>
        </p:spPr>
        <p:txBody>
          <a:bodyPr>
            <a:spAutoFit/>
          </a:bodyPr>
          <a:lstStyle/>
          <a:p>
            <a:pPr>
              <a:defRPr/>
            </a:pPr>
            <a:endParaRPr lang="en-US" altLang="zh-CN" dirty="0"/>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(d) Cache replacement policy (LRU or FIFO)?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6392" name="图片 2">
            <a:extLst>
              <a:ext uri="{FF2B5EF4-FFF2-40B4-BE49-F238E27FC236}">
                <a16:creationId xmlns:a16="http://schemas.microsoft.com/office/drawing/2014/main" id="{7530052D-7DED-B8AB-E123-733824E6B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74725"/>
            <a:ext cx="7507288"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A03833CA-3D5D-5148-E865-C38C9E4F9513}"/>
              </a:ext>
            </a:extLst>
          </p:cNvPr>
          <p:cNvSpPr txBox="1"/>
          <p:nvPr/>
        </p:nvSpPr>
        <p:spPr>
          <a:xfrm>
            <a:off x="528638" y="3187700"/>
            <a:ext cx="8075612" cy="646113"/>
          </a:xfrm>
          <a:prstGeom prst="rect">
            <a:avLst/>
          </a:prstGeom>
          <a:noFill/>
        </p:spPr>
        <p:txBody>
          <a:bodyPr>
            <a:spAutoFit/>
          </a:bodyPr>
          <a:lstStyle/>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d) For 8192 to hit in sequence 3, 4096 should have been replaced by 0. So the replacement policy is LRU, because FIFO would have replaced 8192.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FE23FDD6-5EB1-1FE4-C3BE-21A40F62E49F}"/>
              </a:ext>
            </a:extLst>
          </p:cNvPr>
          <p:cNvSpPr>
            <a:spLocks noGrp="1" noChangeArrowheads="1"/>
          </p:cNvSpPr>
          <p:nvPr>
            <p:ph type="title"/>
          </p:nvPr>
        </p:nvSpPr>
        <p:spPr/>
        <p:txBody>
          <a:bodyPr/>
          <a:lstStyle/>
          <a:p>
            <a:r>
              <a:rPr lang="en-US" altLang="zh-CN"/>
              <a:t>HW9</a:t>
            </a:r>
            <a:endParaRPr lang="zh-CN" altLang="en-US"/>
          </a:p>
        </p:txBody>
      </p:sp>
      <p:sp>
        <p:nvSpPr>
          <p:cNvPr id="17411" name="Rectangle 5">
            <a:extLst>
              <a:ext uri="{FF2B5EF4-FFF2-40B4-BE49-F238E27FC236}">
                <a16:creationId xmlns:a16="http://schemas.microsoft.com/office/drawing/2014/main" id="{6433AA56-A9F9-EADB-FB59-FEEFAAC57BF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412" name="Rectangle 7">
            <a:extLst>
              <a:ext uri="{FF2B5EF4-FFF2-40B4-BE49-F238E27FC236}">
                <a16:creationId xmlns:a16="http://schemas.microsoft.com/office/drawing/2014/main" id="{5CDB1785-E462-02B9-B90C-513DF7A96AD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413" name="Rectangle 9">
            <a:extLst>
              <a:ext uri="{FF2B5EF4-FFF2-40B4-BE49-F238E27FC236}">
                <a16:creationId xmlns:a16="http://schemas.microsoft.com/office/drawing/2014/main" id="{2BDCA9B9-AABF-6F19-3BEA-D278A1487F2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414" name="灯片编号占位符 1">
            <a:extLst>
              <a:ext uri="{FF2B5EF4-FFF2-40B4-BE49-F238E27FC236}">
                <a16:creationId xmlns:a16="http://schemas.microsoft.com/office/drawing/2014/main" id="{D3C3020C-DAFB-B7AE-EAF9-31813C3694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0FA4E89-7DC6-47F5-A311-996AD60DEE94}" type="slidenum">
              <a:rPr lang="en-US" altLang="zh-CN" sz="1400" smtClean="0"/>
              <a:pPr>
                <a:spcBef>
                  <a:spcPct val="0"/>
                </a:spcBef>
                <a:buFontTx/>
                <a:buNone/>
              </a:pPr>
              <a:t>12</a:t>
            </a:fld>
            <a:endParaRPr lang="en-US" altLang="zh-CN" sz="1400"/>
          </a:p>
        </p:txBody>
      </p:sp>
      <p:sp>
        <p:nvSpPr>
          <p:cNvPr id="7" name="文本框 6">
            <a:extLst>
              <a:ext uri="{FF2B5EF4-FFF2-40B4-BE49-F238E27FC236}">
                <a16:creationId xmlns:a16="http://schemas.microsoft.com/office/drawing/2014/main" id="{14D04E45-841C-0F74-E2C8-07B5A2A35118}"/>
              </a:ext>
            </a:extLst>
          </p:cNvPr>
          <p:cNvSpPr txBox="1"/>
          <p:nvPr/>
        </p:nvSpPr>
        <p:spPr>
          <a:xfrm>
            <a:off x="390525" y="857250"/>
            <a:ext cx="8362950" cy="922338"/>
          </a:xfrm>
          <a:prstGeom prst="rect">
            <a:avLst/>
          </a:prstGeom>
          <a:noFill/>
        </p:spPr>
        <p:txBody>
          <a:bodyPr>
            <a:spAutoFit/>
          </a:bodyPr>
          <a:lstStyle/>
          <a:p>
            <a:pPr>
              <a:defRPr/>
            </a:pPr>
            <a:r>
              <a:rPr lang="en-US" altLang="zh-CN" dirty="0"/>
              <a:t>Problem2</a:t>
            </a:r>
          </a:p>
          <a:p>
            <a:pPr>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You are given the sketch of a cache design below: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dirty="0"/>
          </a:p>
        </p:txBody>
      </p:sp>
      <p:pic>
        <p:nvPicPr>
          <p:cNvPr id="17416" name="图片 4">
            <a:extLst>
              <a:ext uri="{FF2B5EF4-FFF2-40B4-BE49-F238E27FC236}">
                <a16:creationId xmlns:a16="http://schemas.microsoft.com/office/drawing/2014/main" id="{99FCEB6E-496E-E250-0CE9-416033F72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692275"/>
            <a:ext cx="590867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BC34CC70-732E-53DE-AD86-6B8B9A0FE018}"/>
              </a:ext>
            </a:extLst>
          </p:cNvPr>
          <p:cNvSpPr txBox="1"/>
          <p:nvPr/>
        </p:nvSpPr>
        <p:spPr>
          <a:xfrm>
            <a:off x="6156325" y="1350963"/>
            <a:ext cx="2814638" cy="3046412"/>
          </a:xfrm>
          <a:prstGeom prst="rect">
            <a:avLst/>
          </a:prstGeom>
          <a:noFill/>
        </p:spPr>
        <p:txBody>
          <a:bodyPr>
            <a:spAutoFit/>
          </a:bodyPr>
          <a:lstStyle/>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Note: a 4:1 Selector has four control inputs labeled 0, 1, 2, 3 and four data inputs D0, D1, D2, D3. It connects Di to the output when the hit control signal is true. Assume that at most one control input is true at any time. The selector function is undefined when none of the control inputs are true.</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Answer the following questions about the cache above.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F90E4E50-1528-104A-9BAE-B3F6097E8B82}"/>
              </a:ext>
            </a:extLst>
          </p:cNvPr>
          <p:cNvSpPr>
            <a:spLocks noGrp="1" noChangeArrowheads="1"/>
          </p:cNvSpPr>
          <p:nvPr>
            <p:ph type="title"/>
          </p:nvPr>
        </p:nvSpPr>
        <p:spPr/>
        <p:txBody>
          <a:bodyPr/>
          <a:lstStyle/>
          <a:p>
            <a:r>
              <a:rPr lang="en-US" altLang="zh-CN"/>
              <a:t>HW9</a:t>
            </a:r>
            <a:endParaRPr lang="zh-CN" altLang="en-US"/>
          </a:p>
        </p:txBody>
      </p:sp>
      <p:sp>
        <p:nvSpPr>
          <p:cNvPr id="18435" name="Rectangle 5">
            <a:extLst>
              <a:ext uri="{FF2B5EF4-FFF2-40B4-BE49-F238E27FC236}">
                <a16:creationId xmlns:a16="http://schemas.microsoft.com/office/drawing/2014/main" id="{3C7F0935-8F14-1F85-E3A9-462BF8DBEBC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436" name="Rectangle 7">
            <a:extLst>
              <a:ext uri="{FF2B5EF4-FFF2-40B4-BE49-F238E27FC236}">
                <a16:creationId xmlns:a16="http://schemas.microsoft.com/office/drawing/2014/main" id="{CCEF640A-C3EA-B064-9952-18ADA2155C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437" name="Rectangle 9">
            <a:extLst>
              <a:ext uri="{FF2B5EF4-FFF2-40B4-BE49-F238E27FC236}">
                <a16:creationId xmlns:a16="http://schemas.microsoft.com/office/drawing/2014/main" id="{84A28330-BE8D-7F20-AF51-5B4DD94454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438" name="灯片编号占位符 1">
            <a:extLst>
              <a:ext uri="{FF2B5EF4-FFF2-40B4-BE49-F238E27FC236}">
                <a16:creationId xmlns:a16="http://schemas.microsoft.com/office/drawing/2014/main" id="{2A88DE2A-4BAB-61C4-FBCD-42A959107A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F64936-2980-4D96-87F5-9ECA0C704F01}" type="slidenum">
              <a:rPr lang="en-US" altLang="zh-CN" sz="1400" smtClean="0"/>
              <a:pPr>
                <a:spcBef>
                  <a:spcPct val="0"/>
                </a:spcBef>
                <a:buFontTx/>
                <a:buNone/>
              </a:pPr>
              <a:t>13</a:t>
            </a:fld>
            <a:endParaRPr lang="en-US" altLang="zh-CN" sz="1400"/>
          </a:p>
        </p:txBody>
      </p:sp>
      <p:sp>
        <p:nvSpPr>
          <p:cNvPr id="4" name="文本框 3">
            <a:extLst>
              <a:ext uri="{FF2B5EF4-FFF2-40B4-BE49-F238E27FC236}">
                <a16:creationId xmlns:a16="http://schemas.microsoft.com/office/drawing/2014/main" id="{7268D2B1-0E0A-E92D-B2B3-A725B94F92BE}"/>
              </a:ext>
            </a:extLst>
          </p:cNvPr>
          <p:cNvSpPr txBox="1"/>
          <p:nvPr/>
        </p:nvSpPr>
        <p:spPr>
          <a:xfrm>
            <a:off x="4910138" y="1916113"/>
            <a:ext cx="4233862" cy="3602037"/>
          </a:xfrm>
          <a:prstGeom prst="rect">
            <a:avLst/>
          </a:prstGeom>
          <a:noFill/>
        </p:spPr>
        <p:txBody>
          <a:bodyPr>
            <a:spAutoFit/>
          </a:bodyPr>
          <a:lstStyle/>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What is the block size of the cache in bytes? </a:t>
            </a: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32 Bytes</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b) What is the number of blocks in this cache?</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blocks 32 bytes, offset 5bits (4~0bit) </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index 10~5 bit, index has 6bits.</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the cache has 2^6 = 64 entries , each entry has 4 blocks (4-way </a:t>
            </a:r>
            <a:r>
              <a:rPr lang="en-US" altLang="zh-CN" sz="1600"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cahce</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p>
          <a:p>
            <a:pPr algn="just">
              <a:defRPr/>
            </a:pPr>
            <a:endPar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The number of blocks is 64 * 4 = 256</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 What is the total data capacity of the cache in bytes?  </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data capacity = blocks number * blocks size</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256 * 32 = 8192 bytes.</a:t>
            </a:r>
          </a:p>
          <a:p>
            <a:pPr algn="just">
              <a:defRPr/>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8440" name="图片 5">
            <a:extLst>
              <a:ext uri="{FF2B5EF4-FFF2-40B4-BE49-F238E27FC236}">
                <a16:creationId xmlns:a16="http://schemas.microsoft.com/office/drawing/2014/main" id="{B7C93979-356D-572C-1E11-716D24D08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1692275"/>
            <a:ext cx="48498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7E6D97BB-B39C-366B-3FE7-9C53A96A087A}"/>
              </a:ext>
            </a:extLst>
          </p:cNvPr>
          <p:cNvSpPr>
            <a:spLocks noGrp="1" noChangeArrowheads="1"/>
          </p:cNvSpPr>
          <p:nvPr>
            <p:ph type="title"/>
          </p:nvPr>
        </p:nvSpPr>
        <p:spPr/>
        <p:txBody>
          <a:bodyPr/>
          <a:lstStyle/>
          <a:p>
            <a:r>
              <a:rPr lang="en-US" altLang="zh-CN"/>
              <a:t>HW9</a:t>
            </a:r>
            <a:endParaRPr lang="zh-CN" altLang="en-US"/>
          </a:p>
        </p:txBody>
      </p:sp>
      <p:sp>
        <p:nvSpPr>
          <p:cNvPr id="19459" name="Rectangle 5">
            <a:extLst>
              <a:ext uri="{FF2B5EF4-FFF2-40B4-BE49-F238E27FC236}">
                <a16:creationId xmlns:a16="http://schemas.microsoft.com/office/drawing/2014/main" id="{47A377DF-90E8-F23F-0FBF-E594902B4D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0" name="Rectangle 7">
            <a:extLst>
              <a:ext uri="{FF2B5EF4-FFF2-40B4-BE49-F238E27FC236}">
                <a16:creationId xmlns:a16="http://schemas.microsoft.com/office/drawing/2014/main" id="{EF1737F4-71C8-7E90-895A-4C343C22DC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1" name="Rectangle 9">
            <a:extLst>
              <a:ext uri="{FF2B5EF4-FFF2-40B4-BE49-F238E27FC236}">
                <a16:creationId xmlns:a16="http://schemas.microsoft.com/office/drawing/2014/main" id="{8095CCE4-1135-1D8C-3EAD-76D29853A6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2" name="灯片编号占位符 1">
            <a:extLst>
              <a:ext uri="{FF2B5EF4-FFF2-40B4-BE49-F238E27FC236}">
                <a16:creationId xmlns:a16="http://schemas.microsoft.com/office/drawing/2014/main" id="{59825702-1C47-03F4-6A1A-0A546BCBF3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952D0DE-C606-4650-8831-DF6C7F4BE433}" type="slidenum">
              <a:rPr lang="en-US" altLang="zh-CN" sz="1400" smtClean="0"/>
              <a:pPr>
                <a:spcBef>
                  <a:spcPct val="0"/>
                </a:spcBef>
                <a:buFontTx/>
                <a:buNone/>
              </a:pPr>
              <a:t>14</a:t>
            </a:fld>
            <a:endParaRPr lang="en-US" altLang="zh-CN" sz="1400"/>
          </a:p>
        </p:txBody>
      </p:sp>
      <p:sp>
        <p:nvSpPr>
          <p:cNvPr id="2" name="文本框 1">
            <a:extLst>
              <a:ext uri="{FF2B5EF4-FFF2-40B4-BE49-F238E27FC236}">
                <a16:creationId xmlns:a16="http://schemas.microsoft.com/office/drawing/2014/main" id="{D5A8D716-59C1-A9C2-57E6-1D3EEB683B52}"/>
              </a:ext>
            </a:extLst>
          </p:cNvPr>
          <p:cNvSpPr txBox="1"/>
          <p:nvPr/>
        </p:nvSpPr>
        <p:spPr>
          <a:xfrm>
            <a:off x="5059363" y="1417638"/>
            <a:ext cx="4032250" cy="4308475"/>
          </a:xfrm>
          <a:prstGeom prst="rect">
            <a:avLst/>
          </a:prstGeom>
          <a:noFill/>
        </p:spPr>
        <p:txBody>
          <a:bodyPr>
            <a:spAutoFit/>
          </a:bodyPr>
          <a:lstStyle/>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d) What is the associativity of the cache?</a:t>
            </a: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4:1 selector                       4-way</a:t>
            </a:r>
            <a:endParaRPr lang="en-US" altLang="zh-CN" sz="1600"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e) Is this a write-through or write-back cache?</a:t>
            </a: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write-through</a:t>
            </a: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There is no dirty bit, so it is a write-through cache.</a:t>
            </a:r>
            <a:endParaRPr lang="zh-CN" altLang="zh-CN" sz="16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f) What is the total number of valid bits in the cache?</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256</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There are 256 blocks, and each block needs 1 valid bit. Thus there are 256 valid bits. </a:t>
            </a:r>
            <a:endParaRPr lang="en-US" altLang="zh-CN" sz="1600"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g) What is the total number of tag bits in the cache?</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5376</a:t>
            </a: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Each tag needs 21 bits, and each block needs one tag. Thus  the tag bits in the cache is </a:t>
            </a:r>
          </a:p>
          <a:p>
            <a:pPr algn="just">
              <a:defRPr/>
            </a:pPr>
            <a:r>
              <a:rPr lang="en-US" altLang="zh-CN" sz="16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256 * 21 = 5376</a:t>
            </a:r>
            <a:endParaRPr lang="en-US" altLang="zh-CN" sz="1600" kern="100" dirty="0">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9464" name="图片 4">
            <a:extLst>
              <a:ext uri="{FF2B5EF4-FFF2-40B4-BE49-F238E27FC236}">
                <a16:creationId xmlns:a16="http://schemas.microsoft.com/office/drawing/2014/main" id="{F5C7DCAA-8F1F-C239-F99E-D56938717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1709738"/>
            <a:ext cx="50069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5635093A-94E0-D3E5-9E3D-B3FB7B6F14DE}"/>
              </a:ext>
            </a:extLst>
          </p:cNvPr>
          <p:cNvSpPr>
            <a:spLocks noGrp="1" noChangeArrowheads="1"/>
          </p:cNvSpPr>
          <p:nvPr>
            <p:ph type="title"/>
          </p:nvPr>
        </p:nvSpPr>
        <p:spPr/>
        <p:txBody>
          <a:bodyPr/>
          <a:lstStyle/>
          <a:p>
            <a:r>
              <a:rPr lang="en-US" altLang="zh-CN"/>
              <a:t>HW9</a:t>
            </a:r>
            <a:endParaRPr lang="zh-CN" altLang="en-US"/>
          </a:p>
        </p:txBody>
      </p:sp>
      <p:sp>
        <p:nvSpPr>
          <p:cNvPr id="20483" name="Rectangle 5">
            <a:extLst>
              <a:ext uri="{FF2B5EF4-FFF2-40B4-BE49-F238E27FC236}">
                <a16:creationId xmlns:a16="http://schemas.microsoft.com/office/drawing/2014/main" id="{15826A0D-867E-9A52-33C1-BDE19E1190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484" name="Rectangle 7">
            <a:extLst>
              <a:ext uri="{FF2B5EF4-FFF2-40B4-BE49-F238E27FC236}">
                <a16:creationId xmlns:a16="http://schemas.microsoft.com/office/drawing/2014/main" id="{B27A1612-D0E4-C22B-B2F4-EB7BF954AD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485" name="Rectangle 9">
            <a:extLst>
              <a:ext uri="{FF2B5EF4-FFF2-40B4-BE49-F238E27FC236}">
                <a16:creationId xmlns:a16="http://schemas.microsoft.com/office/drawing/2014/main" id="{18355885-B186-4F41-FF19-0153D518A54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486" name="灯片编号占位符 1">
            <a:extLst>
              <a:ext uri="{FF2B5EF4-FFF2-40B4-BE49-F238E27FC236}">
                <a16:creationId xmlns:a16="http://schemas.microsoft.com/office/drawing/2014/main" id="{0A4B32D8-960D-EDE9-A79D-0B93A07841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8123BE6-EBA8-4F3B-9E05-CFBF8EEA8F3B}" type="slidenum">
              <a:rPr lang="en-US" altLang="zh-CN" sz="1400" smtClean="0"/>
              <a:pPr>
                <a:spcBef>
                  <a:spcPct val="0"/>
                </a:spcBef>
                <a:buFontTx/>
                <a:buNone/>
              </a:pPr>
              <a:t>15</a:t>
            </a:fld>
            <a:endParaRPr lang="en-US" altLang="zh-CN" sz="1400"/>
          </a:p>
        </p:txBody>
      </p:sp>
      <p:sp>
        <p:nvSpPr>
          <p:cNvPr id="7" name="文本框 6">
            <a:extLst>
              <a:ext uri="{FF2B5EF4-FFF2-40B4-BE49-F238E27FC236}">
                <a16:creationId xmlns:a16="http://schemas.microsoft.com/office/drawing/2014/main" id="{3B7F5C35-B0CA-4273-FDA4-8C042DF3A5AA}"/>
              </a:ext>
            </a:extLst>
          </p:cNvPr>
          <p:cNvSpPr txBox="1"/>
          <p:nvPr/>
        </p:nvSpPr>
        <p:spPr>
          <a:xfrm>
            <a:off x="323850" y="1417638"/>
            <a:ext cx="8362950" cy="3970337"/>
          </a:xfrm>
          <a:prstGeom prst="rect">
            <a:avLst/>
          </a:prstGeom>
          <a:noFill/>
        </p:spPr>
        <p:txBody>
          <a:bodyPr>
            <a:spAutoFit/>
          </a:bodyPr>
          <a:lstStyle/>
          <a:p>
            <a:pPr>
              <a:defRPr/>
            </a:pPr>
            <a:r>
              <a:rPr lang="en-US" altLang="zh-CN" dirty="0"/>
              <a:t>Problem2</a:t>
            </a:r>
          </a:p>
          <a:p>
            <a:pPr algn="just">
              <a:defRPr/>
            </a:pPr>
            <a:r>
              <a:rPr lang="en-US" altLang="zh-CN" kern="100" dirty="0">
                <a:latin typeface="Times New Roman" panose="02020603050405020304" pitchFamily="18" charset="0"/>
                <a:cs typeface="Times New Roman" panose="02020603050405020304" pitchFamily="18" charset="0"/>
              </a:rPr>
              <a:t>Caches are important to providing a high performance memory hierarchy to process. Below is a list of 32bit memory address references,</a:t>
            </a:r>
            <a:r>
              <a:rPr lang="en-US" altLang="zh-CN" b="1" kern="100" dirty="0">
                <a:latin typeface="Times New Roman" panose="02020603050405020304" pitchFamily="18" charset="0"/>
                <a:cs typeface="Times New Roman" panose="02020603050405020304" pitchFamily="18" charset="0"/>
              </a:rPr>
              <a:t> given as word address.</a:t>
            </a:r>
            <a:endParaRPr lang="zh-CN" altLang="zh-CN" kern="100" dirty="0">
              <a:latin typeface="Calibri" panose="020F0502020204030204" pitchFamily="34"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7, 215, 175, 215, 7, 84, 65, 174, 64, 105, 85, 215</a:t>
            </a:r>
            <a:endParaRPr lang="zh-CN" altLang="zh-CN" kern="100" dirty="0">
              <a:latin typeface="Calibri" panose="020F0502020204030204" pitchFamily="34"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342900" indent="-342900" algn="just">
              <a:buFont typeface="+mj-lt"/>
              <a:buAutoNum type="alphaLcParenR"/>
              <a:defRPr/>
            </a:pPr>
            <a:r>
              <a:rPr lang="en-US" altLang="zh-CN" kern="100" dirty="0">
                <a:latin typeface="Times New Roman" panose="02020603050405020304" pitchFamily="18" charset="0"/>
                <a:cs typeface="Times New Roman" panose="02020603050405020304" pitchFamily="18" charset="0"/>
              </a:rPr>
              <a:t>You’re asked to optimize a cache design for the given references. There are three direct-mapped cache designs possible, all with total of 8 words of data: </a:t>
            </a:r>
            <a:endParaRPr lang="zh-CN" altLang="zh-CN" kern="100" dirty="0">
              <a:latin typeface="Calibri" panose="020F0502020204030204" pitchFamily="34" charset="0"/>
              <a:cs typeface="Times New Roman" panose="02020603050405020304" pitchFamily="18" charset="0"/>
            </a:endParaRPr>
          </a:p>
          <a:p>
            <a:pPr marL="228600" indent="266700" algn="just">
              <a:defRPr/>
            </a:pPr>
            <a:r>
              <a:rPr lang="en-US" altLang="zh-CN" kern="100" dirty="0">
                <a:latin typeface="Times New Roman" panose="02020603050405020304" pitchFamily="18" charset="0"/>
                <a:cs typeface="Times New Roman" panose="02020603050405020304" pitchFamily="18" charset="0"/>
              </a:rPr>
              <a:t>C1 has 1-word blocks, C2 has 2-word blocks, and C3 has 4-word blocks. </a:t>
            </a:r>
            <a:endParaRPr lang="zh-CN" altLang="zh-CN" kern="100" dirty="0">
              <a:latin typeface="Calibri" panose="020F0502020204030204" pitchFamily="34" charset="0"/>
              <a:cs typeface="Times New Roman" panose="02020603050405020304" pitchFamily="18" charset="0"/>
            </a:endParaRPr>
          </a:p>
          <a:p>
            <a:pPr marL="228600" indent="266700" algn="just">
              <a:defRPr/>
            </a:pPr>
            <a:r>
              <a:rPr lang="en-US" altLang="zh-CN" kern="100" dirty="0">
                <a:latin typeface="Times New Roman" panose="02020603050405020304" pitchFamily="18"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228600" indent="266700" algn="just">
              <a:defRPr/>
            </a:pPr>
            <a:r>
              <a:rPr lang="en-US" altLang="zh-CN" kern="100" dirty="0">
                <a:latin typeface="Times New Roman" panose="02020603050405020304" pitchFamily="18" charset="0"/>
                <a:cs typeface="Times New Roman" panose="02020603050405020304" pitchFamily="18" charset="0"/>
              </a:rPr>
              <a:t>In term of miss rate, which cache design is the best?</a:t>
            </a:r>
          </a:p>
          <a:p>
            <a:pPr marL="228600" indent="266700" algn="just">
              <a:defRPr/>
            </a:pPr>
            <a:r>
              <a:rPr lang="en-US" altLang="zh-CN" kern="100" dirty="0">
                <a:latin typeface="Times New Roman" panose="02020603050405020304" pitchFamily="18" charset="0"/>
                <a:cs typeface="Times New Roman" panose="02020603050405020304" pitchFamily="18" charset="0"/>
              </a:rPr>
              <a:t>If the miss stall time is 25 cycles, and C1 has an access time of 2 cycles, C2 takes 3 cycles, and C3 takes 5 cycles, which is the best cache design?</a:t>
            </a:r>
            <a:endParaRPr lang="zh-CN" altLang="zh-CN" kern="100" dirty="0">
              <a:latin typeface="Calibri" panose="020F0502020204030204" pitchFamily="34" charset="0"/>
              <a:cs typeface="Times New Roman" panose="02020603050405020304" pitchFamily="18" charset="0"/>
            </a:endParaRPr>
          </a:p>
          <a:p>
            <a:pPr>
              <a:defRPr/>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07454B7B-ACDC-7D18-F440-8596087DA09C}"/>
              </a:ext>
            </a:extLst>
          </p:cNvPr>
          <p:cNvSpPr>
            <a:spLocks noGrp="1" noChangeArrowheads="1"/>
          </p:cNvSpPr>
          <p:nvPr>
            <p:ph type="title"/>
          </p:nvPr>
        </p:nvSpPr>
        <p:spPr/>
        <p:txBody>
          <a:bodyPr/>
          <a:lstStyle/>
          <a:p>
            <a:r>
              <a:rPr lang="en-US" altLang="zh-CN"/>
              <a:t>HW9</a:t>
            </a:r>
            <a:endParaRPr lang="zh-CN" altLang="en-US"/>
          </a:p>
        </p:txBody>
      </p:sp>
      <p:sp>
        <p:nvSpPr>
          <p:cNvPr id="21507" name="Rectangle 5">
            <a:extLst>
              <a:ext uri="{FF2B5EF4-FFF2-40B4-BE49-F238E27FC236}">
                <a16:creationId xmlns:a16="http://schemas.microsoft.com/office/drawing/2014/main" id="{42B2A535-D702-D099-204E-05DA01783C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08" name="Rectangle 7">
            <a:extLst>
              <a:ext uri="{FF2B5EF4-FFF2-40B4-BE49-F238E27FC236}">
                <a16:creationId xmlns:a16="http://schemas.microsoft.com/office/drawing/2014/main" id="{04BD9B12-35E0-0EE3-5A51-2F56243E18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09" name="Rectangle 9">
            <a:extLst>
              <a:ext uri="{FF2B5EF4-FFF2-40B4-BE49-F238E27FC236}">
                <a16:creationId xmlns:a16="http://schemas.microsoft.com/office/drawing/2014/main" id="{C9E88FEA-990C-D9D2-FC43-284A2E4C5C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10" name="灯片编号占位符 1">
            <a:extLst>
              <a:ext uri="{FF2B5EF4-FFF2-40B4-BE49-F238E27FC236}">
                <a16:creationId xmlns:a16="http://schemas.microsoft.com/office/drawing/2014/main" id="{BFD73472-A998-87F3-FFEE-FB624D1F5C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78B97E3-7D26-4C16-8B2B-698A2C8452DB}" type="slidenum">
              <a:rPr lang="en-US" altLang="zh-CN" sz="1400" smtClean="0"/>
              <a:pPr>
                <a:spcBef>
                  <a:spcPct val="0"/>
                </a:spcBef>
                <a:buFontTx/>
                <a:buNone/>
              </a:pPr>
              <a:t>16</a:t>
            </a:fld>
            <a:endParaRPr lang="en-US" altLang="zh-CN" sz="1400"/>
          </a:p>
        </p:txBody>
      </p:sp>
      <p:pic>
        <p:nvPicPr>
          <p:cNvPr id="21511" name="图片 1">
            <a:extLst>
              <a:ext uri="{FF2B5EF4-FFF2-40B4-BE49-F238E27FC236}">
                <a16:creationId xmlns:a16="http://schemas.microsoft.com/office/drawing/2014/main" id="{C1C7B3A9-8938-D366-050D-BE3C01591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30300"/>
            <a:ext cx="639445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6B8DE8CD-D764-0C48-3383-BF907D59F2C5}"/>
              </a:ext>
            </a:extLst>
          </p:cNvPr>
          <p:cNvSpPr txBox="1"/>
          <p:nvPr/>
        </p:nvSpPr>
        <p:spPr>
          <a:xfrm>
            <a:off x="179388" y="3830638"/>
            <a:ext cx="9196387" cy="3048000"/>
          </a:xfrm>
          <a:prstGeom prst="rect">
            <a:avLst/>
          </a:prstGeom>
          <a:noFill/>
        </p:spPr>
        <p:txBody>
          <a:bodyPr>
            <a:spAutoFit/>
          </a:bodyPr>
          <a:lstStyle/>
          <a:p>
            <a:pPr algn="just">
              <a:defRPr/>
            </a:pP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解：因为总共有</a:t>
            </a:r>
            <a:r>
              <a:rPr lang="zh-CN" altLang="zh-CN" sz="1600"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sz="1600" kern="100" dirty="0">
                <a:latin typeface="等线" panose="02010600030101010101" pitchFamily="2" charset="-122"/>
                <a:ea typeface="Times New Roman" panose="02020603050405020304" pitchFamily="18" charset="0"/>
                <a:cs typeface="Times New Roman" panose="02020603050405020304" pitchFamily="18" charset="0"/>
              </a:rPr>
              <a:t>8words</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数据，那么：</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C1</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8words/1word=8 blocks</a:t>
            </a: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C2</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8words/2word=4 blocks</a:t>
            </a: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C3</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8words/4word=2 blocks</a:t>
            </a:r>
          </a:p>
          <a:p>
            <a:pPr algn="just">
              <a:defRPr/>
            </a:pP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根据直接映射方式，可以得到三个</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cache</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的命中次数，当</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Hit</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的时候时间是</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access</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时间</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当</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miss</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的时候，会引起阻塞时间</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25 cycles</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，所以：</a:t>
            </a:r>
            <a:endParaRPr lang="en-US" altLang="zh-CN" sz="1600"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sz="1600"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总时间</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 Hit rate* Hit time + Miss rate*(Hit time + Stall time) </a:t>
            </a: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 (Hit rate + Miss rate)*Hit time + Miss rate * Stall time = Hit time + Miss rate*Stall time</a:t>
            </a:r>
          </a:p>
          <a:p>
            <a:pPr algn="just">
              <a:defRPr/>
            </a:pP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C1</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0hit</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stall time=25*12+2*12=324 cycles</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C2</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2hit</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stall time=25*10+3*12=286 cycles</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C3</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1hit</a:t>
            </a:r>
            <a:r>
              <a:rPr lang="zh-CN" altLang="zh-CN" sz="16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stall time=25*11+5*12=335 cycles</a:t>
            </a: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1513" name="文本框 4">
            <a:extLst>
              <a:ext uri="{FF2B5EF4-FFF2-40B4-BE49-F238E27FC236}">
                <a16:creationId xmlns:a16="http://schemas.microsoft.com/office/drawing/2014/main" id="{BAE1151B-C80B-0666-4260-16F18066ED76}"/>
              </a:ext>
            </a:extLst>
          </p:cNvPr>
          <p:cNvSpPr txBox="1">
            <a:spLocks noChangeArrowheads="1"/>
          </p:cNvSpPr>
          <p:nvPr/>
        </p:nvSpPr>
        <p:spPr bwMode="auto">
          <a:xfrm>
            <a:off x="4572000" y="5949950"/>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C2 best </a:t>
            </a:r>
            <a:endParaRPr lang="zh-CN" altLang="en-US" sz="18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AFCA33AA-6A0B-1FFF-8B4B-BA85EAE30915}"/>
              </a:ext>
            </a:extLst>
          </p:cNvPr>
          <p:cNvSpPr>
            <a:spLocks noGrp="1" noChangeArrowheads="1"/>
          </p:cNvSpPr>
          <p:nvPr>
            <p:ph type="title"/>
          </p:nvPr>
        </p:nvSpPr>
        <p:spPr/>
        <p:txBody>
          <a:bodyPr/>
          <a:lstStyle/>
          <a:p>
            <a:r>
              <a:rPr lang="en-US" altLang="zh-CN"/>
              <a:t>HW10</a:t>
            </a:r>
            <a:endParaRPr lang="zh-CN" altLang="en-US"/>
          </a:p>
        </p:txBody>
      </p:sp>
      <p:sp>
        <p:nvSpPr>
          <p:cNvPr id="22531" name="Rectangle 5">
            <a:extLst>
              <a:ext uri="{FF2B5EF4-FFF2-40B4-BE49-F238E27FC236}">
                <a16:creationId xmlns:a16="http://schemas.microsoft.com/office/drawing/2014/main" id="{CE6AFDE6-4F64-F32B-1A3A-77C5418126F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532" name="Rectangle 7">
            <a:extLst>
              <a:ext uri="{FF2B5EF4-FFF2-40B4-BE49-F238E27FC236}">
                <a16:creationId xmlns:a16="http://schemas.microsoft.com/office/drawing/2014/main" id="{C208F9AA-9EBE-EC99-EA2C-1B2FB0995E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533" name="Rectangle 9">
            <a:extLst>
              <a:ext uri="{FF2B5EF4-FFF2-40B4-BE49-F238E27FC236}">
                <a16:creationId xmlns:a16="http://schemas.microsoft.com/office/drawing/2014/main" id="{D2C27634-17E4-0B8B-D09C-FEEBAD7AA42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534" name="灯片编号占位符 1">
            <a:extLst>
              <a:ext uri="{FF2B5EF4-FFF2-40B4-BE49-F238E27FC236}">
                <a16:creationId xmlns:a16="http://schemas.microsoft.com/office/drawing/2014/main" id="{836B7A4D-7CC9-5EBE-4738-33CAB72731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638D4FE-D730-4ADD-8778-AB2FF65F92AB}" type="slidenum">
              <a:rPr lang="en-US" altLang="zh-CN" sz="1400" smtClean="0"/>
              <a:pPr>
                <a:spcBef>
                  <a:spcPct val="0"/>
                </a:spcBef>
                <a:buFontTx/>
                <a:buNone/>
              </a:pPr>
              <a:t>17</a:t>
            </a:fld>
            <a:endParaRPr lang="en-US" altLang="zh-CN" sz="1400"/>
          </a:p>
        </p:txBody>
      </p:sp>
      <p:sp>
        <p:nvSpPr>
          <p:cNvPr id="7" name="文本框 6">
            <a:extLst>
              <a:ext uri="{FF2B5EF4-FFF2-40B4-BE49-F238E27FC236}">
                <a16:creationId xmlns:a16="http://schemas.microsoft.com/office/drawing/2014/main" id="{7FAF8F54-64E0-37EF-1D0E-0293802EF0F6}"/>
              </a:ext>
            </a:extLst>
          </p:cNvPr>
          <p:cNvSpPr txBox="1"/>
          <p:nvPr/>
        </p:nvSpPr>
        <p:spPr>
          <a:xfrm>
            <a:off x="390525" y="857250"/>
            <a:ext cx="8362950" cy="2862263"/>
          </a:xfrm>
          <a:prstGeom prst="rect">
            <a:avLst/>
          </a:prstGeom>
          <a:noFill/>
        </p:spPr>
        <p:txBody>
          <a:bodyPr>
            <a:spAutoFit/>
          </a:bodyPr>
          <a:lstStyle/>
          <a:p>
            <a:pPr>
              <a:defRPr/>
            </a:pPr>
            <a:r>
              <a:rPr lang="en-US" altLang="zh-CN" dirty="0"/>
              <a:t>Problem2</a:t>
            </a:r>
          </a:p>
          <a:p>
            <a:pPr algn="just">
              <a:defRPr/>
            </a:pPr>
            <a:r>
              <a:rPr lang="en-US" altLang="zh-CN" kern="100" dirty="0">
                <a:latin typeface="Times New Roman" panose="02020603050405020304" pitchFamily="18" charset="0"/>
                <a:cs typeface="Times New Roman" panose="02020603050405020304" pitchFamily="18" charset="0"/>
              </a:rPr>
              <a:t>Virtual memory uses a page table to track the mapping of virtual addresses to physical addresses. This exercise shows how this table must be updated as addresses are accessed. The following table is a stream of virtual addresses as seen on a system. Assume 4 KB pages, a 4-entry fully associative TLB, and true LRU replacement. </a:t>
            </a:r>
            <a:r>
              <a:rPr lang="en-US" altLang="zh-CN" b="1" kern="100" dirty="0">
                <a:latin typeface="Times New Roman" panose="02020603050405020304" pitchFamily="18" charset="0"/>
                <a:cs typeface="Times New Roman" panose="02020603050405020304" pitchFamily="18" charset="0"/>
              </a:rPr>
              <a:t>If pages must be brought in from disk, increment the next largest page number.</a:t>
            </a:r>
            <a:endParaRPr lang="zh-CN" altLang="zh-CN" b="1" kern="100" dirty="0">
              <a:latin typeface="Calibri" panose="020F0502020204030204" pitchFamily="34" charset="0"/>
              <a:cs typeface="Times New Roman" panose="02020603050405020304" pitchFamily="18" charset="0"/>
            </a:endParaRPr>
          </a:p>
          <a:p>
            <a:pPr algn="just">
              <a:defRPr/>
            </a:pPr>
            <a:endParaRPr lang="en-US" altLang="zh-CN" kern="100" dirty="0">
              <a:latin typeface="Times New Roman" panose="02020603050405020304" pitchFamily="18"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9452, 30954, 19136, 46502, 38110, 16653, 48480</a:t>
            </a:r>
            <a:endParaRPr lang="zh-CN" altLang="zh-CN" kern="100" dirty="0">
              <a:latin typeface="Calibri" panose="020F0502020204030204" pitchFamily="34"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defRPr/>
            </a:pPr>
            <a:endParaRPr lang="en-US" altLang="zh-CN" dirty="0"/>
          </a:p>
        </p:txBody>
      </p:sp>
      <p:pic>
        <p:nvPicPr>
          <p:cNvPr id="22536" name="图片 2">
            <a:extLst>
              <a:ext uri="{FF2B5EF4-FFF2-40B4-BE49-F238E27FC236}">
                <a16:creationId xmlns:a16="http://schemas.microsoft.com/office/drawing/2014/main" id="{5CC1F7B1-6A04-E0B8-83B5-83CE5B423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3457575"/>
            <a:ext cx="4322762"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图片 3">
            <a:extLst>
              <a:ext uri="{FF2B5EF4-FFF2-40B4-BE49-F238E27FC236}">
                <a16:creationId xmlns:a16="http://schemas.microsoft.com/office/drawing/2014/main" id="{A15A38C7-2FA0-C69E-2C7C-A260EEDB6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88" y="2879725"/>
            <a:ext cx="33147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8" name="文本框 1">
            <a:extLst>
              <a:ext uri="{FF2B5EF4-FFF2-40B4-BE49-F238E27FC236}">
                <a16:creationId xmlns:a16="http://schemas.microsoft.com/office/drawing/2014/main" id="{E83EA319-DE9E-2FEC-F99D-2319BEF8784E}"/>
              </a:ext>
            </a:extLst>
          </p:cNvPr>
          <p:cNvSpPr txBox="1">
            <a:spLocks noChangeArrowheads="1"/>
          </p:cNvSpPr>
          <p:nvPr/>
        </p:nvSpPr>
        <p:spPr bwMode="auto">
          <a:xfrm>
            <a:off x="176213" y="5076825"/>
            <a:ext cx="4824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0070C0"/>
                </a:solidFill>
                <a:ea typeface="黑体" panose="02010609060101010101" pitchFamily="49" charset="-122"/>
                <a:cs typeface="Arial" panose="020B0604020202020204" pitchFamily="34" charset="0"/>
              </a:rPr>
              <a:t>根据 </a:t>
            </a:r>
            <a:r>
              <a:rPr lang="en-US" altLang="zh-CN" sz="1800">
                <a:solidFill>
                  <a:srgbClr val="0070C0"/>
                </a:solidFill>
                <a:ea typeface="黑体" panose="02010609060101010101" pitchFamily="49" charset="-122"/>
                <a:cs typeface="Arial" panose="020B0604020202020204" pitchFamily="34" charset="0"/>
              </a:rPr>
              <a:t>TLB</a:t>
            </a:r>
            <a:r>
              <a:rPr lang="zh-CN" altLang="en-US" sz="1800">
                <a:solidFill>
                  <a:srgbClr val="0070C0"/>
                </a:solidFill>
                <a:ea typeface="黑体" panose="02010609060101010101" pitchFamily="49" charset="-122"/>
                <a:cs typeface="Arial" panose="020B0604020202020204" pitchFamily="34" charset="0"/>
              </a:rPr>
              <a:t>中</a:t>
            </a:r>
            <a:r>
              <a:rPr lang="en-US" altLang="zh-CN" sz="1800">
                <a:solidFill>
                  <a:srgbClr val="0070C0"/>
                </a:solidFill>
                <a:ea typeface="黑体" panose="02010609060101010101" pitchFamily="49" charset="-122"/>
                <a:cs typeface="Arial" panose="020B0604020202020204" pitchFamily="34" charset="0"/>
              </a:rPr>
              <a:t>tag</a:t>
            </a:r>
            <a:r>
              <a:rPr lang="zh-CN" altLang="en-US" sz="1800">
                <a:solidFill>
                  <a:srgbClr val="0070C0"/>
                </a:solidFill>
                <a:ea typeface="黑体" panose="02010609060101010101" pitchFamily="49" charset="-122"/>
                <a:cs typeface="Arial" panose="020B0604020202020204" pitchFamily="34" charset="0"/>
              </a:rPr>
              <a:t>确定</a:t>
            </a:r>
            <a:r>
              <a:rPr lang="en-US" altLang="zh-CN" sz="1800">
                <a:solidFill>
                  <a:srgbClr val="0070C0"/>
                </a:solidFill>
                <a:ea typeface="黑体" panose="02010609060101010101" pitchFamily="49" charset="-122"/>
                <a:cs typeface="Arial" panose="020B0604020202020204" pitchFamily="34" charset="0"/>
              </a:rPr>
              <a:t>page table </a:t>
            </a:r>
            <a:r>
              <a:rPr lang="zh-CN" altLang="en-US" sz="1800">
                <a:solidFill>
                  <a:srgbClr val="0070C0"/>
                </a:solidFill>
                <a:ea typeface="黑体" panose="02010609060101010101" pitchFamily="49" charset="-122"/>
                <a:cs typeface="Arial" panose="020B0604020202020204" pitchFamily="34" charset="0"/>
              </a:rPr>
              <a:t>行，如</a:t>
            </a:r>
            <a:r>
              <a:rPr lang="en-US" altLang="zh-CN" sz="1800">
                <a:solidFill>
                  <a:srgbClr val="0070C0"/>
                </a:solidFill>
                <a:ea typeface="黑体" panose="02010609060101010101" pitchFamily="49" charset="-122"/>
                <a:cs typeface="Arial" panose="020B0604020202020204" pitchFamily="34" charset="0"/>
              </a:rPr>
              <a:t>tag = 0, </a:t>
            </a:r>
            <a:r>
              <a:rPr lang="zh-CN" altLang="en-US" sz="1800">
                <a:solidFill>
                  <a:srgbClr val="0070C0"/>
                </a:solidFill>
                <a:ea typeface="黑体" panose="02010609060101010101" pitchFamily="49" charset="-122"/>
                <a:cs typeface="Arial" panose="020B0604020202020204" pitchFamily="34" charset="0"/>
              </a:rPr>
              <a:t>则是</a:t>
            </a:r>
            <a:r>
              <a:rPr lang="en-US" altLang="zh-CN" sz="1800">
                <a:solidFill>
                  <a:srgbClr val="0070C0"/>
                </a:solidFill>
                <a:ea typeface="黑体" panose="02010609060101010101" pitchFamily="49" charset="-122"/>
                <a:cs typeface="Arial" panose="020B0604020202020204" pitchFamily="34" charset="0"/>
              </a:rPr>
              <a:t>page table </a:t>
            </a:r>
            <a:r>
              <a:rPr lang="zh-CN" altLang="en-US" sz="1800">
                <a:solidFill>
                  <a:srgbClr val="0070C0"/>
                </a:solidFill>
                <a:ea typeface="黑体" panose="02010609060101010101" pitchFamily="49" charset="-122"/>
                <a:cs typeface="Arial" panose="020B0604020202020204" pitchFamily="34" charset="0"/>
              </a:rPr>
              <a:t>第</a:t>
            </a:r>
            <a:r>
              <a:rPr lang="en-US" altLang="zh-CN" sz="1800">
                <a:solidFill>
                  <a:srgbClr val="0070C0"/>
                </a:solidFill>
                <a:ea typeface="黑体" panose="02010609060101010101" pitchFamily="49" charset="-122"/>
                <a:cs typeface="Arial" panose="020B0604020202020204" pitchFamily="34" charset="0"/>
              </a:rPr>
              <a:t>0</a:t>
            </a:r>
            <a:r>
              <a:rPr lang="zh-CN" altLang="en-US" sz="1800">
                <a:solidFill>
                  <a:srgbClr val="0070C0"/>
                </a:solidFill>
                <a:ea typeface="黑体" panose="02010609060101010101" pitchFamily="49" charset="-122"/>
                <a:cs typeface="Arial" panose="020B0604020202020204" pitchFamily="34" charset="0"/>
              </a:rPr>
              <a:t>行，</a:t>
            </a:r>
            <a:r>
              <a:rPr lang="en-US" altLang="zh-CN" sz="1800">
                <a:solidFill>
                  <a:srgbClr val="0070C0"/>
                </a:solidFill>
                <a:ea typeface="黑体" panose="02010609060101010101" pitchFamily="49" charset="-122"/>
                <a:cs typeface="Arial" panose="020B0604020202020204" pitchFamily="34" charset="0"/>
              </a:rPr>
              <a:t>PPN=5</a:t>
            </a:r>
            <a:r>
              <a:rPr lang="zh-CN" altLang="en-US" sz="1800">
                <a:solidFill>
                  <a:srgbClr val="0070C0"/>
                </a:solidFill>
                <a:ea typeface="黑体" panose="02010609060101010101" pitchFamily="49" charset="-122"/>
                <a:cs typeface="Arial" panose="020B0604020202020204" pitchFamily="34" charset="0"/>
              </a:rPr>
              <a:t>。 </a:t>
            </a:r>
            <a:r>
              <a:rPr lang="en-US" altLang="zh-CN" sz="1800">
                <a:solidFill>
                  <a:srgbClr val="0070C0"/>
                </a:solidFill>
                <a:ea typeface="黑体" panose="02010609060101010101" pitchFamily="49" charset="-122"/>
                <a:cs typeface="Arial" panose="020B0604020202020204" pitchFamily="34" charset="0"/>
              </a:rPr>
              <a:t>Tag=1</a:t>
            </a:r>
            <a:r>
              <a:rPr lang="zh-CN" altLang="en-US" sz="1800">
                <a:solidFill>
                  <a:srgbClr val="0070C0"/>
                </a:solidFill>
                <a:ea typeface="黑体" panose="02010609060101010101" pitchFamily="49" charset="-122"/>
                <a:cs typeface="Arial" panose="020B0604020202020204" pitchFamily="34" charset="0"/>
              </a:rPr>
              <a:t>，是</a:t>
            </a:r>
            <a:r>
              <a:rPr lang="en-US" altLang="zh-CN" sz="1800">
                <a:solidFill>
                  <a:srgbClr val="0070C0"/>
                </a:solidFill>
                <a:ea typeface="黑体" panose="02010609060101010101" pitchFamily="49" charset="-122"/>
                <a:cs typeface="Arial" panose="020B0604020202020204" pitchFamily="34" charset="0"/>
              </a:rPr>
              <a:t>page table</a:t>
            </a:r>
            <a:r>
              <a:rPr lang="zh-CN" altLang="en-US" sz="1800">
                <a:solidFill>
                  <a:srgbClr val="0070C0"/>
                </a:solidFill>
                <a:ea typeface="黑体" panose="02010609060101010101" pitchFamily="49" charset="-122"/>
                <a:cs typeface="Arial" panose="020B0604020202020204" pitchFamily="34" charset="0"/>
              </a:rPr>
              <a:t>第</a:t>
            </a:r>
            <a:r>
              <a:rPr lang="en-US" altLang="zh-CN" sz="1800">
                <a:solidFill>
                  <a:srgbClr val="0070C0"/>
                </a:solidFill>
                <a:ea typeface="黑体" panose="02010609060101010101" pitchFamily="49" charset="-122"/>
                <a:cs typeface="Arial" panose="020B0604020202020204" pitchFamily="34" charset="0"/>
              </a:rPr>
              <a:t>1</a:t>
            </a:r>
            <a:r>
              <a:rPr lang="zh-CN" altLang="en-US" sz="1800">
                <a:solidFill>
                  <a:srgbClr val="0070C0"/>
                </a:solidFill>
                <a:ea typeface="黑体" panose="02010609060101010101" pitchFamily="49" charset="-122"/>
                <a:cs typeface="Arial" panose="020B0604020202020204" pitchFamily="34" charset="0"/>
              </a:rPr>
              <a:t>行， </a:t>
            </a:r>
            <a:r>
              <a:rPr lang="en-US" altLang="zh-CN" sz="1800">
                <a:solidFill>
                  <a:srgbClr val="0070C0"/>
                </a:solidFill>
                <a:ea typeface="黑体" panose="02010609060101010101" pitchFamily="49" charset="-122"/>
                <a:cs typeface="Arial" panose="020B0604020202020204" pitchFamily="34" charset="0"/>
              </a:rPr>
              <a:t>PPN = disk.</a:t>
            </a:r>
          </a:p>
        </p:txBody>
      </p:sp>
      <p:sp>
        <p:nvSpPr>
          <p:cNvPr id="22539" name="文本框 2">
            <a:extLst>
              <a:ext uri="{FF2B5EF4-FFF2-40B4-BE49-F238E27FC236}">
                <a16:creationId xmlns:a16="http://schemas.microsoft.com/office/drawing/2014/main" id="{B6A4B038-9367-50A3-4F34-04D629E22E0A}"/>
              </a:ext>
            </a:extLst>
          </p:cNvPr>
          <p:cNvSpPr txBox="1">
            <a:spLocks noChangeArrowheads="1"/>
          </p:cNvSpPr>
          <p:nvPr/>
        </p:nvSpPr>
        <p:spPr bwMode="auto">
          <a:xfrm>
            <a:off x="5000625" y="3275013"/>
            <a:ext cx="142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solidFill>
                  <a:srgbClr val="FF0000"/>
                </a:solidFill>
              </a:rPr>
              <a:t>第</a:t>
            </a:r>
            <a:r>
              <a:rPr lang="en-US" altLang="zh-CN" sz="1400">
                <a:solidFill>
                  <a:srgbClr val="FF0000"/>
                </a:solidFill>
              </a:rPr>
              <a:t>0</a:t>
            </a:r>
            <a:r>
              <a:rPr lang="zh-CN" altLang="en-US" sz="1400">
                <a:solidFill>
                  <a:srgbClr val="FF0000"/>
                </a:solidFill>
              </a:rPr>
              <a:t>行</a:t>
            </a:r>
          </a:p>
        </p:txBody>
      </p:sp>
      <p:sp>
        <p:nvSpPr>
          <p:cNvPr id="22540" name="文本框 3">
            <a:extLst>
              <a:ext uri="{FF2B5EF4-FFF2-40B4-BE49-F238E27FC236}">
                <a16:creationId xmlns:a16="http://schemas.microsoft.com/office/drawing/2014/main" id="{6358CF15-CE51-9D0D-3B8A-75E37C42841F}"/>
              </a:ext>
            </a:extLst>
          </p:cNvPr>
          <p:cNvSpPr txBox="1">
            <a:spLocks noChangeArrowheads="1"/>
          </p:cNvSpPr>
          <p:nvPr/>
        </p:nvSpPr>
        <p:spPr bwMode="auto">
          <a:xfrm>
            <a:off x="5000625" y="3694113"/>
            <a:ext cx="142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solidFill>
                  <a:srgbClr val="FF0000"/>
                </a:solidFill>
              </a:rPr>
              <a:t>第</a:t>
            </a:r>
            <a:r>
              <a:rPr lang="en-US" altLang="zh-CN" sz="1400">
                <a:solidFill>
                  <a:srgbClr val="FF0000"/>
                </a:solidFill>
              </a:rPr>
              <a:t>2</a:t>
            </a:r>
            <a:r>
              <a:rPr lang="zh-CN" altLang="en-US" sz="1400">
                <a:solidFill>
                  <a:srgbClr val="FF0000"/>
                </a:solidFill>
              </a:rPr>
              <a:t>行</a:t>
            </a:r>
          </a:p>
        </p:txBody>
      </p:sp>
      <p:sp>
        <p:nvSpPr>
          <p:cNvPr id="22541" name="文本框 4">
            <a:extLst>
              <a:ext uri="{FF2B5EF4-FFF2-40B4-BE49-F238E27FC236}">
                <a16:creationId xmlns:a16="http://schemas.microsoft.com/office/drawing/2014/main" id="{03857ADB-E978-4870-515A-DA74B292EBF0}"/>
              </a:ext>
            </a:extLst>
          </p:cNvPr>
          <p:cNvSpPr txBox="1">
            <a:spLocks noChangeArrowheads="1"/>
          </p:cNvSpPr>
          <p:nvPr/>
        </p:nvSpPr>
        <p:spPr bwMode="auto">
          <a:xfrm>
            <a:off x="5000625" y="5711825"/>
            <a:ext cx="142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solidFill>
                  <a:srgbClr val="FF0000"/>
                </a:solidFill>
              </a:rPr>
              <a:t>第</a:t>
            </a:r>
            <a:r>
              <a:rPr lang="en-US" altLang="zh-CN" sz="1400">
                <a:solidFill>
                  <a:srgbClr val="FF0000"/>
                </a:solidFill>
              </a:rPr>
              <a:t>11</a:t>
            </a:r>
            <a:r>
              <a:rPr lang="zh-CN" altLang="en-US" sz="1400">
                <a:solidFill>
                  <a:srgbClr val="FF0000"/>
                </a:solidFill>
              </a:rPr>
              <a:t>行</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F4D1F8AD-FA3B-1362-4D19-39F0AE95075F}"/>
              </a:ext>
            </a:extLst>
          </p:cNvPr>
          <p:cNvSpPr>
            <a:spLocks noGrp="1" noChangeArrowheads="1"/>
          </p:cNvSpPr>
          <p:nvPr>
            <p:ph type="title"/>
          </p:nvPr>
        </p:nvSpPr>
        <p:spPr/>
        <p:txBody>
          <a:bodyPr/>
          <a:lstStyle/>
          <a:p>
            <a:r>
              <a:rPr lang="en-US" altLang="zh-CN"/>
              <a:t>HW10</a:t>
            </a:r>
            <a:endParaRPr lang="zh-CN" altLang="en-US"/>
          </a:p>
        </p:txBody>
      </p:sp>
      <p:sp>
        <p:nvSpPr>
          <p:cNvPr id="23555" name="Rectangle 5">
            <a:extLst>
              <a:ext uri="{FF2B5EF4-FFF2-40B4-BE49-F238E27FC236}">
                <a16:creationId xmlns:a16="http://schemas.microsoft.com/office/drawing/2014/main" id="{E11EE274-783F-72B1-1C61-FFC95DFFAE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556" name="Rectangle 7">
            <a:extLst>
              <a:ext uri="{FF2B5EF4-FFF2-40B4-BE49-F238E27FC236}">
                <a16:creationId xmlns:a16="http://schemas.microsoft.com/office/drawing/2014/main" id="{B7266BDF-FBC7-6105-F2C4-CEDC09EF43C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557" name="Rectangle 9">
            <a:extLst>
              <a:ext uri="{FF2B5EF4-FFF2-40B4-BE49-F238E27FC236}">
                <a16:creationId xmlns:a16="http://schemas.microsoft.com/office/drawing/2014/main" id="{42A7E8B7-046F-F81B-A9BF-6D7A79D41F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558" name="灯片编号占位符 1">
            <a:extLst>
              <a:ext uri="{FF2B5EF4-FFF2-40B4-BE49-F238E27FC236}">
                <a16:creationId xmlns:a16="http://schemas.microsoft.com/office/drawing/2014/main" id="{7A3BEE30-7681-4748-41FD-226EA88EF3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E4259A8-BE28-46CE-8B87-498BF0563F87}" type="slidenum">
              <a:rPr lang="en-US" altLang="zh-CN" sz="1400" smtClean="0"/>
              <a:pPr>
                <a:spcBef>
                  <a:spcPct val="0"/>
                </a:spcBef>
                <a:buFontTx/>
                <a:buNone/>
              </a:pPr>
              <a:t>18</a:t>
            </a:fld>
            <a:endParaRPr lang="en-US" altLang="zh-CN" sz="1400"/>
          </a:p>
        </p:txBody>
      </p:sp>
      <p:sp>
        <p:nvSpPr>
          <p:cNvPr id="23559" name="文本框 6">
            <a:extLst>
              <a:ext uri="{FF2B5EF4-FFF2-40B4-BE49-F238E27FC236}">
                <a16:creationId xmlns:a16="http://schemas.microsoft.com/office/drawing/2014/main" id="{3C1FCA19-F2A7-15C2-8188-1B3ED1DE853F}"/>
              </a:ext>
            </a:extLst>
          </p:cNvPr>
          <p:cNvSpPr txBox="1">
            <a:spLocks noChangeArrowheads="1"/>
          </p:cNvSpPr>
          <p:nvPr/>
        </p:nvSpPr>
        <p:spPr bwMode="auto">
          <a:xfrm>
            <a:off x="390525" y="857250"/>
            <a:ext cx="83629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Problem2</a:t>
            </a:r>
          </a:p>
          <a:p>
            <a:pPr>
              <a:spcBef>
                <a:spcPct val="0"/>
              </a:spcBef>
              <a:buFontTx/>
              <a:buNone/>
            </a:pPr>
            <a:r>
              <a:rPr lang="en-US" altLang="zh-CN" sz="1800">
                <a:solidFill>
                  <a:srgbClr val="000000"/>
                </a:solidFill>
                <a:latin typeface="Times New Roman" panose="02020603050405020304" pitchFamily="18" charset="0"/>
                <a:cs typeface="Times New Roman" panose="02020603050405020304" pitchFamily="18" charset="0"/>
              </a:rPr>
              <a:t>1.1 Given the address stream in the table, and the initial TLB and page table states shown above, show the final state of the system. Also list for each reference if it is a hit in the TLB, a hit in the page table, or a page fault</a:t>
            </a:r>
            <a:br>
              <a:rPr lang="en-US" altLang="zh-CN" sz="1800">
                <a:solidFill>
                  <a:srgbClr val="000000"/>
                </a:solidFill>
                <a:latin typeface="TimesNewRomanPSMT"/>
              </a:rPr>
            </a:br>
            <a:endParaRPr lang="en-US" altLang="zh-CN" sz="1800">
              <a:solidFill>
                <a:srgbClr val="000000"/>
              </a:solidFill>
              <a:latin typeface="TimesNewRomanPSMT"/>
            </a:endParaRPr>
          </a:p>
          <a:p>
            <a:pPr>
              <a:spcBef>
                <a:spcPct val="0"/>
              </a:spcBef>
              <a:buFontTx/>
              <a:buNone/>
            </a:pPr>
            <a:endParaRPr lang="en-US" altLang="zh-CN" sz="1800"/>
          </a:p>
        </p:txBody>
      </p:sp>
      <p:sp>
        <p:nvSpPr>
          <p:cNvPr id="23560" name="文本框 4">
            <a:extLst>
              <a:ext uri="{FF2B5EF4-FFF2-40B4-BE49-F238E27FC236}">
                <a16:creationId xmlns:a16="http://schemas.microsoft.com/office/drawing/2014/main" id="{B61F1B84-097E-E57A-1CC7-5CC04BA22AD2}"/>
              </a:ext>
            </a:extLst>
          </p:cNvPr>
          <p:cNvSpPr txBox="1">
            <a:spLocks noChangeArrowheads="1"/>
          </p:cNvSpPr>
          <p:nvPr/>
        </p:nvSpPr>
        <p:spPr bwMode="auto">
          <a:xfrm>
            <a:off x="677863" y="2454275"/>
            <a:ext cx="8229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en-US" altLang="zh-CN" sz="1800">
              <a:solidFill>
                <a:srgbClr val="000000"/>
              </a:solidFill>
              <a:latin typeface="TimesNewRomanPSMT"/>
            </a:endParaRPr>
          </a:p>
          <a:p>
            <a:pPr>
              <a:spcBef>
                <a:spcPct val="0"/>
              </a:spcBef>
              <a:buFontTx/>
              <a:buNone/>
            </a:pPr>
            <a:r>
              <a:rPr lang="zh-CN" altLang="en-US" sz="1800">
                <a:solidFill>
                  <a:srgbClr val="002060"/>
                </a:solidFill>
                <a:latin typeface="Times New Roman" panose="02020603050405020304" pitchFamily="18" charset="0"/>
                <a:cs typeface="Times New Roman" panose="02020603050405020304" pitchFamily="18" charset="0"/>
              </a:rPr>
              <a:t>解：因为每一个</a:t>
            </a:r>
            <a:r>
              <a:rPr lang="en-US" altLang="zh-CN" sz="1800">
                <a:solidFill>
                  <a:srgbClr val="002060"/>
                </a:solidFill>
                <a:latin typeface="Times New Roman" panose="02020603050405020304" pitchFamily="18" charset="0"/>
                <a:cs typeface="Times New Roman" panose="02020603050405020304" pitchFamily="18" charset="0"/>
              </a:rPr>
              <a:t>page</a:t>
            </a:r>
            <a:r>
              <a:rPr lang="zh-CN" altLang="en-US" sz="1800">
                <a:solidFill>
                  <a:srgbClr val="002060"/>
                </a:solidFill>
                <a:latin typeface="Times New Roman" panose="02020603050405020304" pitchFamily="18" charset="0"/>
                <a:cs typeface="Times New Roman" panose="02020603050405020304" pitchFamily="18" charset="0"/>
              </a:rPr>
              <a:t>是</a:t>
            </a:r>
            <a:r>
              <a:rPr lang="en-US" altLang="zh-CN" sz="1800">
                <a:solidFill>
                  <a:srgbClr val="002060"/>
                </a:solidFill>
                <a:latin typeface="Times New Roman" panose="02020603050405020304" pitchFamily="18" charset="0"/>
                <a:cs typeface="Times New Roman" panose="02020603050405020304" pitchFamily="18" charset="0"/>
              </a:rPr>
              <a:t>4KB</a:t>
            </a:r>
            <a:r>
              <a:rPr lang="zh-CN" altLang="en-US" sz="1800">
                <a:solidFill>
                  <a:srgbClr val="002060"/>
                </a:solidFill>
                <a:latin typeface="Times New Roman" panose="02020603050405020304" pitchFamily="18" charset="0"/>
                <a:cs typeface="Times New Roman" panose="02020603050405020304" pitchFamily="18" charset="0"/>
              </a:rPr>
              <a:t>，即</a:t>
            </a:r>
            <a:r>
              <a:rPr lang="en-US" altLang="zh-CN" sz="1800">
                <a:solidFill>
                  <a:srgbClr val="002060"/>
                </a:solidFill>
                <a:latin typeface="Times New Roman" panose="02020603050405020304" pitchFamily="18" charset="0"/>
                <a:cs typeface="Times New Roman" panose="02020603050405020304" pitchFamily="18" charset="0"/>
              </a:rPr>
              <a:t>2^12bytes</a:t>
            </a:r>
            <a:r>
              <a:rPr lang="zh-CN" altLang="en-US" sz="1800">
                <a:solidFill>
                  <a:srgbClr val="002060"/>
                </a:solidFill>
                <a:latin typeface="Times New Roman" panose="02020603050405020304" pitchFamily="18" charset="0"/>
                <a:cs typeface="Times New Roman" panose="02020603050405020304" pitchFamily="18" charset="0"/>
              </a:rPr>
              <a:t>，所以低</a:t>
            </a:r>
            <a:r>
              <a:rPr lang="en-US" altLang="zh-CN" sz="1800">
                <a:solidFill>
                  <a:srgbClr val="002060"/>
                </a:solidFill>
                <a:latin typeface="Times New Roman" panose="02020603050405020304" pitchFamily="18" charset="0"/>
                <a:cs typeface="Times New Roman" panose="02020603050405020304" pitchFamily="18" charset="0"/>
              </a:rPr>
              <a:t>12bits</a:t>
            </a:r>
            <a:r>
              <a:rPr lang="zh-CN" altLang="en-US" sz="1800">
                <a:solidFill>
                  <a:srgbClr val="002060"/>
                </a:solidFill>
                <a:latin typeface="Times New Roman" panose="02020603050405020304" pitchFamily="18" charset="0"/>
                <a:cs typeface="Times New Roman" panose="02020603050405020304" pitchFamily="18" charset="0"/>
              </a:rPr>
              <a:t>就是页内偏移地址</a:t>
            </a:r>
            <a:r>
              <a:rPr lang="en-US" altLang="zh-CN" sz="1800">
                <a:solidFill>
                  <a:srgbClr val="002060"/>
                </a:solidFill>
                <a:latin typeface="Times New Roman" panose="02020603050405020304" pitchFamily="18" charset="0"/>
                <a:cs typeface="Times New Roman" panose="02020603050405020304" pitchFamily="18" charset="0"/>
              </a:rPr>
              <a:t>(page offset)</a:t>
            </a:r>
            <a:r>
              <a:rPr lang="zh-CN" altLang="en-US" sz="1800">
                <a:solidFill>
                  <a:srgbClr val="002060"/>
                </a:solidFill>
                <a:latin typeface="Times New Roman" panose="02020603050405020304" pitchFamily="18" charset="0"/>
                <a:cs typeface="Times New Roman" panose="02020603050405020304" pitchFamily="18" charset="0"/>
              </a:rPr>
              <a:t>，其余高位即为虚页号</a:t>
            </a:r>
            <a:r>
              <a:rPr lang="en-US" altLang="zh-CN" sz="1800">
                <a:solidFill>
                  <a:srgbClr val="002060"/>
                </a:solidFill>
                <a:latin typeface="Times New Roman" panose="02020603050405020304" pitchFamily="18" charset="0"/>
                <a:cs typeface="Times New Roman" panose="02020603050405020304" pitchFamily="18" charset="0"/>
              </a:rPr>
              <a:t>(virtual page number  VPN)</a:t>
            </a:r>
            <a:r>
              <a:rPr lang="zh-CN" altLang="en-US" sz="1800">
                <a:solidFill>
                  <a:srgbClr val="002060"/>
                </a:solidFill>
                <a:latin typeface="Times New Roman" panose="02020603050405020304" pitchFamily="18" charset="0"/>
                <a:cs typeface="Times New Roman" panose="02020603050405020304" pitchFamily="18" charset="0"/>
              </a:rPr>
              <a:t>：</a:t>
            </a:r>
            <a:endParaRPr lang="en-US" altLang="zh-CN" sz="1800">
              <a:solidFill>
                <a:srgbClr val="002060"/>
              </a:solidFill>
              <a:latin typeface="Times New Roman" panose="02020603050405020304" pitchFamily="18" charset="0"/>
              <a:cs typeface="Times New Roman" panose="02020603050405020304" pitchFamily="18" charset="0"/>
            </a:endParaRPr>
          </a:p>
          <a:p>
            <a:pPr>
              <a:spcBef>
                <a:spcPct val="0"/>
              </a:spcBef>
              <a:buFontTx/>
              <a:buNone/>
            </a:pPr>
            <a:endParaRPr lang="en-US" altLang="zh-CN" sz="1600">
              <a:solidFill>
                <a:srgbClr val="002060"/>
              </a:solidFill>
              <a:latin typeface="Times New Roman" panose="02020603050405020304" pitchFamily="18" charset="0"/>
              <a:cs typeface="Times New Roman" panose="02020603050405020304" pitchFamily="18" charset="0"/>
            </a:endParaRPr>
          </a:p>
          <a:p>
            <a:pPr>
              <a:spcBef>
                <a:spcPct val="0"/>
              </a:spcBef>
              <a:buFontTx/>
              <a:buNone/>
            </a:pPr>
            <a:r>
              <a:rPr lang="zh-CN" altLang="en-US" sz="1600">
                <a:solidFill>
                  <a:srgbClr val="002060"/>
                </a:solidFill>
                <a:latin typeface="Times New Roman" panose="02020603050405020304" pitchFamily="18" charset="0"/>
                <a:cs typeface="Times New Roman" panose="02020603050405020304" pitchFamily="18" charset="0"/>
              </a:rPr>
              <a:t>因为</a:t>
            </a:r>
            <a:r>
              <a:rPr lang="en-US" altLang="zh-CN" sz="1600">
                <a:solidFill>
                  <a:srgbClr val="002060"/>
                </a:solidFill>
                <a:latin typeface="Times New Roman" panose="02020603050405020304" pitchFamily="18" charset="0"/>
                <a:cs typeface="Times New Roman" panose="02020603050405020304" pitchFamily="18" charset="0"/>
              </a:rPr>
              <a:t>TLB</a:t>
            </a:r>
            <a:r>
              <a:rPr lang="zh-CN" altLang="en-US" sz="1600">
                <a:solidFill>
                  <a:srgbClr val="002060"/>
                </a:solidFill>
                <a:latin typeface="Times New Roman" panose="02020603050405020304" pitchFamily="18" charset="0"/>
                <a:cs typeface="Times New Roman" panose="02020603050405020304" pitchFamily="18" charset="0"/>
              </a:rPr>
              <a:t>是</a:t>
            </a:r>
            <a:r>
              <a:rPr lang="en-US" altLang="zh-CN" sz="1600">
                <a:solidFill>
                  <a:srgbClr val="002060"/>
                </a:solidFill>
                <a:latin typeface="Times New Roman" panose="02020603050405020304" pitchFamily="18" charset="0"/>
                <a:cs typeface="Times New Roman" panose="02020603050405020304" pitchFamily="18" charset="0"/>
              </a:rPr>
              <a:t>fully associative TLB</a:t>
            </a:r>
            <a:r>
              <a:rPr lang="zh-CN" altLang="en-US" sz="1600">
                <a:solidFill>
                  <a:srgbClr val="002060"/>
                </a:solidFill>
                <a:latin typeface="Times New Roman" panose="02020603050405020304" pitchFamily="18" charset="0"/>
                <a:cs typeface="Times New Roman" panose="02020603050405020304" pitchFamily="18" charset="0"/>
              </a:rPr>
              <a:t>，没有</a:t>
            </a:r>
            <a:r>
              <a:rPr lang="en-US" altLang="zh-CN" sz="1600">
                <a:solidFill>
                  <a:srgbClr val="002060"/>
                </a:solidFill>
                <a:latin typeface="Times New Roman" panose="02020603050405020304" pitchFamily="18" charset="0"/>
                <a:cs typeface="Times New Roman" panose="02020603050405020304" pitchFamily="18" charset="0"/>
              </a:rPr>
              <a:t>index</a:t>
            </a:r>
            <a:r>
              <a:rPr lang="zh-CN" altLang="en-US" sz="1600">
                <a:solidFill>
                  <a:srgbClr val="002060"/>
                </a:solidFill>
                <a:latin typeface="Times New Roman" panose="02020603050405020304" pitchFamily="18" charset="0"/>
                <a:cs typeface="Times New Roman" panose="02020603050405020304" pitchFamily="18" charset="0"/>
              </a:rPr>
              <a:t>，只有</a:t>
            </a:r>
            <a:r>
              <a:rPr lang="en-US" altLang="zh-CN" sz="1600">
                <a:solidFill>
                  <a:srgbClr val="002060"/>
                </a:solidFill>
                <a:latin typeface="Times New Roman" panose="02020603050405020304" pitchFamily="18" charset="0"/>
                <a:cs typeface="Times New Roman" panose="02020603050405020304" pitchFamily="18" charset="0"/>
              </a:rPr>
              <a:t>tag</a:t>
            </a:r>
            <a:r>
              <a:rPr lang="zh-CN" altLang="en-US" sz="1600">
                <a:solidFill>
                  <a:srgbClr val="002060"/>
                </a:solidFill>
                <a:latin typeface="Times New Roman" panose="02020603050405020304" pitchFamily="18" charset="0"/>
                <a:cs typeface="Times New Roman" panose="02020603050405020304" pitchFamily="18" charset="0"/>
              </a:rPr>
              <a:t>。将地址的虚页号</a:t>
            </a:r>
            <a:r>
              <a:rPr lang="en-US" altLang="zh-CN" sz="1600">
                <a:solidFill>
                  <a:srgbClr val="002060"/>
                </a:solidFill>
                <a:latin typeface="Times New Roman" panose="02020603050405020304" pitchFamily="18" charset="0"/>
                <a:cs typeface="Times New Roman" panose="02020603050405020304" pitchFamily="18" charset="0"/>
              </a:rPr>
              <a:t>VPN</a:t>
            </a:r>
            <a:r>
              <a:rPr lang="zh-CN" altLang="en-US" sz="1600">
                <a:solidFill>
                  <a:srgbClr val="002060"/>
                </a:solidFill>
                <a:latin typeface="Times New Roman" panose="02020603050405020304" pitchFamily="18" charset="0"/>
                <a:cs typeface="Times New Roman" panose="02020603050405020304" pitchFamily="18" charset="0"/>
              </a:rPr>
              <a:t>和</a:t>
            </a:r>
            <a:r>
              <a:rPr lang="en-US" altLang="zh-CN" sz="1600">
                <a:solidFill>
                  <a:srgbClr val="002060"/>
                </a:solidFill>
                <a:latin typeface="Times New Roman" panose="02020603050405020304" pitchFamily="18" charset="0"/>
                <a:cs typeface="Times New Roman" panose="02020603050405020304" pitchFamily="18" charset="0"/>
              </a:rPr>
              <a:t>TLB</a:t>
            </a:r>
            <a:r>
              <a:rPr lang="zh-CN" altLang="en-US" sz="1600">
                <a:solidFill>
                  <a:srgbClr val="002060"/>
                </a:solidFill>
                <a:latin typeface="Times New Roman" panose="02020603050405020304" pitchFamily="18" charset="0"/>
                <a:cs typeface="Times New Roman" panose="02020603050405020304" pitchFamily="18" charset="0"/>
              </a:rPr>
              <a:t>的</a:t>
            </a:r>
            <a:r>
              <a:rPr lang="en-US" altLang="zh-CN" sz="1600">
                <a:solidFill>
                  <a:srgbClr val="002060"/>
                </a:solidFill>
                <a:latin typeface="Times New Roman" panose="02020603050405020304" pitchFamily="18" charset="0"/>
                <a:cs typeface="Times New Roman" panose="02020603050405020304" pitchFamily="18" charset="0"/>
              </a:rPr>
              <a:t>tag</a:t>
            </a:r>
            <a:r>
              <a:rPr lang="zh-CN" altLang="en-US" sz="1600">
                <a:solidFill>
                  <a:srgbClr val="002060"/>
                </a:solidFill>
                <a:latin typeface="Times New Roman" panose="02020603050405020304" pitchFamily="18" charset="0"/>
                <a:cs typeface="Times New Roman" panose="02020603050405020304" pitchFamily="18" charset="0"/>
              </a:rPr>
              <a:t>进行匹配，若匹配，则是一次</a:t>
            </a:r>
            <a:r>
              <a:rPr lang="en-US" altLang="zh-CN" sz="1600">
                <a:solidFill>
                  <a:srgbClr val="002060"/>
                </a:solidFill>
                <a:latin typeface="Times New Roman" panose="02020603050405020304" pitchFamily="18" charset="0"/>
                <a:cs typeface="Times New Roman" panose="02020603050405020304" pitchFamily="18" charset="0"/>
              </a:rPr>
              <a:t>TLB Hit</a:t>
            </a:r>
            <a:r>
              <a:rPr lang="zh-CN" altLang="en-US" sz="1600">
                <a:solidFill>
                  <a:srgbClr val="002060"/>
                </a:solidFill>
                <a:latin typeface="Times New Roman" panose="02020603050405020304" pitchFamily="18" charset="0"/>
                <a:cs typeface="Times New Roman" panose="02020603050405020304" pitchFamily="18" charset="0"/>
              </a:rPr>
              <a:t>，并且更新一次</a:t>
            </a:r>
            <a:r>
              <a:rPr lang="en-US" altLang="zh-CN" sz="1600">
                <a:solidFill>
                  <a:srgbClr val="002060"/>
                </a:solidFill>
                <a:latin typeface="Times New Roman" panose="02020603050405020304" pitchFamily="18" charset="0"/>
                <a:cs typeface="Times New Roman" panose="02020603050405020304" pitchFamily="18" charset="0"/>
              </a:rPr>
              <a:t>LRU</a:t>
            </a:r>
            <a:r>
              <a:rPr lang="zh-CN" altLang="en-US" sz="1600">
                <a:solidFill>
                  <a:srgbClr val="002060"/>
                </a:solidFill>
                <a:latin typeface="Times New Roman" panose="02020603050405020304" pitchFamily="18" charset="0"/>
                <a:cs typeface="Times New Roman" panose="02020603050405020304" pitchFamily="18" charset="0"/>
              </a:rPr>
              <a:t>。</a:t>
            </a:r>
            <a:endParaRPr lang="en-US" altLang="zh-CN" sz="1600">
              <a:solidFill>
                <a:srgbClr val="002060"/>
              </a:solidFill>
              <a:latin typeface="Times New Roman" panose="02020603050405020304" pitchFamily="18" charset="0"/>
              <a:cs typeface="Times New Roman" panose="02020603050405020304" pitchFamily="18" charset="0"/>
            </a:endParaRPr>
          </a:p>
          <a:p>
            <a:pPr>
              <a:spcBef>
                <a:spcPct val="0"/>
              </a:spcBef>
              <a:buFontTx/>
              <a:buNone/>
            </a:pPr>
            <a:endParaRPr lang="en-US" altLang="zh-CN" sz="1600">
              <a:solidFill>
                <a:srgbClr val="002060"/>
              </a:solidFill>
              <a:latin typeface="Times New Roman" panose="02020603050405020304" pitchFamily="18" charset="0"/>
              <a:cs typeface="Times New Roman" panose="02020603050405020304" pitchFamily="18" charset="0"/>
            </a:endParaRPr>
          </a:p>
          <a:p>
            <a:pPr>
              <a:spcBef>
                <a:spcPct val="0"/>
              </a:spcBef>
              <a:buFontTx/>
              <a:buNone/>
            </a:pPr>
            <a:r>
              <a:rPr lang="zh-CN" altLang="en-US" sz="1600">
                <a:solidFill>
                  <a:srgbClr val="002060"/>
                </a:solidFill>
              </a:rPr>
              <a:t>若</a:t>
            </a:r>
            <a:r>
              <a:rPr lang="en-US" altLang="zh-CN" sz="1600">
                <a:solidFill>
                  <a:srgbClr val="002060"/>
                </a:solidFill>
              </a:rPr>
              <a:t>TLB</a:t>
            </a:r>
            <a:r>
              <a:rPr lang="zh-CN" altLang="en-US" sz="1600">
                <a:solidFill>
                  <a:srgbClr val="002060"/>
                </a:solidFill>
              </a:rPr>
              <a:t>中没有匹配的项，则继续检查页表，并用</a:t>
            </a:r>
            <a:r>
              <a:rPr lang="zh-CN" altLang="en-US" sz="1600" b="1">
                <a:solidFill>
                  <a:srgbClr val="002060"/>
                </a:solidFill>
              </a:rPr>
              <a:t>虚页号</a:t>
            </a:r>
            <a:r>
              <a:rPr lang="en-US" altLang="zh-CN" sz="1600" b="1">
                <a:solidFill>
                  <a:srgbClr val="002060"/>
                </a:solidFill>
              </a:rPr>
              <a:t>VPN</a:t>
            </a:r>
            <a:r>
              <a:rPr lang="zh-CN" altLang="en-US" sz="1600" b="1">
                <a:solidFill>
                  <a:srgbClr val="002060"/>
                </a:solidFill>
              </a:rPr>
              <a:t>作为页表索引</a:t>
            </a:r>
            <a:r>
              <a:rPr lang="zh-CN" altLang="en-US" sz="1600">
                <a:solidFill>
                  <a:srgbClr val="002060"/>
                </a:solidFill>
              </a:rPr>
              <a:t>，如果当前</a:t>
            </a:r>
            <a:r>
              <a:rPr lang="en-US" altLang="zh-CN" sz="1600">
                <a:solidFill>
                  <a:srgbClr val="002060"/>
                </a:solidFill>
              </a:rPr>
              <a:t>entry</a:t>
            </a:r>
            <a:r>
              <a:rPr lang="zh-CN" altLang="en-US" sz="1600">
                <a:solidFill>
                  <a:srgbClr val="002060"/>
                </a:solidFill>
              </a:rPr>
              <a:t>在页表中的有效位为</a:t>
            </a:r>
            <a:r>
              <a:rPr lang="en-US" altLang="zh-CN" sz="1600">
                <a:solidFill>
                  <a:srgbClr val="002060"/>
                </a:solidFill>
              </a:rPr>
              <a:t>1</a:t>
            </a:r>
            <a:r>
              <a:rPr lang="zh-CN" altLang="en-US" sz="1600">
                <a:solidFill>
                  <a:srgbClr val="002060"/>
                </a:solidFill>
              </a:rPr>
              <a:t>，则发生</a:t>
            </a:r>
            <a:r>
              <a:rPr lang="en-US" altLang="zh-CN" sz="1600">
                <a:solidFill>
                  <a:srgbClr val="002060"/>
                </a:solidFill>
              </a:rPr>
              <a:t>TLB Miss</a:t>
            </a:r>
            <a:r>
              <a:rPr lang="zh-CN" altLang="en-US" sz="1600">
                <a:solidFill>
                  <a:srgbClr val="002060"/>
                </a:solidFill>
              </a:rPr>
              <a:t>，并采用</a:t>
            </a:r>
            <a:r>
              <a:rPr lang="en-US" altLang="zh-CN" sz="1600">
                <a:solidFill>
                  <a:srgbClr val="002060"/>
                </a:solidFill>
              </a:rPr>
              <a:t>LRU</a:t>
            </a:r>
            <a:r>
              <a:rPr lang="zh-CN" altLang="en-US" sz="1600">
                <a:solidFill>
                  <a:srgbClr val="002060"/>
                </a:solidFill>
              </a:rPr>
              <a:t>策略，用这次地址转换来更新</a:t>
            </a:r>
            <a:r>
              <a:rPr lang="en-US" altLang="zh-CN" sz="1600">
                <a:solidFill>
                  <a:srgbClr val="002060"/>
                </a:solidFill>
              </a:rPr>
              <a:t>TLB</a:t>
            </a:r>
            <a:r>
              <a:rPr lang="zh-CN" altLang="en-US" sz="1600">
                <a:solidFill>
                  <a:srgbClr val="002060"/>
                </a:solidFill>
              </a:rPr>
              <a:t>，并将</a:t>
            </a:r>
            <a:r>
              <a:rPr lang="en-US" altLang="zh-CN" sz="1600">
                <a:solidFill>
                  <a:srgbClr val="002060"/>
                </a:solidFill>
              </a:rPr>
              <a:t>TLB</a:t>
            </a:r>
            <a:r>
              <a:rPr lang="zh-CN" altLang="en-US" sz="1600">
                <a:solidFill>
                  <a:srgbClr val="002060"/>
                </a:solidFill>
              </a:rPr>
              <a:t>有效位置</a:t>
            </a:r>
            <a:r>
              <a:rPr lang="en-US" altLang="zh-CN" sz="1600">
                <a:solidFill>
                  <a:srgbClr val="002060"/>
                </a:solidFill>
              </a:rPr>
              <a:t>1</a:t>
            </a:r>
            <a:r>
              <a:rPr lang="zh-CN" altLang="en-US" sz="1600">
                <a:solidFill>
                  <a:srgbClr val="002060"/>
                </a:solidFill>
              </a:rPr>
              <a:t>。</a:t>
            </a:r>
            <a:endParaRPr lang="en-US" altLang="zh-CN" sz="1600">
              <a:solidFill>
                <a:srgbClr val="002060"/>
              </a:solidFill>
            </a:endParaRPr>
          </a:p>
          <a:p>
            <a:pPr>
              <a:spcBef>
                <a:spcPct val="0"/>
              </a:spcBef>
              <a:buFontTx/>
              <a:buNone/>
            </a:pPr>
            <a:endParaRPr lang="en-US" altLang="zh-CN" sz="1600">
              <a:solidFill>
                <a:srgbClr val="002060"/>
              </a:solidFill>
            </a:endParaRPr>
          </a:p>
          <a:p>
            <a:pPr>
              <a:spcBef>
                <a:spcPct val="0"/>
              </a:spcBef>
              <a:buFontTx/>
              <a:buNone/>
            </a:pPr>
            <a:r>
              <a:rPr lang="zh-CN" altLang="en-US" sz="1600">
                <a:solidFill>
                  <a:srgbClr val="002060"/>
                </a:solidFill>
              </a:rPr>
              <a:t>若页表中的有效位为</a:t>
            </a:r>
            <a:r>
              <a:rPr lang="en-US" altLang="zh-CN" sz="1600">
                <a:solidFill>
                  <a:srgbClr val="002060"/>
                </a:solidFill>
              </a:rPr>
              <a:t>0</a:t>
            </a:r>
            <a:r>
              <a:rPr lang="zh-CN" altLang="en-US" sz="1600">
                <a:solidFill>
                  <a:srgbClr val="002060"/>
                </a:solidFill>
              </a:rPr>
              <a:t>，则页在磁盘上，发生一次缺页，将新的页号（题中为下一个可能的最大页号，即</a:t>
            </a:r>
            <a:r>
              <a:rPr lang="en-US" altLang="zh-CN" sz="1600">
                <a:solidFill>
                  <a:srgbClr val="002060"/>
                </a:solidFill>
              </a:rPr>
              <a:t>13</a:t>
            </a:r>
            <a:r>
              <a:rPr lang="zh-CN" altLang="en-US" sz="1600">
                <a:solidFill>
                  <a:srgbClr val="002060"/>
                </a:solidFill>
              </a:rPr>
              <a:t>开始）加入到页表中，并将页表的有效位置</a:t>
            </a:r>
            <a:r>
              <a:rPr lang="en-US" altLang="zh-CN" sz="1600">
                <a:solidFill>
                  <a:srgbClr val="002060"/>
                </a:solidFill>
              </a:rPr>
              <a:t>1</a:t>
            </a:r>
            <a:r>
              <a:rPr lang="zh-CN" altLang="en-US" sz="1600">
                <a:solidFill>
                  <a:srgbClr val="002060"/>
                </a:solidFill>
              </a:rPr>
              <a:t>，然后对</a:t>
            </a:r>
            <a:r>
              <a:rPr lang="en-US" altLang="zh-CN" sz="1600">
                <a:solidFill>
                  <a:srgbClr val="002060"/>
                </a:solidFill>
              </a:rPr>
              <a:t>TLB</a:t>
            </a:r>
            <a:r>
              <a:rPr lang="zh-CN" altLang="en-US" sz="1600">
                <a:solidFill>
                  <a:srgbClr val="002060"/>
                </a:solidFill>
              </a:rPr>
              <a:t>进行更新</a:t>
            </a:r>
            <a:br>
              <a:rPr lang="en-US" altLang="zh-CN" sz="1400"/>
            </a:br>
            <a:endParaRPr lang="en-US" altLang="zh-CN" sz="1400">
              <a:latin typeface="Times New Roman" panose="02020603050405020304" pitchFamily="18" charset="0"/>
              <a:cs typeface="Times New Roman" panose="02020603050405020304" pitchFamily="18" charset="0"/>
            </a:endParaRPr>
          </a:p>
        </p:txBody>
      </p:sp>
      <p:pic>
        <p:nvPicPr>
          <p:cNvPr id="23561" name="图片 2">
            <a:extLst>
              <a:ext uri="{FF2B5EF4-FFF2-40B4-BE49-F238E27FC236}">
                <a16:creationId xmlns:a16="http://schemas.microsoft.com/office/drawing/2014/main" id="{0F249386-5F1C-52A1-FF18-D3F296894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2165350"/>
            <a:ext cx="39322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文本框 4">
            <a:extLst>
              <a:ext uri="{FF2B5EF4-FFF2-40B4-BE49-F238E27FC236}">
                <a16:creationId xmlns:a16="http://schemas.microsoft.com/office/drawing/2014/main" id="{7BC045EF-8AD7-07DD-C6DB-CDF66831DADC}"/>
              </a:ext>
            </a:extLst>
          </p:cNvPr>
          <p:cNvSpPr txBox="1">
            <a:spLocks noChangeArrowheads="1"/>
          </p:cNvSpPr>
          <p:nvPr/>
        </p:nvSpPr>
        <p:spPr bwMode="auto">
          <a:xfrm>
            <a:off x="6948488" y="1790700"/>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VPN</a:t>
            </a:r>
            <a:endParaRPr lang="zh-CN" altLang="en-US" sz="1800"/>
          </a:p>
        </p:txBody>
      </p:sp>
      <p:graphicFrame>
        <p:nvGraphicFramePr>
          <p:cNvPr id="2" name="表格 4">
            <a:extLst>
              <a:ext uri="{FF2B5EF4-FFF2-40B4-BE49-F238E27FC236}">
                <a16:creationId xmlns:a16="http://schemas.microsoft.com/office/drawing/2014/main" id="{F9B68940-9963-602E-C629-1BE00EA2641F}"/>
              </a:ext>
            </a:extLst>
          </p:cNvPr>
          <p:cNvGraphicFramePr>
            <a:graphicFrameLocks noGrp="1"/>
          </p:cNvGraphicFramePr>
          <p:nvPr/>
        </p:nvGraphicFramePr>
        <p:xfrm>
          <a:off x="5640388" y="2109788"/>
          <a:ext cx="2813050" cy="366712"/>
        </p:xfrm>
        <a:graphic>
          <a:graphicData uri="http://schemas.openxmlformats.org/drawingml/2006/table">
            <a:tbl>
              <a:tblPr firstRow="1" bandRow="1">
                <a:tableStyleId>{5C22544A-7EE6-4342-B048-85BDC9FD1C3A}</a:tableStyleId>
              </a:tblPr>
              <a:tblGrid>
                <a:gridCol w="1990192">
                  <a:extLst>
                    <a:ext uri="{9D8B030D-6E8A-4147-A177-3AD203B41FA5}">
                      <a16:colId xmlns:a16="http://schemas.microsoft.com/office/drawing/2014/main" val="20000"/>
                    </a:ext>
                  </a:extLst>
                </a:gridCol>
                <a:gridCol w="822858">
                  <a:extLst>
                    <a:ext uri="{9D8B030D-6E8A-4147-A177-3AD203B41FA5}">
                      <a16:colId xmlns:a16="http://schemas.microsoft.com/office/drawing/2014/main" val="20001"/>
                    </a:ext>
                  </a:extLst>
                </a:gridCol>
              </a:tblGrid>
              <a:tr h="366712">
                <a:tc>
                  <a:txBody>
                    <a:bodyPr/>
                    <a:lstStyle/>
                    <a:p>
                      <a:pPr algn="ctr"/>
                      <a:r>
                        <a:rPr lang="en-US" altLang="zh-CN" sz="1800" dirty="0"/>
                        <a:t>Tag</a:t>
                      </a:r>
                      <a:endParaRPr lang="zh-CN" altLang="en-US" sz="1800" dirty="0"/>
                    </a:p>
                  </a:txBody>
                  <a:tcPr marL="91431" marR="91431" marT="45839" marB="45839">
                    <a:solidFill>
                      <a:srgbClr val="00B0F0"/>
                    </a:solidFill>
                  </a:tcPr>
                </a:tc>
                <a:tc>
                  <a:txBody>
                    <a:bodyPr/>
                    <a:lstStyle/>
                    <a:p>
                      <a:r>
                        <a:rPr lang="en-US" altLang="zh-CN" sz="1800" dirty="0"/>
                        <a:t>index</a:t>
                      </a:r>
                      <a:endParaRPr lang="zh-CN" altLang="en-US" sz="1800" dirty="0"/>
                    </a:p>
                  </a:txBody>
                  <a:tcPr marL="91431" marR="91431" marT="45839" marB="45839">
                    <a:solidFill>
                      <a:srgbClr val="00B0F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7ABED7D4-1F1B-286A-6DCD-A03ECBC0FEBA}"/>
              </a:ext>
            </a:extLst>
          </p:cNvPr>
          <p:cNvSpPr>
            <a:spLocks noGrp="1" noChangeArrowheads="1"/>
          </p:cNvSpPr>
          <p:nvPr>
            <p:ph type="title"/>
          </p:nvPr>
        </p:nvSpPr>
        <p:spPr/>
        <p:txBody>
          <a:bodyPr/>
          <a:lstStyle/>
          <a:p>
            <a:r>
              <a:rPr lang="en-US" altLang="zh-CN"/>
              <a:t>HW10</a:t>
            </a:r>
            <a:endParaRPr lang="zh-CN" altLang="en-US"/>
          </a:p>
        </p:txBody>
      </p:sp>
      <p:sp>
        <p:nvSpPr>
          <p:cNvPr id="24579" name="Rectangle 5">
            <a:extLst>
              <a:ext uri="{FF2B5EF4-FFF2-40B4-BE49-F238E27FC236}">
                <a16:creationId xmlns:a16="http://schemas.microsoft.com/office/drawing/2014/main" id="{16407BDB-E829-10AC-C756-28E327AA89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580" name="Rectangle 7">
            <a:extLst>
              <a:ext uri="{FF2B5EF4-FFF2-40B4-BE49-F238E27FC236}">
                <a16:creationId xmlns:a16="http://schemas.microsoft.com/office/drawing/2014/main" id="{E42632B5-4F0C-AE5A-4639-DE854BA6D9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581" name="Rectangle 9">
            <a:extLst>
              <a:ext uri="{FF2B5EF4-FFF2-40B4-BE49-F238E27FC236}">
                <a16:creationId xmlns:a16="http://schemas.microsoft.com/office/drawing/2014/main" id="{F917ABD2-D0E8-1BB2-70DF-908FE24B66C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582" name="灯片编号占位符 1">
            <a:extLst>
              <a:ext uri="{FF2B5EF4-FFF2-40B4-BE49-F238E27FC236}">
                <a16:creationId xmlns:a16="http://schemas.microsoft.com/office/drawing/2014/main" id="{1B472F1F-B783-343B-475D-1FA0FC98FE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F23E2A-BB29-454A-BB24-73DA991DA618}" type="slidenum">
              <a:rPr lang="en-US" altLang="zh-CN" sz="1400" smtClean="0"/>
              <a:pPr>
                <a:spcBef>
                  <a:spcPct val="0"/>
                </a:spcBef>
                <a:buFontTx/>
                <a:buNone/>
              </a:pPr>
              <a:t>19</a:t>
            </a:fld>
            <a:endParaRPr lang="en-US" altLang="zh-CN" sz="1400"/>
          </a:p>
        </p:txBody>
      </p:sp>
      <p:sp>
        <p:nvSpPr>
          <p:cNvPr id="24583" name="文本框 6">
            <a:extLst>
              <a:ext uri="{FF2B5EF4-FFF2-40B4-BE49-F238E27FC236}">
                <a16:creationId xmlns:a16="http://schemas.microsoft.com/office/drawing/2014/main" id="{E5F3E1FB-A5C7-DDAA-A9DB-AF6D833EBDD3}"/>
              </a:ext>
            </a:extLst>
          </p:cNvPr>
          <p:cNvSpPr txBox="1">
            <a:spLocks noChangeArrowheads="1"/>
          </p:cNvSpPr>
          <p:nvPr/>
        </p:nvSpPr>
        <p:spPr bwMode="auto">
          <a:xfrm>
            <a:off x="390525" y="857250"/>
            <a:ext cx="83629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Problem2</a:t>
            </a:r>
          </a:p>
          <a:p>
            <a:pPr>
              <a:spcBef>
                <a:spcPct val="0"/>
              </a:spcBef>
              <a:buFontTx/>
              <a:buNone/>
            </a:pPr>
            <a:endParaRPr lang="en-US" altLang="zh-CN" sz="1800"/>
          </a:p>
          <a:p>
            <a:pPr>
              <a:spcBef>
                <a:spcPct val="0"/>
              </a:spcBef>
              <a:buFontTx/>
              <a:buNone/>
            </a:pPr>
            <a:r>
              <a:rPr lang="en-US" altLang="zh-CN" sz="1800"/>
              <a:t>1) </a:t>
            </a:r>
            <a:r>
              <a:rPr lang="zh-CN" altLang="en-US" sz="1800"/>
              <a:t>对于地址流中的第一个地址</a:t>
            </a:r>
            <a:r>
              <a:rPr lang="en-US" altLang="zh-CN" sz="1800"/>
              <a:t>2 4EC</a:t>
            </a:r>
            <a:r>
              <a:rPr lang="zh-CN" altLang="en-US" sz="1800"/>
              <a:t>，</a:t>
            </a:r>
            <a:r>
              <a:rPr lang="en-US" altLang="zh-CN" sz="1800"/>
              <a:t>tag</a:t>
            </a:r>
            <a:r>
              <a:rPr lang="zh-CN" altLang="en-US" sz="1800"/>
              <a:t>为</a:t>
            </a:r>
            <a:r>
              <a:rPr lang="en-US" altLang="zh-CN" sz="1800"/>
              <a:t>2</a:t>
            </a:r>
            <a:r>
              <a:rPr lang="zh-CN" altLang="en-US" sz="1800"/>
              <a:t>，先查看</a:t>
            </a:r>
            <a:r>
              <a:rPr lang="en-US" altLang="zh-CN" sz="1800"/>
              <a:t>TLB</a:t>
            </a:r>
            <a:r>
              <a:rPr lang="zh-CN" altLang="en-US" sz="1800"/>
              <a:t>，</a:t>
            </a:r>
            <a:r>
              <a:rPr lang="en-US" altLang="zh-CN" sz="1800"/>
              <a:t>TLB</a:t>
            </a:r>
            <a:r>
              <a:rPr lang="zh-CN" altLang="en-US" sz="1800"/>
              <a:t>中缺失；再查看</a:t>
            </a:r>
            <a:r>
              <a:rPr lang="en-US" altLang="zh-CN" sz="1800"/>
              <a:t>page</a:t>
            </a:r>
            <a:r>
              <a:rPr lang="zh-CN" altLang="en-US" sz="1800"/>
              <a:t>，</a:t>
            </a:r>
            <a:r>
              <a:rPr lang="en-US" altLang="zh-CN" sz="1800"/>
              <a:t>page table</a:t>
            </a:r>
            <a:r>
              <a:rPr lang="zh-CN" altLang="en-US" sz="1800"/>
              <a:t>第三行的</a:t>
            </a:r>
            <a:r>
              <a:rPr lang="en-US" altLang="zh-CN" sz="1800"/>
              <a:t>valid</a:t>
            </a:r>
            <a:r>
              <a:rPr lang="zh-CN" altLang="en-US" sz="1800"/>
              <a:t>为</a:t>
            </a:r>
            <a:r>
              <a:rPr lang="en-US" altLang="zh-CN" sz="1800"/>
              <a:t>0</a:t>
            </a:r>
            <a:r>
              <a:rPr lang="zh-CN" altLang="en-US" sz="1800"/>
              <a:t>，即发生一次缺页，将新的页号</a:t>
            </a:r>
            <a:r>
              <a:rPr lang="en-US" altLang="zh-CN" sz="1800"/>
              <a:t>D</a:t>
            </a:r>
            <a:r>
              <a:rPr lang="zh-CN" altLang="en-US" sz="1800"/>
              <a:t>（相对</a:t>
            </a:r>
            <a:r>
              <a:rPr lang="en-US" altLang="zh-CN" sz="1800"/>
              <a:t>12</a:t>
            </a:r>
            <a:r>
              <a:rPr lang="zh-CN" altLang="en-US" sz="1800"/>
              <a:t>而言，</a:t>
            </a:r>
            <a:r>
              <a:rPr lang="en-US" altLang="zh-CN" sz="1800"/>
              <a:t>13</a:t>
            </a:r>
            <a:r>
              <a:rPr lang="zh-CN" altLang="en-US" sz="1800"/>
              <a:t>是下一个可能的最大页号）加入</a:t>
            </a:r>
            <a:r>
              <a:rPr lang="en-US" altLang="zh-CN" sz="1800"/>
              <a:t>page table</a:t>
            </a:r>
            <a:r>
              <a:rPr lang="zh-CN" altLang="en-US" sz="1800"/>
              <a:t>中，更新</a:t>
            </a:r>
            <a:r>
              <a:rPr lang="en-US" altLang="zh-CN" sz="1800"/>
              <a:t>page table</a:t>
            </a:r>
            <a:r>
              <a:rPr lang="zh-CN" altLang="en-US" sz="1800"/>
              <a:t>，并置有效位为</a:t>
            </a:r>
            <a:r>
              <a:rPr lang="en-US" altLang="zh-CN" sz="1800"/>
              <a:t>1</a:t>
            </a:r>
            <a:r>
              <a:rPr lang="zh-CN" altLang="en-US" sz="1800"/>
              <a:t>；并用 </a:t>
            </a:r>
            <a:r>
              <a:rPr lang="en-US" altLang="zh-CN" sz="1800"/>
              <a:t>2-&gt;D</a:t>
            </a:r>
            <a:r>
              <a:rPr lang="zh-CN" altLang="en-US" sz="1800"/>
              <a:t>转换 更新</a:t>
            </a:r>
            <a:r>
              <a:rPr lang="en-US" altLang="zh-CN" sz="1800"/>
              <a:t>TLB</a:t>
            </a:r>
            <a:r>
              <a:rPr lang="zh-CN" altLang="en-US" sz="1800"/>
              <a:t>，采用</a:t>
            </a:r>
            <a:r>
              <a:rPr lang="en-US" altLang="zh-CN" sz="1800"/>
              <a:t>LRU</a:t>
            </a:r>
            <a:r>
              <a:rPr lang="zh-CN" altLang="en-US" sz="1800"/>
              <a:t>策略，</a:t>
            </a:r>
            <a:r>
              <a:rPr lang="en-US" altLang="zh-CN" sz="1800"/>
              <a:t>TLB</a:t>
            </a:r>
            <a:r>
              <a:rPr lang="zh-CN" altLang="en-US" sz="1800"/>
              <a:t>第四行</a:t>
            </a:r>
            <a:r>
              <a:rPr lang="en-US" altLang="zh-CN" sz="1800"/>
              <a:t>valid= 0</a:t>
            </a:r>
            <a:r>
              <a:rPr lang="zh-CN" altLang="en-US" sz="1800"/>
              <a:t>，将</a:t>
            </a:r>
            <a:r>
              <a:rPr lang="en-US" altLang="zh-CN" sz="1800"/>
              <a:t>TLB</a:t>
            </a:r>
            <a:r>
              <a:rPr lang="zh-CN" altLang="en-US" sz="1800"/>
              <a:t>的第四行进行更新。</a:t>
            </a:r>
            <a:endParaRPr lang="en-US" altLang="zh-CN" sz="1800"/>
          </a:p>
        </p:txBody>
      </p:sp>
      <p:pic>
        <p:nvPicPr>
          <p:cNvPr id="24584" name="Picture 7">
            <a:extLst>
              <a:ext uri="{FF2B5EF4-FFF2-40B4-BE49-F238E27FC236}">
                <a16:creationId xmlns:a16="http://schemas.microsoft.com/office/drawing/2014/main" id="{E5363735-8F1D-41AC-9A7A-B572A7F1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500438"/>
            <a:ext cx="492601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2">
            <a:extLst>
              <a:ext uri="{FF2B5EF4-FFF2-40B4-BE49-F238E27FC236}">
                <a16:creationId xmlns:a16="http://schemas.microsoft.com/office/drawing/2014/main" id="{9DFEF72F-058A-9297-F258-926C9B552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852738"/>
            <a:ext cx="316865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8CEC3B1D-CB4C-ECF4-3B26-84F4F1614CAC}"/>
              </a:ext>
            </a:extLst>
          </p:cNvPr>
          <p:cNvCxnSpPr/>
          <p:nvPr/>
        </p:nvCxnSpPr>
        <p:spPr>
          <a:xfrm>
            <a:off x="5651500" y="386080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4587" name="TextBox 9">
            <a:extLst>
              <a:ext uri="{FF2B5EF4-FFF2-40B4-BE49-F238E27FC236}">
                <a16:creationId xmlns:a16="http://schemas.microsoft.com/office/drawing/2014/main" id="{846DB715-EC63-3CB1-35C9-E3A403F9A0B8}"/>
              </a:ext>
            </a:extLst>
          </p:cNvPr>
          <p:cNvSpPr txBox="1">
            <a:spLocks noChangeArrowheads="1"/>
          </p:cNvSpPr>
          <p:nvPr/>
        </p:nvSpPr>
        <p:spPr bwMode="auto">
          <a:xfrm>
            <a:off x="5940425" y="3697288"/>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cxnSp>
        <p:nvCxnSpPr>
          <p:cNvPr id="9" name="直接连接符 8">
            <a:extLst>
              <a:ext uri="{FF2B5EF4-FFF2-40B4-BE49-F238E27FC236}">
                <a16:creationId xmlns:a16="http://schemas.microsoft.com/office/drawing/2014/main" id="{BA6144FD-C8A5-A1E2-1FE1-DDE05678A496}"/>
              </a:ext>
            </a:extLst>
          </p:cNvPr>
          <p:cNvCxnSpPr/>
          <p:nvPr/>
        </p:nvCxnSpPr>
        <p:spPr>
          <a:xfrm>
            <a:off x="7235825" y="386080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4589" name="TextBox 12">
            <a:extLst>
              <a:ext uri="{FF2B5EF4-FFF2-40B4-BE49-F238E27FC236}">
                <a16:creationId xmlns:a16="http://schemas.microsoft.com/office/drawing/2014/main" id="{AF197997-47B1-AE26-CE82-3F66AD50ABD1}"/>
              </a:ext>
            </a:extLst>
          </p:cNvPr>
          <p:cNvSpPr txBox="1">
            <a:spLocks noChangeArrowheads="1"/>
          </p:cNvSpPr>
          <p:nvPr/>
        </p:nvSpPr>
        <p:spPr bwMode="auto">
          <a:xfrm>
            <a:off x="7596188" y="371633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cxnSp>
        <p:nvCxnSpPr>
          <p:cNvPr id="11" name="直接连接符 10">
            <a:extLst>
              <a:ext uri="{FF2B5EF4-FFF2-40B4-BE49-F238E27FC236}">
                <a16:creationId xmlns:a16="http://schemas.microsoft.com/office/drawing/2014/main" id="{CA6643EF-7C9E-1952-48FF-B9B06D68817D}"/>
              </a:ext>
            </a:extLst>
          </p:cNvPr>
          <p:cNvCxnSpPr/>
          <p:nvPr/>
        </p:nvCxnSpPr>
        <p:spPr>
          <a:xfrm>
            <a:off x="323850" y="4652963"/>
            <a:ext cx="1793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4591" name="TextBox 14">
            <a:extLst>
              <a:ext uri="{FF2B5EF4-FFF2-40B4-BE49-F238E27FC236}">
                <a16:creationId xmlns:a16="http://schemas.microsoft.com/office/drawing/2014/main" id="{BA6727F4-9B4D-03F7-431C-031F21EB0F1A}"/>
              </a:ext>
            </a:extLst>
          </p:cNvPr>
          <p:cNvSpPr txBox="1">
            <a:spLocks noChangeArrowheads="1"/>
          </p:cNvSpPr>
          <p:nvPr/>
        </p:nvSpPr>
        <p:spPr bwMode="auto">
          <a:xfrm>
            <a:off x="2124075" y="449897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2</a:t>
            </a:r>
            <a:endParaRPr lang="zh-CN" altLang="en-US" sz="1400" b="1"/>
          </a:p>
        </p:txBody>
      </p:sp>
      <p:cxnSp>
        <p:nvCxnSpPr>
          <p:cNvPr id="13" name="直接连接符 12">
            <a:extLst>
              <a:ext uri="{FF2B5EF4-FFF2-40B4-BE49-F238E27FC236}">
                <a16:creationId xmlns:a16="http://schemas.microsoft.com/office/drawing/2014/main" id="{6B56F2E8-E942-58C7-BE30-3DA679921055}"/>
              </a:ext>
            </a:extLst>
          </p:cNvPr>
          <p:cNvCxnSpPr/>
          <p:nvPr/>
        </p:nvCxnSpPr>
        <p:spPr>
          <a:xfrm>
            <a:off x="1943100" y="4645025"/>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7CF93EC-328C-8530-0248-53A513330217}"/>
              </a:ext>
            </a:extLst>
          </p:cNvPr>
          <p:cNvCxnSpPr/>
          <p:nvPr/>
        </p:nvCxnSpPr>
        <p:spPr>
          <a:xfrm>
            <a:off x="3563938" y="4624388"/>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4594" name="TextBox 17">
            <a:extLst>
              <a:ext uri="{FF2B5EF4-FFF2-40B4-BE49-F238E27FC236}">
                <a16:creationId xmlns:a16="http://schemas.microsoft.com/office/drawing/2014/main" id="{F9113798-ECF5-68EE-8AAF-A4A544BFE36E}"/>
              </a:ext>
            </a:extLst>
          </p:cNvPr>
          <p:cNvSpPr txBox="1">
            <a:spLocks noChangeArrowheads="1"/>
          </p:cNvSpPr>
          <p:nvPr/>
        </p:nvSpPr>
        <p:spPr bwMode="auto">
          <a:xfrm>
            <a:off x="3708400" y="449897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sp>
        <p:nvSpPr>
          <p:cNvPr id="24595" name="TextBox 18">
            <a:extLst>
              <a:ext uri="{FF2B5EF4-FFF2-40B4-BE49-F238E27FC236}">
                <a16:creationId xmlns:a16="http://schemas.microsoft.com/office/drawing/2014/main" id="{06B9A4FD-D87C-A3A9-CC22-EF73244F6C1B}"/>
              </a:ext>
            </a:extLst>
          </p:cNvPr>
          <p:cNvSpPr txBox="1">
            <a:spLocks noChangeArrowheads="1"/>
          </p:cNvSpPr>
          <p:nvPr/>
        </p:nvSpPr>
        <p:spPr bwMode="auto">
          <a:xfrm>
            <a:off x="5159375" y="448151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sp>
        <p:nvSpPr>
          <p:cNvPr id="24596" name="TextBox 19">
            <a:extLst>
              <a:ext uri="{FF2B5EF4-FFF2-40B4-BE49-F238E27FC236}">
                <a16:creationId xmlns:a16="http://schemas.microsoft.com/office/drawing/2014/main" id="{58B0B013-D246-8F41-1FAE-C5F252B97FE6}"/>
              </a:ext>
            </a:extLst>
          </p:cNvPr>
          <p:cNvSpPr txBox="1">
            <a:spLocks noChangeArrowheads="1"/>
          </p:cNvSpPr>
          <p:nvPr/>
        </p:nvSpPr>
        <p:spPr bwMode="auto">
          <a:xfrm>
            <a:off x="468313" y="4489450"/>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sp>
        <p:nvSpPr>
          <p:cNvPr id="24597" name="文本框 4">
            <a:extLst>
              <a:ext uri="{FF2B5EF4-FFF2-40B4-BE49-F238E27FC236}">
                <a16:creationId xmlns:a16="http://schemas.microsoft.com/office/drawing/2014/main" id="{165D7AEC-AEB1-37C1-50A9-9672B309BCF9}"/>
              </a:ext>
            </a:extLst>
          </p:cNvPr>
          <p:cNvSpPr txBox="1">
            <a:spLocks noChangeArrowheads="1"/>
          </p:cNvSpPr>
          <p:nvPr/>
        </p:nvSpPr>
        <p:spPr bwMode="auto">
          <a:xfrm>
            <a:off x="250825" y="4970463"/>
            <a:ext cx="48418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002060"/>
                </a:solidFill>
              </a:rPr>
              <a:t>十六进制表示：</a:t>
            </a:r>
            <a:endParaRPr lang="en-US" altLang="zh-CN" sz="1800">
              <a:solidFill>
                <a:srgbClr val="002060"/>
              </a:solidFill>
            </a:endParaRPr>
          </a:p>
          <a:p>
            <a:pPr>
              <a:spcBef>
                <a:spcPct val="0"/>
              </a:spcBef>
              <a:buFontTx/>
              <a:buNone/>
            </a:pPr>
            <a:r>
              <a:rPr lang="en-US" altLang="zh-CN" sz="1800">
                <a:solidFill>
                  <a:srgbClr val="002060"/>
                </a:solidFill>
              </a:rPr>
              <a:t>9452 = 0x24EC          16653 = 0x410D</a:t>
            </a:r>
          </a:p>
          <a:p>
            <a:pPr>
              <a:spcBef>
                <a:spcPct val="0"/>
              </a:spcBef>
              <a:buFontTx/>
              <a:buNone/>
            </a:pPr>
            <a:r>
              <a:rPr lang="en-US" altLang="zh-CN" sz="1800">
                <a:solidFill>
                  <a:srgbClr val="002060"/>
                </a:solidFill>
              </a:rPr>
              <a:t>30954 = 0x78F4         48480 = 0xBD60</a:t>
            </a:r>
          </a:p>
          <a:p>
            <a:pPr>
              <a:spcBef>
                <a:spcPct val="0"/>
              </a:spcBef>
              <a:buFontTx/>
              <a:buNone/>
            </a:pPr>
            <a:r>
              <a:rPr lang="en-US" altLang="zh-CN" sz="1800">
                <a:solidFill>
                  <a:srgbClr val="002060"/>
                </a:solidFill>
              </a:rPr>
              <a:t>19136 = 0x 4AC0</a:t>
            </a:r>
          </a:p>
          <a:p>
            <a:pPr>
              <a:spcBef>
                <a:spcPct val="0"/>
              </a:spcBef>
              <a:buFontTx/>
              <a:buNone/>
            </a:pPr>
            <a:r>
              <a:rPr lang="en-US" altLang="zh-CN" sz="1800">
                <a:solidFill>
                  <a:srgbClr val="002060"/>
                </a:solidFill>
              </a:rPr>
              <a:t>46502 = 0x B5A6</a:t>
            </a:r>
          </a:p>
          <a:p>
            <a:pPr>
              <a:spcBef>
                <a:spcPct val="0"/>
              </a:spcBef>
              <a:buFontTx/>
              <a:buNone/>
            </a:pPr>
            <a:r>
              <a:rPr lang="en-US" altLang="zh-CN" sz="1800">
                <a:solidFill>
                  <a:srgbClr val="002060"/>
                </a:solidFill>
              </a:rPr>
              <a:t>38110 = 0x 94DE</a:t>
            </a:r>
            <a:endParaRPr lang="zh-CN" altLang="en-US" sz="180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38A8A12C-5E58-DDE1-3703-5BAA87A6C94C}"/>
              </a:ext>
            </a:extLst>
          </p:cNvPr>
          <p:cNvSpPr>
            <a:spLocks noGrp="1" noChangeArrowheads="1"/>
          </p:cNvSpPr>
          <p:nvPr>
            <p:ph type="title"/>
          </p:nvPr>
        </p:nvSpPr>
        <p:spPr/>
        <p:txBody>
          <a:bodyPr/>
          <a:lstStyle/>
          <a:p>
            <a:r>
              <a:rPr lang="en-US" altLang="zh-CN"/>
              <a:t>HW8</a:t>
            </a:r>
            <a:endParaRPr lang="zh-CN" altLang="en-US"/>
          </a:p>
        </p:txBody>
      </p:sp>
      <p:sp>
        <p:nvSpPr>
          <p:cNvPr id="4099" name="Rectangle 5">
            <a:extLst>
              <a:ext uri="{FF2B5EF4-FFF2-40B4-BE49-F238E27FC236}">
                <a16:creationId xmlns:a16="http://schemas.microsoft.com/office/drawing/2014/main" id="{5F5CB1A1-1166-CA1D-F91C-C6452BE36DD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0" name="Rectangle 7">
            <a:extLst>
              <a:ext uri="{FF2B5EF4-FFF2-40B4-BE49-F238E27FC236}">
                <a16:creationId xmlns:a16="http://schemas.microsoft.com/office/drawing/2014/main" id="{267F1EEE-49F5-808A-6C57-C38DEF93DF6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1" name="Rectangle 9">
            <a:extLst>
              <a:ext uri="{FF2B5EF4-FFF2-40B4-BE49-F238E27FC236}">
                <a16:creationId xmlns:a16="http://schemas.microsoft.com/office/drawing/2014/main" id="{2DFA1513-96F8-6684-E946-97DDFCB0D3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2" name="灯片编号占位符 1">
            <a:extLst>
              <a:ext uri="{FF2B5EF4-FFF2-40B4-BE49-F238E27FC236}">
                <a16:creationId xmlns:a16="http://schemas.microsoft.com/office/drawing/2014/main" id="{40D7CA1C-690D-F1B4-27E4-E4F0799E31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228F555-2E89-4DC0-80C7-A6F1BC92B3A3}" type="slidenum">
              <a:rPr lang="en-US" altLang="zh-CN" sz="1400" smtClean="0"/>
              <a:pPr>
                <a:spcBef>
                  <a:spcPct val="0"/>
                </a:spcBef>
                <a:buFontTx/>
                <a:buNone/>
              </a:pPr>
              <a:t>2</a:t>
            </a:fld>
            <a:endParaRPr lang="en-US" altLang="zh-CN" sz="1400"/>
          </a:p>
        </p:txBody>
      </p:sp>
      <p:sp>
        <p:nvSpPr>
          <p:cNvPr id="4103" name="文本框 6">
            <a:extLst>
              <a:ext uri="{FF2B5EF4-FFF2-40B4-BE49-F238E27FC236}">
                <a16:creationId xmlns:a16="http://schemas.microsoft.com/office/drawing/2014/main" id="{2B5F00BA-2CC6-61DD-8705-52B1EB82AF6A}"/>
              </a:ext>
            </a:extLst>
          </p:cNvPr>
          <p:cNvSpPr txBox="1">
            <a:spLocks noChangeArrowheads="1"/>
          </p:cNvSpPr>
          <p:nvPr/>
        </p:nvSpPr>
        <p:spPr bwMode="auto">
          <a:xfrm>
            <a:off x="457200" y="1028700"/>
            <a:ext cx="83629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Problem1</a:t>
            </a:r>
            <a:endParaRPr lang="en-US" altLang="zh-CN" sz="1800" dirty="0">
              <a:solidFill>
                <a:srgbClr val="0070C0"/>
              </a:solidFill>
            </a:endParaRPr>
          </a:p>
          <a:p>
            <a:pPr>
              <a:spcBef>
                <a:spcPct val="0"/>
              </a:spcBef>
              <a:buFontTx/>
              <a:buNone/>
            </a:pPr>
            <a:r>
              <a:rPr lang="en-US" altLang="zh-CN" sz="1800" dirty="0"/>
              <a:t>Cache is important to providing a high-performance memory hierarchy to processors. Below is a list of 32-bit memory address references, given as </a:t>
            </a:r>
            <a:r>
              <a:rPr lang="en-US" altLang="zh-CN" sz="1800" b="1" dirty="0"/>
              <a:t>word address.</a:t>
            </a:r>
          </a:p>
          <a:p>
            <a:pPr>
              <a:spcBef>
                <a:spcPct val="0"/>
              </a:spcBef>
              <a:buFontTx/>
              <a:buNone/>
            </a:pPr>
            <a:endParaRPr lang="en-US" altLang="zh-CN" sz="1800" b="1" dirty="0"/>
          </a:p>
          <a:p>
            <a:pPr>
              <a:spcBef>
                <a:spcPct val="0"/>
              </a:spcBef>
              <a:buFontTx/>
              <a:buNone/>
            </a:pPr>
            <a:r>
              <a:rPr lang="en-US" altLang="zh-CN" sz="1800" dirty="0"/>
              <a:t>3, 180, 43, 2, 181, 88, 164, 180, 89.</a:t>
            </a:r>
          </a:p>
          <a:p>
            <a:pPr>
              <a:spcBef>
                <a:spcPct val="0"/>
              </a:spcBef>
              <a:buFontTx/>
              <a:buNone/>
            </a:pPr>
            <a:endParaRPr lang="en-US" altLang="zh-CN" sz="1800" dirty="0"/>
          </a:p>
          <a:p>
            <a:pPr>
              <a:spcBef>
                <a:spcPct val="0"/>
              </a:spcBef>
              <a:buFontTx/>
              <a:buNone/>
            </a:pPr>
            <a:r>
              <a:rPr lang="en-US" altLang="zh-CN" sz="1800" dirty="0"/>
              <a:t>a)  For each of these references, identify the binary address, the tag, and the index given a direct-mapped cache with </a:t>
            </a:r>
            <a:r>
              <a:rPr lang="en-US" altLang="zh-CN" sz="1800" b="1" dirty="0"/>
              <a:t>8 two-word blocks</a:t>
            </a:r>
            <a:r>
              <a:rPr lang="en-US" altLang="zh-CN" sz="1800" dirty="0"/>
              <a:t>.  Also list if each reference is a hit or a miss, assuming the cache is initially empty. </a:t>
            </a:r>
          </a:p>
          <a:p>
            <a:pPr>
              <a:spcBef>
                <a:spcPct val="0"/>
              </a:spcBef>
              <a:buFontTx/>
              <a:buNone/>
            </a:pPr>
            <a:endParaRPr lang="en-US" altLang="zh-CN" sz="1800" dirty="0"/>
          </a:p>
          <a:p>
            <a:pPr>
              <a:spcBef>
                <a:spcPct val="0"/>
              </a:spcBef>
              <a:buFontTx/>
              <a:buNone/>
            </a:pPr>
            <a:r>
              <a:rPr lang="en-US" altLang="zh-CN" sz="1800" dirty="0">
                <a:solidFill>
                  <a:srgbClr val="00B0F0"/>
                </a:solidFill>
              </a:rPr>
              <a:t>index has 4 bits. offset has 2 bits. </a:t>
            </a:r>
          </a:p>
          <a:p>
            <a:pPr>
              <a:spcBef>
                <a:spcPct val="0"/>
              </a:spcBef>
              <a:buFontTx/>
              <a:buNone/>
            </a:pPr>
            <a:endParaRPr lang="en-US" altLang="zh-CN" sz="1800" dirty="0">
              <a:solidFill>
                <a:srgbClr val="00B0F0"/>
              </a:solidFill>
            </a:endParaRPr>
          </a:p>
          <a:p>
            <a:pPr>
              <a:spcBef>
                <a:spcPct val="0"/>
              </a:spcBef>
              <a:buFontTx/>
              <a:buNone/>
            </a:pPr>
            <a:r>
              <a:rPr lang="en-US" altLang="zh-CN" sz="1800" dirty="0">
                <a:solidFill>
                  <a:srgbClr val="00B0F0"/>
                </a:solidFill>
              </a:rPr>
              <a:t>1 word = 4 bytes</a:t>
            </a:r>
          </a:p>
          <a:p>
            <a:pPr>
              <a:spcBef>
                <a:spcPct val="0"/>
              </a:spcBef>
              <a:buFontTx/>
              <a:buNone/>
            </a:pPr>
            <a:endParaRPr lang="en-US" altLang="zh-CN" sz="1800" dirty="0">
              <a:solidFill>
                <a:srgbClr val="00B0F0"/>
              </a:solidFill>
            </a:endParaRPr>
          </a:p>
          <a:p>
            <a:pPr>
              <a:spcBef>
                <a:spcPct val="0"/>
              </a:spcBef>
              <a:buFontTx/>
              <a:buNone/>
            </a:pPr>
            <a:r>
              <a:rPr lang="en-US" altLang="zh-CN" sz="1800" dirty="0">
                <a:solidFill>
                  <a:srgbClr val="00B0F0"/>
                </a:solidFill>
              </a:rPr>
              <a:t>Word address *4 = byte address = word address </a:t>
            </a:r>
            <a:r>
              <a:rPr lang="en-US" altLang="zh-CN" sz="1800" u="sng" dirty="0">
                <a:solidFill>
                  <a:srgbClr val="FF0000"/>
                </a:solidFill>
              </a:rPr>
              <a:t>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46918ED-6E0E-F24B-7E7F-39E225D20B43}"/>
              </a:ext>
            </a:extLst>
          </p:cNvPr>
          <p:cNvSpPr txBox="1">
            <a:spLocks noChangeArrowheads="1"/>
          </p:cNvSpPr>
          <p:nvPr/>
        </p:nvSpPr>
        <p:spPr bwMode="auto">
          <a:xfrm>
            <a:off x="457200" y="-26988"/>
            <a:ext cx="8229600" cy="1143001"/>
          </a:xfrm>
          <a:prstGeom prst="rect">
            <a:avLst/>
          </a:prstGeom>
          <a:noFill/>
          <a:ln>
            <a:noFill/>
          </a:ln>
        </p:spPr>
        <p:txBody>
          <a:bodyPr anchor="ctr"/>
          <a:lstStyle>
            <a:lvl1pPr algn="ctr" rtl="0" eaLnBrk="0" fontAlgn="base" hangingPunct="0">
              <a:spcBef>
                <a:spcPct val="0"/>
              </a:spcBef>
              <a:spcAft>
                <a:spcPct val="0"/>
              </a:spcAft>
              <a:defRPr sz="3200" b="1">
                <a:solidFill>
                  <a:srgbClr val="C0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defRPr/>
            </a:pPr>
            <a:r>
              <a:rPr lang="en-US" altLang="zh-CN" kern="0" dirty="0"/>
              <a:t>HW10</a:t>
            </a:r>
            <a:endParaRPr lang="zh-CN" altLang="en-US" kern="0" dirty="0"/>
          </a:p>
        </p:txBody>
      </p:sp>
      <p:sp>
        <p:nvSpPr>
          <p:cNvPr id="25603" name="内容占位符 2">
            <a:extLst>
              <a:ext uri="{FF2B5EF4-FFF2-40B4-BE49-F238E27FC236}">
                <a16:creationId xmlns:a16="http://schemas.microsoft.com/office/drawing/2014/main" id="{5478C15B-5D40-8A86-FBFC-EF325D3FBFA9}"/>
              </a:ext>
            </a:extLst>
          </p:cNvPr>
          <p:cNvSpPr>
            <a:spLocks noGrp="1" noChangeArrowheads="1"/>
          </p:cNvSpPr>
          <p:nvPr>
            <p:ph idx="1"/>
          </p:nvPr>
        </p:nvSpPr>
        <p:spPr>
          <a:xfrm>
            <a:off x="606425" y="908050"/>
            <a:ext cx="8358188" cy="5329238"/>
          </a:xfrm>
        </p:spPr>
        <p:txBody>
          <a:bodyPr/>
          <a:lstStyle/>
          <a:p>
            <a:pPr marL="0" indent="0">
              <a:buFontTx/>
              <a:buNone/>
            </a:pPr>
            <a:r>
              <a:rPr lang="en-US" altLang="zh-CN" sz="2000" b="0" dirty="0">
                <a:solidFill>
                  <a:schemeClr val="tx1"/>
                </a:solidFill>
              </a:rPr>
              <a:t>(2) </a:t>
            </a:r>
            <a:r>
              <a:rPr lang="zh-CN" altLang="en-US" sz="2000" b="0" dirty="0">
                <a:solidFill>
                  <a:schemeClr val="tx1"/>
                </a:solidFill>
              </a:rPr>
              <a:t>对于地址流中的第二个地址</a:t>
            </a:r>
            <a:r>
              <a:rPr lang="en-US" altLang="zh-CN" sz="2000" b="0" dirty="0">
                <a:solidFill>
                  <a:schemeClr val="tx1"/>
                </a:solidFill>
              </a:rPr>
              <a:t>7 8F4, Hit in TLB</a:t>
            </a:r>
          </a:p>
          <a:p>
            <a:pPr marL="0" indent="0">
              <a:buFontTx/>
              <a:buNone/>
            </a:pPr>
            <a:r>
              <a:rPr lang="en-US" altLang="zh-CN" sz="2000" b="0" dirty="0">
                <a:solidFill>
                  <a:schemeClr val="tx1"/>
                </a:solidFill>
              </a:rPr>
              <a:t>(3) </a:t>
            </a:r>
            <a:r>
              <a:rPr lang="zh-CN" altLang="en-US" sz="2000" b="0" dirty="0">
                <a:solidFill>
                  <a:schemeClr val="tx1"/>
                </a:solidFill>
              </a:rPr>
              <a:t>对于地址流中的第三个地址</a:t>
            </a:r>
            <a:r>
              <a:rPr lang="en-US" altLang="zh-CN" sz="2000" b="0" dirty="0">
                <a:solidFill>
                  <a:schemeClr val="tx1"/>
                </a:solidFill>
              </a:rPr>
              <a:t>4 AC0 </a:t>
            </a:r>
            <a:r>
              <a:rPr lang="zh-CN" altLang="en-US" sz="2000" b="0" dirty="0">
                <a:solidFill>
                  <a:schemeClr val="tx1"/>
                </a:solidFill>
              </a:rPr>
              <a:t>，</a:t>
            </a:r>
            <a:r>
              <a:rPr lang="en-US" altLang="zh-CN" sz="2000" b="0" dirty="0">
                <a:solidFill>
                  <a:schemeClr val="tx1"/>
                </a:solidFill>
              </a:rPr>
              <a:t>tag</a:t>
            </a:r>
            <a:r>
              <a:rPr lang="zh-CN" altLang="en-US" sz="2000" b="0" dirty="0">
                <a:solidFill>
                  <a:schemeClr val="tx1"/>
                </a:solidFill>
              </a:rPr>
              <a:t>为</a:t>
            </a:r>
            <a:r>
              <a:rPr lang="en-US" altLang="zh-CN" sz="2000" b="0" dirty="0">
                <a:solidFill>
                  <a:schemeClr val="tx1"/>
                </a:solidFill>
              </a:rPr>
              <a:t>4</a:t>
            </a:r>
            <a:r>
              <a:rPr lang="zh-CN" altLang="en-US" sz="2000" b="0" dirty="0">
                <a:solidFill>
                  <a:schemeClr val="tx1"/>
                </a:solidFill>
              </a:rPr>
              <a:t>，先查看</a:t>
            </a:r>
            <a:r>
              <a:rPr lang="en-US" altLang="zh-CN" sz="2000" b="0" dirty="0">
                <a:solidFill>
                  <a:schemeClr val="tx1"/>
                </a:solidFill>
              </a:rPr>
              <a:t>TLB</a:t>
            </a:r>
            <a:r>
              <a:rPr lang="zh-CN" altLang="en-US" sz="2000" b="0" dirty="0">
                <a:solidFill>
                  <a:schemeClr val="tx1"/>
                </a:solidFill>
              </a:rPr>
              <a:t>，</a:t>
            </a:r>
            <a:r>
              <a:rPr lang="en-US" altLang="zh-CN" sz="2000" b="0" dirty="0">
                <a:solidFill>
                  <a:schemeClr val="tx1"/>
                </a:solidFill>
              </a:rPr>
              <a:t>TLB</a:t>
            </a:r>
            <a:r>
              <a:rPr lang="zh-CN" altLang="en-US" sz="2000" b="0" dirty="0">
                <a:solidFill>
                  <a:schemeClr val="tx1"/>
                </a:solidFill>
              </a:rPr>
              <a:t>中缺失；再查看</a:t>
            </a:r>
            <a:r>
              <a:rPr lang="en-US" altLang="zh-CN" sz="2000" b="0" dirty="0">
                <a:solidFill>
                  <a:schemeClr val="tx1"/>
                </a:solidFill>
              </a:rPr>
              <a:t>page</a:t>
            </a:r>
            <a:r>
              <a:rPr lang="zh-CN" altLang="en-US" sz="2000" b="0" dirty="0">
                <a:solidFill>
                  <a:schemeClr val="tx1"/>
                </a:solidFill>
              </a:rPr>
              <a:t>，</a:t>
            </a:r>
            <a:r>
              <a:rPr lang="en-US" altLang="zh-CN" sz="2000" b="0" dirty="0">
                <a:solidFill>
                  <a:schemeClr val="tx1"/>
                </a:solidFill>
              </a:rPr>
              <a:t>page table</a:t>
            </a:r>
            <a:r>
              <a:rPr lang="zh-CN" altLang="en-US" sz="2000" b="0" dirty="0">
                <a:solidFill>
                  <a:schemeClr val="tx1"/>
                </a:solidFill>
              </a:rPr>
              <a:t>第</a:t>
            </a:r>
            <a:r>
              <a:rPr lang="en-US" altLang="zh-CN" sz="2000" b="0" dirty="0">
                <a:solidFill>
                  <a:schemeClr val="tx1"/>
                </a:solidFill>
              </a:rPr>
              <a:t>5</a:t>
            </a:r>
            <a:r>
              <a:rPr lang="zh-CN" altLang="en-US" sz="2000" b="0" dirty="0">
                <a:solidFill>
                  <a:schemeClr val="tx1"/>
                </a:solidFill>
              </a:rPr>
              <a:t>行的</a:t>
            </a:r>
            <a:r>
              <a:rPr lang="en-US" altLang="zh-CN" sz="2000" b="0" dirty="0">
                <a:solidFill>
                  <a:schemeClr val="tx1"/>
                </a:solidFill>
              </a:rPr>
              <a:t>valid</a:t>
            </a:r>
            <a:r>
              <a:rPr lang="zh-CN" altLang="en-US" sz="2000" b="0" dirty="0">
                <a:solidFill>
                  <a:schemeClr val="tx1"/>
                </a:solidFill>
              </a:rPr>
              <a:t>为</a:t>
            </a:r>
            <a:r>
              <a:rPr lang="en-US" altLang="zh-CN" sz="2000" b="0" dirty="0">
                <a:solidFill>
                  <a:schemeClr val="tx1"/>
                </a:solidFill>
              </a:rPr>
              <a:t>1</a:t>
            </a:r>
            <a:r>
              <a:rPr lang="zh-CN" altLang="en-US" sz="2000" b="0" dirty="0">
                <a:solidFill>
                  <a:schemeClr val="tx1"/>
                </a:solidFill>
              </a:rPr>
              <a:t>，所以只发生一次</a:t>
            </a:r>
            <a:r>
              <a:rPr lang="en-US" altLang="zh-CN" sz="2000" b="0" dirty="0">
                <a:solidFill>
                  <a:schemeClr val="tx1"/>
                </a:solidFill>
              </a:rPr>
              <a:t>TLB</a:t>
            </a:r>
            <a:r>
              <a:rPr lang="zh-CN" altLang="en-US" sz="2000" b="0" dirty="0">
                <a:solidFill>
                  <a:schemeClr val="tx1"/>
                </a:solidFill>
              </a:rPr>
              <a:t>缺失；用</a:t>
            </a:r>
            <a:r>
              <a:rPr lang="en-US" altLang="zh-CN" sz="2000" b="0" dirty="0">
                <a:solidFill>
                  <a:schemeClr val="tx1"/>
                </a:solidFill>
              </a:rPr>
              <a:t>4-&gt;9</a:t>
            </a:r>
            <a:r>
              <a:rPr lang="zh-CN" altLang="en-US" sz="2000" b="0" dirty="0">
                <a:solidFill>
                  <a:schemeClr val="tx1"/>
                </a:solidFill>
              </a:rPr>
              <a:t>转换更新</a:t>
            </a:r>
            <a:r>
              <a:rPr lang="en-US" altLang="zh-CN" sz="2000" b="0" dirty="0">
                <a:solidFill>
                  <a:schemeClr val="tx1"/>
                </a:solidFill>
              </a:rPr>
              <a:t>TLB</a:t>
            </a:r>
            <a:r>
              <a:rPr lang="zh-CN" altLang="en-US" sz="2000" b="0" dirty="0">
                <a:solidFill>
                  <a:schemeClr val="tx1"/>
                </a:solidFill>
              </a:rPr>
              <a:t>，采用</a:t>
            </a:r>
            <a:r>
              <a:rPr lang="en-US" altLang="zh-CN" sz="2000" b="0" dirty="0">
                <a:solidFill>
                  <a:schemeClr val="tx1"/>
                </a:solidFill>
              </a:rPr>
              <a:t>LRU</a:t>
            </a:r>
            <a:r>
              <a:rPr lang="zh-CN" altLang="en-US" sz="2000" b="0" dirty="0">
                <a:solidFill>
                  <a:schemeClr val="tx1"/>
                </a:solidFill>
              </a:rPr>
              <a:t>策略，将</a:t>
            </a:r>
            <a:r>
              <a:rPr lang="en-US" altLang="zh-CN" sz="2000" b="0" dirty="0">
                <a:solidFill>
                  <a:schemeClr val="tx1"/>
                </a:solidFill>
              </a:rPr>
              <a:t>TLB</a:t>
            </a:r>
            <a:r>
              <a:rPr lang="zh-CN" altLang="en-US" sz="2000" b="0" dirty="0">
                <a:solidFill>
                  <a:schemeClr val="tx1"/>
                </a:solidFill>
              </a:rPr>
              <a:t>的第</a:t>
            </a:r>
            <a:r>
              <a:rPr lang="en-US" altLang="zh-CN" sz="2000" b="0" dirty="0">
                <a:solidFill>
                  <a:schemeClr val="tx1"/>
                </a:solidFill>
              </a:rPr>
              <a:t>1</a:t>
            </a:r>
            <a:r>
              <a:rPr lang="zh-CN" altLang="en-US" sz="2000" b="0" dirty="0">
                <a:solidFill>
                  <a:schemeClr val="tx1"/>
                </a:solidFill>
              </a:rPr>
              <a:t>行进行更新。</a:t>
            </a:r>
            <a:endParaRPr lang="en-US" altLang="zh-CN" sz="2000" b="0" dirty="0">
              <a:solidFill>
                <a:schemeClr val="tx1"/>
              </a:solidFill>
            </a:endParaRPr>
          </a:p>
          <a:p>
            <a:pPr marL="0" indent="0">
              <a:buFontTx/>
              <a:buNone/>
            </a:pPr>
            <a:r>
              <a:rPr lang="en-US" altLang="zh-CN" sz="2000" b="0" dirty="0">
                <a:solidFill>
                  <a:schemeClr val="tx1"/>
                </a:solidFill>
              </a:rPr>
              <a:t>(4)</a:t>
            </a:r>
            <a:r>
              <a:rPr lang="zh-CN" altLang="en-US" sz="2000" b="0" dirty="0">
                <a:solidFill>
                  <a:schemeClr val="tx1"/>
                </a:solidFill>
              </a:rPr>
              <a:t>对于地址流中的第四个地址</a:t>
            </a:r>
            <a:r>
              <a:rPr lang="en-US" altLang="zh-CN" sz="2000" b="0" dirty="0">
                <a:solidFill>
                  <a:schemeClr val="tx1"/>
                </a:solidFill>
              </a:rPr>
              <a:t>B 5A6</a:t>
            </a:r>
            <a:r>
              <a:rPr lang="zh-CN" altLang="en-US" sz="2000" b="0" dirty="0">
                <a:solidFill>
                  <a:schemeClr val="tx1"/>
                </a:solidFill>
              </a:rPr>
              <a:t>，同样只是发生一次</a:t>
            </a:r>
            <a:r>
              <a:rPr lang="en-US" altLang="zh-CN" sz="2000" b="0" dirty="0">
                <a:solidFill>
                  <a:schemeClr val="tx1"/>
                </a:solidFill>
              </a:rPr>
              <a:t>Miss in TLB</a:t>
            </a:r>
            <a:r>
              <a:rPr lang="zh-CN" altLang="en-US" sz="2000" b="0" dirty="0">
                <a:solidFill>
                  <a:schemeClr val="tx1"/>
                </a:solidFill>
              </a:rPr>
              <a:t>，</a:t>
            </a:r>
            <a:endParaRPr lang="en-US" altLang="zh-CN" sz="2000" b="0" dirty="0">
              <a:solidFill>
                <a:schemeClr val="tx1"/>
              </a:solidFill>
            </a:endParaRPr>
          </a:p>
          <a:p>
            <a:pPr marL="0" indent="0">
              <a:buFontTx/>
              <a:buNone/>
            </a:pPr>
            <a:r>
              <a:rPr lang="en-US" altLang="zh-CN" sz="2000" b="0" dirty="0">
                <a:solidFill>
                  <a:schemeClr val="tx1"/>
                </a:solidFill>
              </a:rPr>
              <a:t>Page table </a:t>
            </a:r>
            <a:r>
              <a:rPr lang="zh-CN" altLang="en-US" sz="2000" b="0" dirty="0">
                <a:solidFill>
                  <a:schemeClr val="tx1"/>
                </a:solidFill>
              </a:rPr>
              <a:t>的第</a:t>
            </a:r>
            <a:r>
              <a:rPr lang="en-US" altLang="zh-CN" sz="2000" b="0" dirty="0">
                <a:solidFill>
                  <a:schemeClr val="tx1"/>
                </a:solidFill>
              </a:rPr>
              <a:t>12</a:t>
            </a:r>
            <a:r>
              <a:rPr lang="zh-CN" altLang="en-US" sz="2000" b="0" dirty="0">
                <a:solidFill>
                  <a:schemeClr val="tx1"/>
                </a:solidFill>
              </a:rPr>
              <a:t>行</a:t>
            </a:r>
            <a:r>
              <a:rPr lang="en-US" altLang="zh-CN" sz="2000" b="0" dirty="0">
                <a:solidFill>
                  <a:schemeClr val="tx1"/>
                </a:solidFill>
              </a:rPr>
              <a:t>valid = 1,</a:t>
            </a:r>
            <a:r>
              <a:rPr lang="zh-CN" altLang="en-US" sz="2000" b="0" dirty="0">
                <a:solidFill>
                  <a:schemeClr val="tx1"/>
                </a:solidFill>
              </a:rPr>
              <a:t>用</a:t>
            </a:r>
            <a:r>
              <a:rPr lang="en-US" altLang="zh-CN" sz="2000" b="0" dirty="0">
                <a:solidFill>
                  <a:schemeClr val="tx1"/>
                </a:solidFill>
              </a:rPr>
              <a:t>11(B)-&gt;12</a:t>
            </a:r>
            <a:r>
              <a:rPr lang="zh-CN" altLang="en-US" sz="2000" b="0" dirty="0">
                <a:solidFill>
                  <a:schemeClr val="tx1"/>
                </a:solidFill>
              </a:rPr>
              <a:t>更新</a:t>
            </a:r>
            <a:r>
              <a:rPr lang="en-US" altLang="zh-CN" sz="2000" b="0" dirty="0">
                <a:solidFill>
                  <a:schemeClr val="tx1"/>
                </a:solidFill>
              </a:rPr>
              <a:t>TLB</a:t>
            </a:r>
            <a:r>
              <a:rPr lang="zh-CN" altLang="en-US" sz="2000" b="0" dirty="0">
                <a:solidFill>
                  <a:schemeClr val="tx1"/>
                </a:solidFill>
              </a:rPr>
              <a:t>，采用</a:t>
            </a:r>
            <a:r>
              <a:rPr lang="en-US" altLang="zh-CN" sz="2000" b="0" dirty="0">
                <a:solidFill>
                  <a:schemeClr val="tx1"/>
                </a:solidFill>
              </a:rPr>
              <a:t>LRU</a:t>
            </a:r>
            <a:r>
              <a:rPr lang="zh-CN" altLang="en-US" sz="2000" b="0" dirty="0">
                <a:solidFill>
                  <a:schemeClr val="tx1"/>
                </a:solidFill>
              </a:rPr>
              <a:t>策略，更新</a:t>
            </a:r>
            <a:r>
              <a:rPr lang="en-US" altLang="zh-CN" sz="2000" b="0" dirty="0">
                <a:solidFill>
                  <a:schemeClr val="tx1"/>
                </a:solidFill>
              </a:rPr>
              <a:t>TLB</a:t>
            </a:r>
            <a:r>
              <a:rPr lang="zh-CN" altLang="en-US" sz="2000" b="0" dirty="0">
                <a:solidFill>
                  <a:schemeClr val="tx1"/>
                </a:solidFill>
              </a:rPr>
              <a:t>第</a:t>
            </a:r>
            <a:r>
              <a:rPr lang="en-US" altLang="zh-CN" sz="2000" b="0" dirty="0">
                <a:solidFill>
                  <a:schemeClr val="tx1"/>
                </a:solidFill>
              </a:rPr>
              <a:t>3</a:t>
            </a:r>
            <a:r>
              <a:rPr lang="zh-CN" altLang="en-US" sz="2000" b="0" dirty="0">
                <a:solidFill>
                  <a:schemeClr val="tx1"/>
                </a:solidFill>
              </a:rPr>
              <a:t>行。</a:t>
            </a:r>
          </a:p>
        </p:txBody>
      </p:sp>
      <p:sp>
        <p:nvSpPr>
          <p:cNvPr id="25604" name="灯片编号占位符 3">
            <a:extLst>
              <a:ext uri="{FF2B5EF4-FFF2-40B4-BE49-F238E27FC236}">
                <a16:creationId xmlns:a16="http://schemas.microsoft.com/office/drawing/2014/main" id="{2BB77C69-3271-BFEF-AAF3-BEA78744B4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0CC325D-EC27-42F7-A456-A506FDE3B329}" type="slidenum">
              <a:rPr lang="en-US" altLang="zh-CN" sz="1400" smtClean="0"/>
              <a:pPr>
                <a:spcBef>
                  <a:spcPct val="0"/>
                </a:spcBef>
                <a:buFontTx/>
                <a:buNone/>
              </a:pPr>
              <a:t>20</a:t>
            </a:fld>
            <a:endParaRPr lang="en-US" altLang="zh-CN" sz="1400"/>
          </a:p>
        </p:txBody>
      </p:sp>
      <p:pic>
        <p:nvPicPr>
          <p:cNvPr id="25605" name="Picture 7">
            <a:extLst>
              <a:ext uri="{FF2B5EF4-FFF2-40B4-BE49-F238E27FC236}">
                <a16:creationId xmlns:a16="http://schemas.microsoft.com/office/drawing/2014/main" id="{62174C2E-5ED1-B3B2-5461-2D422AD53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500438"/>
            <a:ext cx="492601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2">
            <a:extLst>
              <a:ext uri="{FF2B5EF4-FFF2-40B4-BE49-F238E27FC236}">
                <a16:creationId xmlns:a16="http://schemas.microsoft.com/office/drawing/2014/main" id="{8D1244F0-51AC-1541-C574-3AD172BF2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3027363"/>
            <a:ext cx="316865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a:extLst>
              <a:ext uri="{FF2B5EF4-FFF2-40B4-BE49-F238E27FC236}">
                <a16:creationId xmlns:a16="http://schemas.microsoft.com/office/drawing/2014/main" id="{60ED5435-4A0B-BE97-18F0-55998ACBF057}"/>
              </a:ext>
            </a:extLst>
          </p:cNvPr>
          <p:cNvCxnSpPr/>
          <p:nvPr/>
        </p:nvCxnSpPr>
        <p:spPr>
          <a:xfrm>
            <a:off x="5651500" y="386080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08" name="TextBox 9">
            <a:extLst>
              <a:ext uri="{FF2B5EF4-FFF2-40B4-BE49-F238E27FC236}">
                <a16:creationId xmlns:a16="http://schemas.microsoft.com/office/drawing/2014/main" id="{CBC291E2-4077-2965-BC34-10A80A18E035}"/>
              </a:ext>
            </a:extLst>
          </p:cNvPr>
          <p:cNvSpPr txBox="1">
            <a:spLocks noChangeArrowheads="1"/>
          </p:cNvSpPr>
          <p:nvPr/>
        </p:nvSpPr>
        <p:spPr bwMode="auto">
          <a:xfrm>
            <a:off x="5940425" y="3697288"/>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cxnSp>
        <p:nvCxnSpPr>
          <p:cNvPr id="24" name="直接连接符 23">
            <a:extLst>
              <a:ext uri="{FF2B5EF4-FFF2-40B4-BE49-F238E27FC236}">
                <a16:creationId xmlns:a16="http://schemas.microsoft.com/office/drawing/2014/main" id="{CA4B3288-9526-A260-D1B3-8F8784844691}"/>
              </a:ext>
            </a:extLst>
          </p:cNvPr>
          <p:cNvCxnSpPr/>
          <p:nvPr/>
        </p:nvCxnSpPr>
        <p:spPr>
          <a:xfrm>
            <a:off x="7235825" y="386080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10" name="TextBox 12">
            <a:extLst>
              <a:ext uri="{FF2B5EF4-FFF2-40B4-BE49-F238E27FC236}">
                <a16:creationId xmlns:a16="http://schemas.microsoft.com/office/drawing/2014/main" id="{51C04A3E-83FA-3404-1CC8-3407CD063CDD}"/>
              </a:ext>
            </a:extLst>
          </p:cNvPr>
          <p:cNvSpPr txBox="1">
            <a:spLocks noChangeArrowheads="1"/>
          </p:cNvSpPr>
          <p:nvPr/>
        </p:nvSpPr>
        <p:spPr bwMode="auto">
          <a:xfrm>
            <a:off x="7596188" y="371633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cxnSp>
        <p:nvCxnSpPr>
          <p:cNvPr id="26" name="直接连接符 25">
            <a:extLst>
              <a:ext uri="{FF2B5EF4-FFF2-40B4-BE49-F238E27FC236}">
                <a16:creationId xmlns:a16="http://schemas.microsoft.com/office/drawing/2014/main" id="{6D2EC3ED-B7A5-021C-6FBD-948948194B7B}"/>
              </a:ext>
            </a:extLst>
          </p:cNvPr>
          <p:cNvCxnSpPr/>
          <p:nvPr/>
        </p:nvCxnSpPr>
        <p:spPr>
          <a:xfrm>
            <a:off x="323850" y="4652963"/>
            <a:ext cx="1793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12" name="TextBox 14">
            <a:extLst>
              <a:ext uri="{FF2B5EF4-FFF2-40B4-BE49-F238E27FC236}">
                <a16:creationId xmlns:a16="http://schemas.microsoft.com/office/drawing/2014/main" id="{6B1C2960-06E6-02EA-6CAB-98DB2B59CA9B}"/>
              </a:ext>
            </a:extLst>
          </p:cNvPr>
          <p:cNvSpPr txBox="1">
            <a:spLocks noChangeArrowheads="1"/>
          </p:cNvSpPr>
          <p:nvPr/>
        </p:nvSpPr>
        <p:spPr bwMode="auto">
          <a:xfrm>
            <a:off x="2124075" y="449897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2</a:t>
            </a:r>
            <a:endParaRPr lang="zh-CN" altLang="en-US" sz="1400" b="1"/>
          </a:p>
        </p:txBody>
      </p:sp>
      <p:cxnSp>
        <p:nvCxnSpPr>
          <p:cNvPr id="28" name="直接连接符 27">
            <a:extLst>
              <a:ext uri="{FF2B5EF4-FFF2-40B4-BE49-F238E27FC236}">
                <a16:creationId xmlns:a16="http://schemas.microsoft.com/office/drawing/2014/main" id="{E85E8024-FCD8-0E6F-D827-D06EE490795B}"/>
              </a:ext>
            </a:extLst>
          </p:cNvPr>
          <p:cNvCxnSpPr/>
          <p:nvPr/>
        </p:nvCxnSpPr>
        <p:spPr>
          <a:xfrm>
            <a:off x="1943100" y="4645025"/>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34AB697-4235-941E-1DE0-D6E599A23079}"/>
              </a:ext>
            </a:extLst>
          </p:cNvPr>
          <p:cNvCxnSpPr/>
          <p:nvPr/>
        </p:nvCxnSpPr>
        <p:spPr>
          <a:xfrm>
            <a:off x="3563938" y="4624388"/>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15" name="TextBox 17">
            <a:extLst>
              <a:ext uri="{FF2B5EF4-FFF2-40B4-BE49-F238E27FC236}">
                <a16:creationId xmlns:a16="http://schemas.microsoft.com/office/drawing/2014/main" id="{2CFD0C4A-61BC-883A-2B6C-A84CDB7E0AE5}"/>
              </a:ext>
            </a:extLst>
          </p:cNvPr>
          <p:cNvSpPr txBox="1">
            <a:spLocks noChangeArrowheads="1"/>
          </p:cNvSpPr>
          <p:nvPr/>
        </p:nvSpPr>
        <p:spPr bwMode="auto">
          <a:xfrm>
            <a:off x="3708400" y="449897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cxnSp>
        <p:nvCxnSpPr>
          <p:cNvPr id="31" name="直接连接符 30">
            <a:extLst>
              <a:ext uri="{FF2B5EF4-FFF2-40B4-BE49-F238E27FC236}">
                <a16:creationId xmlns:a16="http://schemas.microsoft.com/office/drawing/2014/main" id="{EF7BA107-40A0-4ACF-0185-64B229FCA317}"/>
              </a:ext>
            </a:extLst>
          </p:cNvPr>
          <p:cNvCxnSpPr/>
          <p:nvPr/>
        </p:nvCxnSpPr>
        <p:spPr>
          <a:xfrm>
            <a:off x="1976438" y="4005263"/>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17" name="TextBox 19">
            <a:extLst>
              <a:ext uri="{FF2B5EF4-FFF2-40B4-BE49-F238E27FC236}">
                <a16:creationId xmlns:a16="http://schemas.microsoft.com/office/drawing/2014/main" id="{8E2153F0-E971-DE1A-AC34-3722F076E891}"/>
              </a:ext>
            </a:extLst>
          </p:cNvPr>
          <p:cNvSpPr txBox="1">
            <a:spLocks noChangeArrowheads="1"/>
          </p:cNvSpPr>
          <p:nvPr/>
        </p:nvSpPr>
        <p:spPr bwMode="auto">
          <a:xfrm>
            <a:off x="2195513" y="385127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4</a:t>
            </a:r>
            <a:endParaRPr lang="zh-CN" altLang="en-US" sz="1400" b="1"/>
          </a:p>
        </p:txBody>
      </p:sp>
      <p:sp>
        <p:nvSpPr>
          <p:cNvPr id="25618" name="TextBox 20">
            <a:extLst>
              <a:ext uri="{FF2B5EF4-FFF2-40B4-BE49-F238E27FC236}">
                <a16:creationId xmlns:a16="http://schemas.microsoft.com/office/drawing/2014/main" id="{E6DB64D8-B61C-4FAB-4D43-317CDCAE9A51}"/>
              </a:ext>
            </a:extLst>
          </p:cNvPr>
          <p:cNvSpPr txBox="1">
            <a:spLocks noChangeArrowheads="1"/>
          </p:cNvSpPr>
          <p:nvPr/>
        </p:nvSpPr>
        <p:spPr bwMode="auto">
          <a:xfrm>
            <a:off x="3779838" y="386080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9</a:t>
            </a:r>
            <a:endParaRPr lang="zh-CN" altLang="en-US" sz="1400" b="1"/>
          </a:p>
        </p:txBody>
      </p:sp>
      <p:sp>
        <p:nvSpPr>
          <p:cNvPr id="25619" name="TextBox 21">
            <a:extLst>
              <a:ext uri="{FF2B5EF4-FFF2-40B4-BE49-F238E27FC236}">
                <a16:creationId xmlns:a16="http://schemas.microsoft.com/office/drawing/2014/main" id="{B1A0710F-7EC1-CCC4-EBE8-6C17D8894A0A}"/>
              </a:ext>
            </a:extLst>
          </p:cNvPr>
          <p:cNvSpPr txBox="1">
            <a:spLocks noChangeArrowheads="1"/>
          </p:cNvSpPr>
          <p:nvPr/>
        </p:nvSpPr>
        <p:spPr bwMode="auto">
          <a:xfrm>
            <a:off x="5156200" y="450056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sp>
        <p:nvSpPr>
          <p:cNvPr id="25620" name="TextBox 22">
            <a:extLst>
              <a:ext uri="{FF2B5EF4-FFF2-40B4-BE49-F238E27FC236}">
                <a16:creationId xmlns:a16="http://schemas.microsoft.com/office/drawing/2014/main" id="{68A736DE-9A82-8229-01A8-BD118FEFD409}"/>
              </a:ext>
            </a:extLst>
          </p:cNvPr>
          <p:cNvSpPr txBox="1">
            <a:spLocks noChangeArrowheads="1"/>
          </p:cNvSpPr>
          <p:nvPr/>
        </p:nvSpPr>
        <p:spPr bwMode="auto">
          <a:xfrm>
            <a:off x="5148263" y="4024313"/>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sp>
        <p:nvSpPr>
          <p:cNvPr id="25621" name="TextBox 23">
            <a:extLst>
              <a:ext uri="{FF2B5EF4-FFF2-40B4-BE49-F238E27FC236}">
                <a16:creationId xmlns:a16="http://schemas.microsoft.com/office/drawing/2014/main" id="{EF09AD5C-619F-DA3E-7A7A-D4EBBC8E1FD6}"/>
              </a:ext>
            </a:extLst>
          </p:cNvPr>
          <p:cNvSpPr txBox="1">
            <a:spLocks noChangeArrowheads="1"/>
          </p:cNvSpPr>
          <p:nvPr/>
        </p:nvSpPr>
        <p:spPr bwMode="auto">
          <a:xfrm>
            <a:off x="5156200" y="38322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pic>
        <p:nvPicPr>
          <p:cNvPr id="25622" name="Picture 7">
            <a:extLst>
              <a:ext uri="{FF2B5EF4-FFF2-40B4-BE49-F238E27FC236}">
                <a16:creationId xmlns:a16="http://schemas.microsoft.com/office/drawing/2014/main" id="{19915A9E-584C-5059-59DC-B3CDDC45C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929188"/>
            <a:ext cx="492601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连接符 37">
            <a:extLst>
              <a:ext uri="{FF2B5EF4-FFF2-40B4-BE49-F238E27FC236}">
                <a16:creationId xmlns:a16="http://schemas.microsoft.com/office/drawing/2014/main" id="{36A45195-F5C5-595B-6015-54A80196B5D7}"/>
              </a:ext>
            </a:extLst>
          </p:cNvPr>
          <p:cNvCxnSpPr/>
          <p:nvPr/>
        </p:nvCxnSpPr>
        <p:spPr>
          <a:xfrm>
            <a:off x="323850" y="6081713"/>
            <a:ext cx="1793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24" name="TextBox 26">
            <a:extLst>
              <a:ext uri="{FF2B5EF4-FFF2-40B4-BE49-F238E27FC236}">
                <a16:creationId xmlns:a16="http://schemas.microsoft.com/office/drawing/2014/main" id="{AF820168-CA05-D340-E7ED-5F14DC42E96A}"/>
              </a:ext>
            </a:extLst>
          </p:cNvPr>
          <p:cNvSpPr txBox="1">
            <a:spLocks noChangeArrowheads="1"/>
          </p:cNvSpPr>
          <p:nvPr/>
        </p:nvSpPr>
        <p:spPr bwMode="auto">
          <a:xfrm>
            <a:off x="2124075" y="592772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2</a:t>
            </a:r>
            <a:endParaRPr lang="zh-CN" altLang="en-US" sz="1400" b="1"/>
          </a:p>
        </p:txBody>
      </p:sp>
      <p:cxnSp>
        <p:nvCxnSpPr>
          <p:cNvPr id="40" name="直接连接符 39">
            <a:extLst>
              <a:ext uri="{FF2B5EF4-FFF2-40B4-BE49-F238E27FC236}">
                <a16:creationId xmlns:a16="http://schemas.microsoft.com/office/drawing/2014/main" id="{51AE7B7B-00AF-D20F-897C-DA555468057E}"/>
              </a:ext>
            </a:extLst>
          </p:cNvPr>
          <p:cNvCxnSpPr/>
          <p:nvPr/>
        </p:nvCxnSpPr>
        <p:spPr>
          <a:xfrm>
            <a:off x="1943100" y="6073775"/>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BCE1201-C6AC-DA82-4893-D3F0CEABB558}"/>
              </a:ext>
            </a:extLst>
          </p:cNvPr>
          <p:cNvCxnSpPr/>
          <p:nvPr/>
        </p:nvCxnSpPr>
        <p:spPr>
          <a:xfrm>
            <a:off x="3563938" y="6053138"/>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27" name="TextBox 29">
            <a:extLst>
              <a:ext uri="{FF2B5EF4-FFF2-40B4-BE49-F238E27FC236}">
                <a16:creationId xmlns:a16="http://schemas.microsoft.com/office/drawing/2014/main" id="{B5F3D611-94EC-E2EE-C0C1-A031060DEF08}"/>
              </a:ext>
            </a:extLst>
          </p:cNvPr>
          <p:cNvSpPr txBox="1">
            <a:spLocks noChangeArrowheads="1"/>
          </p:cNvSpPr>
          <p:nvPr/>
        </p:nvSpPr>
        <p:spPr bwMode="auto">
          <a:xfrm>
            <a:off x="3708400" y="592772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cxnSp>
        <p:nvCxnSpPr>
          <p:cNvPr id="43" name="直接连接符 42">
            <a:extLst>
              <a:ext uri="{FF2B5EF4-FFF2-40B4-BE49-F238E27FC236}">
                <a16:creationId xmlns:a16="http://schemas.microsoft.com/office/drawing/2014/main" id="{1BDA0EB4-7EFF-ECC8-FA8B-9149AC568D80}"/>
              </a:ext>
            </a:extLst>
          </p:cNvPr>
          <p:cNvCxnSpPr/>
          <p:nvPr/>
        </p:nvCxnSpPr>
        <p:spPr>
          <a:xfrm>
            <a:off x="1976438" y="5434013"/>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29" name="TextBox 31">
            <a:extLst>
              <a:ext uri="{FF2B5EF4-FFF2-40B4-BE49-F238E27FC236}">
                <a16:creationId xmlns:a16="http://schemas.microsoft.com/office/drawing/2014/main" id="{131FE0F5-087B-11FE-B3E7-EB3AAFC02EE2}"/>
              </a:ext>
            </a:extLst>
          </p:cNvPr>
          <p:cNvSpPr txBox="1">
            <a:spLocks noChangeArrowheads="1"/>
          </p:cNvSpPr>
          <p:nvPr/>
        </p:nvSpPr>
        <p:spPr bwMode="auto">
          <a:xfrm>
            <a:off x="2195513" y="5280025"/>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4</a:t>
            </a:r>
            <a:endParaRPr lang="zh-CN" altLang="en-US" sz="1400" b="1"/>
          </a:p>
        </p:txBody>
      </p:sp>
      <p:sp>
        <p:nvSpPr>
          <p:cNvPr id="25630" name="TextBox 32">
            <a:extLst>
              <a:ext uri="{FF2B5EF4-FFF2-40B4-BE49-F238E27FC236}">
                <a16:creationId xmlns:a16="http://schemas.microsoft.com/office/drawing/2014/main" id="{5431A074-EB78-E2A6-6C5E-75B785904DB1}"/>
              </a:ext>
            </a:extLst>
          </p:cNvPr>
          <p:cNvSpPr txBox="1">
            <a:spLocks noChangeArrowheads="1"/>
          </p:cNvSpPr>
          <p:nvPr/>
        </p:nvSpPr>
        <p:spPr bwMode="auto">
          <a:xfrm>
            <a:off x="3779838" y="528955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9</a:t>
            </a:r>
            <a:endParaRPr lang="zh-CN" altLang="en-US" sz="1400" b="1"/>
          </a:p>
        </p:txBody>
      </p:sp>
      <p:sp>
        <p:nvSpPr>
          <p:cNvPr id="25631" name="TextBox 33">
            <a:extLst>
              <a:ext uri="{FF2B5EF4-FFF2-40B4-BE49-F238E27FC236}">
                <a16:creationId xmlns:a16="http://schemas.microsoft.com/office/drawing/2014/main" id="{3970BB5D-BB55-A8A9-581E-030D8AA1B607}"/>
              </a:ext>
            </a:extLst>
          </p:cNvPr>
          <p:cNvSpPr txBox="1">
            <a:spLocks noChangeArrowheads="1"/>
          </p:cNvSpPr>
          <p:nvPr/>
        </p:nvSpPr>
        <p:spPr bwMode="auto">
          <a:xfrm>
            <a:off x="5156200" y="592931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sp>
        <p:nvSpPr>
          <p:cNvPr id="25632" name="TextBox 34">
            <a:extLst>
              <a:ext uri="{FF2B5EF4-FFF2-40B4-BE49-F238E27FC236}">
                <a16:creationId xmlns:a16="http://schemas.microsoft.com/office/drawing/2014/main" id="{5A06A1F3-7C32-D439-75BA-B0517645E705}"/>
              </a:ext>
            </a:extLst>
          </p:cNvPr>
          <p:cNvSpPr txBox="1">
            <a:spLocks noChangeArrowheads="1"/>
          </p:cNvSpPr>
          <p:nvPr/>
        </p:nvSpPr>
        <p:spPr bwMode="auto">
          <a:xfrm>
            <a:off x="5148263" y="5453063"/>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sp>
        <p:nvSpPr>
          <p:cNvPr id="25633" name="TextBox 35">
            <a:extLst>
              <a:ext uri="{FF2B5EF4-FFF2-40B4-BE49-F238E27FC236}">
                <a16:creationId xmlns:a16="http://schemas.microsoft.com/office/drawing/2014/main" id="{B73D7D43-38CF-DE4D-700C-E3261099F3CD}"/>
              </a:ext>
            </a:extLst>
          </p:cNvPr>
          <p:cNvSpPr txBox="1">
            <a:spLocks noChangeArrowheads="1"/>
          </p:cNvSpPr>
          <p:nvPr/>
        </p:nvSpPr>
        <p:spPr bwMode="auto">
          <a:xfrm>
            <a:off x="5156200" y="526097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cxnSp>
        <p:nvCxnSpPr>
          <p:cNvPr id="49" name="直接连接符 48">
            <a:extLst>
              <a:ext uri="{FF2B5EF4-FFF2-40B4-BE49-F238E27FC236}">
                <a16:creationId xmlns:a16="http://schemas.microsoft.com/office/drawing/2014/main" id="{20B3D915-A460-30E0-CC3E-2A9D4A24D13A}"/>
              </a:ext>
            </a:extLst>
          </p:cNvPr>
          <p:cNvCxnSpPr/>
          <p:nvPr/>
        </p:nvCxnSpPr>
        <p:spPr>
          <a:xfrm>
            <a:off x="1908175" y="5876925"/>
            <a:ext cx="1793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35" name="TextBox 37">
            <a:extLst>
              <a:ext uri="{FF2B5EF4-FFF2-40B4-BE49-F238E27FC236}">
                <a16:creationId xmlns:a16="http://schemas.microsoft.com/office/drawing/2014/main" id="{3352744F-D72F-C728-664C-CCD4E5F6850A}"/>
              </a:ext>
            </a:extLst>
          </p:cNvPr>
          <p:cNvSpPr txBox="1">
            <a:spLocks noChangeArrowheads="1"/>
          </p:cNvSpPr>
          <p:nvPr/>
        </p:nvSpPr>
        <p:spPr bwMode="auto">
          <a:xfrm>
            <a:off x="2195513" y="571341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11</a:t>
            </a:r>
            <a:endParaRPr lang="zh-CN" altLang="en-US" sz="1400" b="1"/>
          </a:p>
        </p:txBody>
      </p:sp>
      <p:sp>
        <p:nvSpPr>
          <p:cNvPr id="25636" name="TextBox 38">
            <a:extLst>
              <a:ext uri="{FF2B5EF4-FFF2-40B4-BE49-F238E27FC236}">
                <a16:creationId xmlns:a16="http://schemas.microsoft.com/office/drawing/2014/main" id="{0CE58C8D-C6BA-2A72-C118-136EB4343C17}"/>
              </a:ext>
            </a:extLst>
          </p:cNvPr>
          <p:cNvSpPr txBox="1">
            <a:spLocks noChangeArrowheads="1"/>
          </p:cNvSpPr>
          <p:nvPr/>
        </p:nvSpPr>
        <p:spPr bwMode="auto">
          <a:xfrm>
            <a:off x="3708400" y="5713413"/>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12</a:t>
            </a:r>
            <a:endParaRPr lang="zh-CN" altLang="en-US" sz="1400" b="1"/>
          </a:p>
        </p:txBody>
      </p:sp>
      <p:cxnSp>
        <p:nvCxnSpPr>
          <p:cNvPr id="52" name="直接连接符 51">
            <a:extLst>
              <a:ext uri="{FF2B5EF4-FFF2-40B4-BE49-F238E27FC236}">
                <a16:creationId xmlns:a16="http://schemas.microsoft.com/office/drawing/2014/main" id="{EB2E175B-5EF5-5D59-5A26-08BCAE7BCC77}"/>
              </a:ext>
            </a:extLst>
          </p:cNvPr>
          <p:cNvCxnSpPr/>
          <p:nvPr/>
        </p:nvCxnSpPr>
        <p:spPr>
          <a:xfrm>
            <a:off x="3563938" y="5876925"/>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38" name="TextBox 40">
            <a:extLst>
              <a:ext uri="{FF2B5EF4-FFF2-40B4-BE49-F238E27FC236}">
                <a16:creationId xmlns:a16="http://schemas.microsoft.com/office/drawing/2014/main" id="{14336819-8708-317B-4127-B5D5B68555CE}"/>
              </a:ext>
            </a:extLst>
          </p:cNvPr>
          <p:cNvSpPr txBox="1">
            <a:spLocks noChangeArrowheads="1"/>
          </p:cNvSpPr>
          <p:nvPr/>
        </p:nvSpPr>
        <p:spPr bwMode="auto">
          <a:xfrm>
            <a:off x="539750" y="4489450"/>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sp>
        <p:nvSpPr>
          <p:cNvPr id="25639" name="TextBox 41">
            <a:extLst>
              <a:ext uri="{FF2B5EF4-FFF2-40B4-BE49-F238E27FC236}">
                <a16:creationId xmlns:a16="http://schemas.microsoft.com/office/drawing/2014/main" id="{43F0DEE1-6203-86C2-2F25-664EA4BA697D}"/>
              </a:ext>
            </a:extLst>
          </p:cNvPr>
          <p:cNvSpPr txBox="1">
            <a:spLocks noChangeArrowheads="1"/>
          </p:cNvSpPr>
          <p:nvPr/>
        </p:nvSpPr>
        <p:spPr bwMode="auto">
          <a:xfrm>
            <a:off x="468313" y="5929313"/>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C561071-7BC0-5F22-3C7B-ADD166BB3A8D}"/>
              </a:ext>
            </a:extLst>
          </p:cNvPr>
          <p:cNvSpPr txBox="1">
            <a:spLocks noChangeArrowheads="1"/>
          </p:cNvSpPr>
          <p:nvPr/>
        </p:nvSpPr>
        <p:spPr bwMode="auto">
          <a:xfrm>
            <a:off x="457200" y="-26988"/>
            <a:ext cx="8229600" cy="1143001"/>
          </a:xfrm>
          <a:prstGeom prst="rect">
            <a:avLst/>
          </a:prstGeom>
          <a:noFill/>
          <a:ln>
            <a:noFill/>
          </a:ln>
        </p:spPr>
        <p:txBody>
          <a:bodyPr anchor="ctr"/>
          <a:lstStyle>
            <a:lvl1pPr algn="ctr" rtl="0" eaLnBrk="0" fontAlgn="base" hangingPunct="0">
              <a:spcBef>
                <a:spcPct val="0"/>
              </a:spcBef>
              <a:spcAft>
                <a:spcPct val="0"/>
              </a:spcAft>
              <a:defRPr sz="3200" b="1">
                <a:solidFill>
                  <a:srgbClr val="C0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defRPr/>
            </a:pPr>
            <a:r>
              <a:rPr lang="en-US" altLang="zh-CN" kern="0" dirty="0"/>
              <a:t>HW10</a:t>
            </a:r>
            <a:endParaRPr lang="zh-CN" altLang="en-US" kern="0" dirty="0"/>
          </a:p>
        </p:txBody>
      </p:sp>
      <p:sp>
        <p:nvSpPr>
          <p:cNvPr id="26627" name="内容占位符 2">
            <a:extLst>
              <a:ext uri="{FF2B5EF4-FFF2-40B4-BE49-F238E27FC236}">
                <a16:creationId xmlns:a16="http://schemas.microsoft.com/office/drawing/2014/main" id="{7E166988-2AD6-E9FA-129D-3C3E4E05B657}"/>
              </a:ext>
            </a:extLst>
          </p:cNvPr>
          <p:cNvSpPr>
            <a:spLocks noGrp="1" noChangeArrowheads="1"/>
          </p:cNvSpPr>
          <p:nvPr>
            <p:ph idx="1"/>
          </p:nvPr>
        </p:nvSpPr>
        <p:spPr>
          <a:xfrm>
            <a:off x="606425" y="908050"/>
            <a:ext cx="8358188" cy="5329238"/>
          </a:xfrm>
        </p:spPr>
        <p:txBody>
          <a:bodyPr/>
          <a:lstStyle/>
          <a:p>
            <a:pPr marL="0" indent="0">
              <a:buFontTx/>
              <a:buNone/>
            </a:pPr>
            <a:r>
              <a:rPr lang="en-US" altLang="zh-CN" sz="2000" b="0">
                <a:solidFill>
                  <a:schemeClr val="tx1"/>
                </a:solidFill>
              </a:rPr>
              <a:t>(5) </a:t>
            </a:r>
            <a:r>
              <a:rPr lang="zh-CN" altLang="en-US" sz="2000" b="0">
                <a:solidFill>
                  <a:schemeClr val="tx1"/>
                </a:solidFill>
              </a:rPr>
              <a:t>对于地址流中的第</a:t>
            </a:r>
            <a:r>
              <a:rPr lang="en-US" altLang="zh-CN" sz="2000" b="0">
                <a:solidFill>
                  <a:schemeClr val="tx1"/>
                </a:solidFill>
              </a:rPr>
              <a:t>5</a:t>
            </a:r>
            <a:r>
              <a:rPr lang="zh-CN" altLang="en-US" sz="2000" b="0">
                <a:solidFill>
                  <a:schemeClr val="tx1"/>
                </a:solidFill>
              </a:rPr>
              <a:t>个地址</a:t>
            </a:r>
            <a:r>
              <a:rPr lang="en-US" altLang="zh-CN" sz="2000" b="0">
                <a:solidFill>
                  <a:schemeClr val="tx1"/>
                </a:solidFill>
              </a:rPr>
              <a:t>9 4DE </a:t>
            </a:r>
            <a:r>
              <a:rPr lang="zh-CN" altLang="en-US" sz="2000" b="0">
                <a:solidFill>
                  <a:schemeClr val="tx1"/>
                </a:solidFill>
              </a:rPr>
              <a:t>，</a:t>
            </a:r>
            <a:r>
              <a:rPr lang="en-US" altLang="zh-CN" sz="2000" b="0">
                <a:solidFill>
                  <a:schemeClr val="tx1"/>
                </a:solidFill>
              </a:rPr>
              <a:t>tag</a:t>
            </a:r>
            <a:r>
              <a:rPr lang="zh-CN" altLang="en-US" sz="2000" b="0">
                <a:solidFill>
                  <a:schemeClr val="tx1"/>
                </a:solidFill>
              </a:rPr>
              <a:t>为</a:t>
            </a:r>
            <a:r>
              <a:rPr lang="en-US" altLang="zh-CN" sz="2000" b="0">
                <a:solidFill>
                  <a:schemeClr val="tx1"/>
                </a:solidFill>
              </a:rPr>
              <a:t>9</a:t>
            </a:r>
            <a:r>
              <a:rPr lang="zh-CN" altLang="en-US" sz="2000" b="0">
                <a:solidFill>
                  <a:schemeClr val="tx1"/>
                </a:solidFill>
              </a:rPr>
              <a:t>，先查看</a:t>
            </a:r>
            <a:r>
              <a:rPr lang="en-US" altLang="zh-CN" sz="2000" b="0">
                <a:solidFill>
                  <a:schemeClr val="tx1"/>
                </a:solidFill>
              </a:rPr>
              <a:t>TLB</a:t>
            </a:r>
            <a:r>
              <a:rPr lang="zh-CN" altLang="en-US" sz="2000" b="0">
                <a:solidFill>
                  <a:schemeClr val="tx1"/>
                </a:solidFill>
              </a:rPr>
              <a:t>，</a:t>
            </a:r>
            <a:r>
              <a:rPr lang="en-US" altLang="zh-CN" sz="2000" b="0">
                <a:solidFill>
                  <a:schemeClr val="tx1"/>
                </a:solidFill>
              </a:rPr>
              <a:t>TLB</a:t>
            </a:r>
            <a:r>
              <a:rPr lang="zh-CN" altLang="en-US" sz="2000" b="0">
                <a:solidFill>
                  <a:schemeClr val="tx1"/>
                </a:solidFill>
              </a:rPr>
              <a:t>中缺失；再查看</a:t>
            </a:r>
            <a:r>
              <a:rPr lang="en-US" altLang="zh-CN" sz="2000" b="0">
                <a:solidFill>
                  <a:schemeClr val="tx1"/>
                </a:solidFill>
              </a:rPr>
              <a:t>page</a:t>
            </a:r>
            <a:r>
              <a:rPr lang="zh-CN" altLang="en-US" sz="2000" b="0">
                <a:solidFill>
                  <a:schemeClr val="tx1"/>
                </a:solidFill>
              </a:rPr>
              <a:t>，</a:t>
            </a:r>
            <a:r>
              <a:rPr lang="en-US" altLang="zh-CN" sz="2000" b="0">
                <a:solidFill>
                  <a:schemeClr val="tx1"/>
                </a:solidFill>
              </a:rPr>
              <a:t>page table</a:t>
            </a:r>
            <a:r>
              <a:rPr lang="zh-CN" altLang="en-US" sz="2000" b="0">
                <a:solidFill>
                  <a:schemeClr val="tx1"/>
                </a:solidFill>
              </a:rPr>
              <a:t>第</a:t>
            </a:r>
            <a:r>
              <a:rPr lang="en-US" altLang="zh-CN" sz="2000" b="0">
                <a:solidFill>
                  <a:schemeClr val="tx1"/>
                </a:solidFill>
              </a:rPr>
              <a:t>10</a:t>
            </a:r>
            <a:r>
              <a:rPr lang="zh-CN" altLang="en-US" sz="2000" b="0">
                <a:solidFill>
                  <a:schemeClr val="tx1"/>
                </a:solidFill>
              </a:rPr>
              <a:t>行的</a:t>
            </a:r>
            <a:r>
              <a:rPr lang="en-US" altLang="zh-CN" sz="2000" b="0">
                <a:solidFill>
                  <a:schemeClr val="tx1"/>
                </a:solidFill>
              </a:rPr>
              <a:t>valid</a:t>
            </a:r>
            <a:r>
              <a:rPr lang="zh-CN" altLang="en-US" sz="2000" b="0">
                <a:solidFill>
                  <a:schemeClr val="tx1"/>
                </a:solidFill>
              </a:rPr>
              <a:t>为</a:t>
            </a:r>
            <a:r>
              <a:rPr lang="en-US" altLang="zh-CN" sz="2000" b="0">
                <a:solidFill>
                  <a:schemeClr val="tx1"/>
                </a:solidFill>
              </a:rPr>
              <a:t>0</a:t>
            </a:r>
            <a:r>
              <a:rPr lang="zh-CN" altLang="en-US" sz="2000" b="0">
                <a:solidFill>
                  <a:schemeClr val="tx1"/>
                </a:solidFill>
              </a:rPr>
              <a:t>，所以发生一次缺页；将新的页号</a:t>
            </a:r>
            <a:r>
              <a:rPr lang="en-US" altLang="zh-CN" sz="2000" b="0">
                <a:solidFill>
                  <a:schemeClr val="tx1"/>
                </a:solidFill>
              </a:rPr>
              <a:t>E</a:t>
            </a:r>
            <a:r>
              <a:rPr lang="zh-CN" altLang="en-US" sz="2000" b="0">
                <a:solidFill>
                  <a:schemeClr val="tx1"/>
                </a:solidFill>
              </a:rPr>
              <a:t>（相对</a:t>
            </a:r>
            <a:r>
              <a:rPr lang="en-US" altLang="zh-CN" sz="2000" b="0">
                <a:solidFill>
                  <a:schemeClr val="tx1"/>
                </a:solidFill>
              </a:rPr>
              <a:t>13</a:t>
            </a:r>
            <a:r>
              <a:rPr lang="zh-CN" altLang="en-US" sz="2000" b="0">
                <a:solidFill>
                  <a:schemeClr val="tx1"/>
                </a:solidFill>
              </a:rPr>
              <a:t>而言，</a:t>
            </a:r>
            <a:r>
              <a:rPr lang="en-US" altLang="zh-CN" sz="2000" b="0">
                <a:solidFill>
                  <a:schemeClr val="tx1"/>
                </a:solidFill>
              </a:rPr>
              <a:t>14</a:t>
            </a:r>
            <a:r>
              <a:rPr lang="zh-CN" altLang="en-US" sz="2000" b="0">
                <a:solidFill>
                  <a:schemeClr val="tx1"/>
                </a:solidFill>
              </a:rPr>
              <a:t>是下一个可能的最大页号）加入</a:t>
            </a:r>
            <a:r>
              <a:rPr lang="en-US" altLang="zh-CN" sz="2000" b="0">
                <a:solidFill>
                  <a:schemeClr val="tx1"/>
                </a:solidFill>
              </a:rPr>
              <a:t>page table</a:t>
            </a:r>
            <a:r>
              <a:rPr lang="zh-CN" altLang="en-US" sz="2000" b="0">
                <a:solidFill>
                  <a:schemeClr val="tx1"/>
                </a:solidFill>
              </a:rPr>
              <a:t>中，更新</a:t>
            </a:r>
            <a:r>
              <a:rPr lang="en-US" altLang="zh-CN" sz="2000" b="0">
                <a:solidFill>
                  <a:schemeClr val="tx1"/>
                </a:solidFill>
              </a:rPr>
              <a:t>page table</a:t>
            </a:r>
            <a:r>
              <a:rPr lang="zh-CN" altLang="en-US" sz="2000" b="0">
                <a:solidFill>
                  <a:schemeClr val="tx1"/>
                </a:solidFill>
              </a:rPr>
              <a:t>用</a:t>
            </a:r>
            <a:r>
              <a:rPr lang="en-US" altLang="zh-CN" sz="2000" b="0">
                <a:solidFill>
                  <a:schemeClr val="tx1"/>
                </a:solidFill>
              </a:rPr>
              <a:t>9—&gt;14</a:t>
            </a:r>
            <a:r>
              <a:rPr lang="zh-CN" altLang="en-US" sz="2000" b="0">
                <a:solidFill>
                  <a:schemeClr val="tx1"/>
                </a:solidFill>
              </a:rPr>
              <a:t>转换更新</a:t>
            </a:r>
            <a:r>
              <a:rPr lang="en-US" altLang="zh-CN" sz="2000" b="0">
                <a:solidFill>
                  <a:schemeClr val="tx1"/>
                </a:solidFill>
              </a:rPr>
              <a:t>TLB</a:t>
            </a:r>
            <a:r>
              <a:rPr lang="zh-CN" altLang="en-US" sz="2000" b="0">
                <a:solidFill>
                  <a:schemeClr val="tx1"/>
                </a:solidFill>
              </a:rPr>
              <a:t>，采用</a:t>
            </a:r>
            <a:r>
              <a:rPr lang="en-US" altLang="zh-CN" sz="2000" b="0">
                <a:solidFill>
                  <a:schemeClr val="tx1"/>
                </a:solidFill>
              </a:rPr>
              <a:t>LRU</a:t>
            </a:r>
            <a:r>
              <a:rPr lang="zh-CN" altLang="en-US" sz="2000" b="0">
                <a:solidFill>
                  <a:schemeClr val="tx1"/>
                </a:solidFill>
              </a:rPr>
              <a:t>策略，将</a:t>
            </a:r>
            <a:r>
              <a:rPr lang="en-US" altLang="zh-CN" sz="2000" b="0">
                <a:solidFill>
                  <a:schemeClr val="tx1"/>
                </a:solidFill>
              </a:rPr>
              <a:t>TLB</a:t>
            </a:r>
            <a:r>
              <a:rPr lang="zh-CN" altLang="en-US" sz="2000" b="0">
                <a:solidFill>
                  <a:schemeClr val="tx1"/>
                </a:solidFill>
              </a:rPr>
              <a:t>的第</a:t>
            </a:r>
            <a:r>
              <a:rPr lang="en-US" altLang="zh-CN" sz="2000" b="0">
                <a:solidFill>
                  <a:schemeClr val="tx1"/>
                </a:solidFill>
              </a:rPr>
              <a:t>4</a:t>
            </a:r>
            <a:r>
              <a:rPr lang="zh-CN" altLang="en-US" sz="2000" b="0">
                <a:solidFill>
                  <a:schemeClr val="tx1"/>
                </a:solidFill>
              </a:rPr>
              <a:t>行进行更新</a:t>
            </a:r>
            <a:endParaRPr lang="en-US" altLang="zh-CN" sz="2000" b="0">
              <a:solidFill>
                <a:schemeClr val="tx1"/>
              </a:solidFill>
            </a:endParaRPr>
          </a:p>
          <a:p>
            <a:pPr marL="0" indent="0">
              <a:buFontTx/>
              <a:buNone/>
            </a:pPr>
            <a:r>
              <a:rPr lang="en-US" altLang="zh-CN" sz="2000" b="0">
                <a:solidFill>
                  <a:schemeClr val="tx1"/>
                </a:solidFill>
              </a:rPr>
              <a:t>(6)</a:t>
            </a:r>
            <a:r>
              <a:rPr lang="zh-CN" altLang="en-US" sz="2000" b="0">
                <a:solidFill>
                  <a:schemeClr val="tx1"/>
                </a:solidFill>
              </a:rPr>
              <a:t>对于地址流中的第</a:t>
            </a:r>
            <a:r>
              <a:rPr lang="en-US" altLang="zh-CN" sz="2000" b="0">
                <a:solidFill>
                  <a:schemeClr val="tx1"/>
                </a:solidFill>
              </a:rPr>
              <a:t>6</a:t>
            </a:r>
            <a:r>
              <a:rPr lang="zh-CN" altLang="en-US" sz="2000" b="0">
                <a:solidFill>
                  <a:schemeClr val="tx1"/>
                </a:solidFill>
              </a:rPr>
              <a:t>个地址</a:t>
            </a:r>
            <a:r>
              <a:rPr lang="en-US" altLang="zh-CN" sz="2000" b="0">
                <a:solidFill>
                  <a:schemeClr val="tx1"/>
                </a:solidFill>
              </a:rPr>
              <a:t>4 10D</a:t>
            </a:r>
            <a:r>
              <a:rPr lang="zh-CN" altLang="en-US" sz="2000" b="0">
                <a:solidFill>
                  <a:schemeClr val="tx1"/>
                </a:solidFill>
              </a:rPr>
              <a:t>，</a:t>
            </a:r>
            <a:r>
              <a:rPr lang="en-US" altLang="zh-CN" sz="2000" b="0">
                <a:solidFill>
                  <a:schemeClr val="tx1"/>
                </a:solidFill>
              </a:rPr>
              <a:t> Hit in TLB</a:t>
            </a:r>
          </a:p>
          <a:p>
            <a:pPr marL="0" indent="0">
              <a:buFontTx/>
              <a:buNone/>
            </a:pPr>
            <a:r>
              <a:rPr lang="en-US" altLang="zh-CN" sz="2000" b="0">
                <a:solidFill>
                  <a:schemeClr val="tx1"/>
                </a:solidFill>
              </a:rPr>
              <a:t>(7)</a:t>
            </a:r>
            <a:r>
              <a:rPr lang="zh-CN" altLang="en-US" sz="2000" b="0">
                <a:solidFill>
                  <a:schemeClr val="tx1"/>
                </a:solidFill>
              </a:rPr>
              <a:t>对于地址流中的第</a:t>
            </a:r>
            <a:r>
              <a:rPr lang="en-US" altLang="zh-CN" sz="2000" b="0">
                <a:solidFill>
                  <a:schemeClr val="tx1"/>
                </a:solidFill>
              </a:rPr>
              <a:t>7</a:t>
            </a:r>
            <a:r>
              <a:rPr lang="zh-CN" altLang="en-US" sz="2000" b="0">
                <a:solidFill>
                  <a:schemeClr val="tx1"/>
                </a:solidFill>
              </a:rPr>
              <a:t>个地址</a:t>
            </a:r>
            <a:r>
              <a:rPr lang="en-US" altLang="zh-CN" sz="2000" b="0">
                <a:solidFill>
                  <a:schemeClr val="tx1"/>
                </a:solidFill>
              </a:rPr>
              <a:t>B D60</a:t>
            </a:r>
            <a:r>
              <a:rPr lang="zh-CN" altLang="en-US" sz="2000" b="0">
                <a:solidFill>
                  <a:schemeClr val="tx1"/>
                </a:solidFill>
              </a:rPr>
              <a:t>，</a:t>
            </a:r>
            <a:r>
              <a:rPr lang="en-US" altLang="zh-CN" sz="2000" b="0">
                <a:solidFill>
                  <a:schemeClr val="tx1"/>
                </a:solidFill>
              </a:rPr>
              <a:t> Hit in TLB</a:t>
            </a:r>
            <a:endParaRPr lang="zh-CN" altLang="en-US" sz="2000" b="0">
              <a:solidFill>
                <a:schemeClr val="tx1"/>
              </a:solidFill>
            </a:endParaRPr>
          </a:p>
          <a:p>
            <a:pPr marL="0" indent="0">
              <a:buFontTx/>
              <a:buNone/>
            </a:pPr>
            <a:endParaRPr lang="zh-CN" altLang="en-US" sz="2000" b="0">
              <a:solidFill>
                <a:schemeClr val="tx1"/>
              </a:solidFill>
            </a:endParaRPr>
          </a:p>
        </p:txBody>
      </p:sp>
      <p:sp>
        <p:nvSpPr>
          <p:cNvPr id="26628" name="灯片编号占位符 3">
            <a:extLst>
              <a:ext uri="{FF2B5EF4-FFF2-40B4-BE49-F238E27FC236}">
                <a16:creationId xmlns:a16="http://schemas.microsoft.com/office/drawing/2014/main" id="{0722DA0A-12AC-9DC2-61F9-1E9275D4F7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0BACD5-17E7-466A-A6BF-061C817BC83C}" type="slidenum">
              <a:rPr lang="en-US" altLang="zh-CN" sz="1400" smtClean="0"/>
              <a:pPr>
                <a:spcBef>
                  <a:spcPct val="0"/>
                </a:spcBef>
                <a:buFontTx/>
                <a:buNone/>
              </a:pPr>
              <a:t>21</a:t>
            </a:fld>
            <a:endParaRPr lang="en-US" altLang="zh-CN" sz="1400"/>
          </a:p>
        </p:txBody>
      </p:sp>
      <p:pic>
        <p:nvPicPr>
          <p:cNvPr id="26629" name="Picture 2">
            <a:extLst>
              <a:ext uri="{FF2B5EF4-FFF2-40B4-BE49-F238E27FC236}">
                <a16:creationId xmlns:a16="http://schemas.microsoft.com/office/drawing/2014/main" id="{82207AB1-ACAA-CDD0-A288-93C99AD81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201988"/>
            <a:ext cx="316865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直接连接符 71">
            <a:extLst>
              <a:ext uri="{FF2B5EF4-FFF2-40B4-BE49-F238E27FC236}">
                <a16:creationId xmlns:a16="http://schemas.microsoft.com/office/drawing/2014/main" id="{7F3F7BDB-829B-6E19-C83F-F3FDFF6FE713}"/>
              </a:ext>
            </a:extLst>
          </p:cNvPr>
          <p:cNvCxnSpPr/>
          <p:nvPr/>
        </p:nvCxnSpPr>
        <p:spPr>
          <a:xfrm>
            <a:off x="5651500" y="421005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31" name="TextBox 9">
            <a:extLst>
              <a:ext uri="{FF2B5EF4-FFF2-40B4-BE49-F238E27FC236}">
                <a16:creationId xmlns:a16="http://schemas.microsoft.com/office/drawing/2014/main" id="{DF543530-2D7C-BCD6-872F-F0597D222B09}"/>
              </a:ext>
            </a:extLst>
          </p:cNvPr>
          <p:cNvSpPr txBox="1">
            <a:spLocks noChangeArrowheads="1"/>
          </p:cNvSpPr>
          <p:nvPr/>
        </p:nvSpPr>
        <p:spPr bwMode="auto">
          <a:xfrm>
            <a:off x="5940425" y="4046538"/>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cxnSp>
        <p:nvCxnSpPr>
          <p:cNvPr id="74" name="直接连接符 73">
            <a:extLst>
              <a:ext uri="{FF2B5EF4-FFF2-40B4-BE49-F238E27FC236}">
                <a16:creationId xmlns:a16="http://schemas.microsoft.com/office/drawing/2014/main" id="{625F721F-2A83-DF6F-5249-623A6ABE3BA9}"/>
              </a:ext>
            </a:extLst>
          </p:cNvPr>
          <p:cNvCxnSpPr/>
          <p:nvPr/>
        </p:nvCxnSpPr>
        <p:spPr>
          <a:xfrm>
            <a:off x="7235825" y="421005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33" name="TextBox 12">
            <a:extLst>
              <a:ext uri="{FF2B5EF4-FFF2-40B4-BE49-F238E27FC236}">
                <a16:creationId xmlns:a16="http://schemas.microsoft.com/office/drawing/2014/main" id="{071C8286-0BF8-B105-0588-BE7F9267B36F}"/>
              </a:ext>
            </a:extLst>
          </p:cNvPr>
          <p:cNvSpPr txBox="1">
            <a:spLocks noChangeArrowheads="1"/>
          </p:cNvSpPr>
          <p:nvPr/>
        </p:nvSpPr>
        <p:spPr bwMode="auto">
          <a:xfrm>
            <a:off x="7596188" y="406558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pic>
        <p:nvPicPr>
          <p:cNvPr id="26634" name="Picture 7">
            <a:extLst>
              <a:ext uri="{FF2B5EF4-FFF2-40B4-BE49-F238E27FC236}">
                <a16:creationId xmlns:a16="http://schemas.microsoft.com/office/drawing/2014/main" id="{5039BAF6-9E98-2C7D-C011-703C303E4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3573463"/>
            <a:ext cx="492601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直接连接符 76">
            <a:extLst>
              <a:ext uri="{FF2B5EF4-FFF2-40B4-BE49-F238E27FC236}">
                <a16:creationId xmlns:a16="http://schemas.microsoft.com/office/drawing/2014/main" id="{91373195-800B-88F3-3263-F8EECEACBA8E}"/>
              </a:ext>
            </a:extLst>
          </p:cNvPr>
          <p:cNvCxnSpPr/>
          <p:nvPr/>
        </p:nvCxnSpPr>
        <p:spPr>
          <a:xfrm>
            <a:off x="107950" y="4724400"/>
            <a:ext cx="1793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36" name="TextBox 26">
            <a:extLst>
              <a:ext uri="{FF2B5EF4-FFF2-40B4-BE49-F238E27FC236}">
                <a16:creationId xmlns:a16="http://schemas.microsoft.com/office/drawing/2014/main" id="{9CD881BC-E614-F1A9-C094-1AE1DB3BAC81}"/>
              </a:ext>
            </a:extLst>
          </p:cNvPr>
          <p:cNvSpPr txBox="1">
            <a:spLocks noChangeArrowheads="1"/>
          </p:cNvSpPr>
          <p:nvPr/>
        </p:nvSpPr>
        <p:spPr bwMode="auto">
          <a:xfrm>
            <a:off x="1908175" y="4572000"/>
            <a:ext cx="5032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2</a:t>
            </a:r>
            <a:endParaRPr lang="zh-CN" altLang="en-US" sz="1400" b="1"/>
          </a:p>
        </p:txBody>
      </p:sp>
      <p:cxnSp>
        <p:nvCxnSpPr>
          <p:cNvPr id="79" name="直接连接符 78">
            <a:extLst>
              <a:ext uri="{FF2B5EF4-FFF2-40B4-BE49-F238E27FC236}">
                <a16:creationId xmlns:a16="http://schemas.microsoft.com/office/drawing/2014/main" id="{07A14A37-009A-9C2F-132C-041F6A9E5448}"/>
              </a:ext>
            </a:extLst>
          </p:cNvPr>
          <p:cNvCxnSpPr/>
          <p:nvPr/>
        </p:nvCxnSpPr>
        <p:spPr>
          <a:xfrm>
            <a:off x="1727200" y="471805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4412FC2-6A25-35F8-30A5-F87702437942}"/>
              </a:ext>
            </a:extLst>
          </p:cNvPr>
          <p:cNvCxnSpPr/>
          <p:nvPr/>
        </p:nvCxnSpPr>
        <p:spPr>
          <a:xfrm>
            <a:off x="3348038" y="4697413"/>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39" name="TextBox 29">
            <a:extLst>
              <a:ext uri="{FF2B5EF4-FFF2-40B4-BE49-F238E27FC236}">
                <a16:creationId xmlns:a16="http://schemas.microsoft.com/office/drawing/2014/main" id="{F77CF141-2B67-01BA-AA9F-8959C3D90C6C}"/>
              </a:ext>
            </a:extLst>
          </p:cNvPr>
          <p:cNvSpPr txBox="1">
            <a:spLocks noChangeArrowheads="1"/>
          </p:cNvSpPr>
          <p:nvPr/>
        </p:nvSpPr>
        <p:spPr bwMode="auto">
          <a:xfrm>
            <a:off x="3492500" y="4572000"/>
            <a:ext cx="5032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13</a:t>
            </a:r>
            <a:endParaRPr lang="zh-CN" altLang="en-US" sz="1400" b="1"/>
          </a:p>
        </p:txBody>
      </p:sp>
      <p:cxnSp>
        <p:nvCxnSpPr>
          <p:cNvPr id="82" name="直接连接符 81">
            <a:extLst>
              <a:ext uri="{FF2B5EF4-FFF2-40B4-BE49-F238E27FC236}">
                <a16:creationId xmlns:a16="http://schemas.microsoft.com/office/drawing/2014/main" id="{97284487-4F51-E9D9-B79C-1E5A1316FB95}"/>
              </a:ext>
            </a:extLst>
          </p:cNvPr>
          <p:cNvCxnSpPr/>
          <p:nvPr/>
        </p:nvCxnSpPr>
        <p:spPr>
          <a:xfrm>
            <a:off x="1760538" y="4076700"/>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41" name="TextBox 31">
            <a:extLst>
              <a:ext uri="{FF2B5EF4-FFF2-40B4-BE49-F238E27FC236}">
                <a16:creationId xmlns:a16="http://schemas.microsoft.com/office/drawing/2014/main" id="{1FD5ACE2-5994-155B-DB5B-793EF124983E}"/>
              </a:ext>
            </a:extLst>
          </p:cNvPr>
          <p:cNvSpPr txBox="1">
            <a:spLocks noChangeArrowheads="1"/>
          </p:cNvSpPr>
          <p:nvPr/>
        </p:nvSpPr>
        <p:spPr bwMode="auto">
          <a:xfrm>
            <a:off x="1979613" y="392271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4</a:t>
            </a:r>
            <a:endParaRPr lang="zh-CN" altLang="en-US" sz="1400" b="1"/>
          </a:p>
        </p:txBody>
      </p:sp>
      <p:sp>
        <p:nvSpPr>
          <p:cNvPr id="26642" name="TextBox 32">
            <a:extLst>
              <a:ext uri="{FF2B5EF4-FFF2-40B4-BE49-F238E27FC236}">
                <a16:creationId xmlns:a16="http://schemas.microsoft.com/office/drawing/2014/main" id="{EB14E68A-F9DE-626F-E923-A5E201EFC083}"/>
              </a:ext>
            </a:extLst>
          </p:cNvPr>
          <p:cNvSpPr txBox="1">
            <a:spLocks noChangeArrowheads="1"/>
          </p:cNvSpPr>
          <p:nvPr/>
        </p:nvSpPr>
        <p:spPr bwMode="auto">
          <a:xfrm>
            <a:off x="3563938" y="3933825"/>
            <a:ext cx="503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9</a:t>
            </a:r>
            <a:endParaRPr lang="zh-CN" altLang="en-US" sz="1400" b="1"/>
          </a:p>
        </p:txBody>
      </p:sp>
      <p:sp>
        <p:nvSpPr>
          <p:cNvPr id="26643" name="TextBox 33">
            <a:extLst>
              <a:ext uri="{FF2B5EF4-FFF2-40B4-BE49-F238E27FC236}">
                <a16:creationId xmlns:a16="http://schemas.microsoft.com/office/drawing/2014/main" id="{B05E14D7-B1F3-C9C7-9E1E-B68DF12B718C}"/>
              </a:ext>
            </a:extLst>
          </p:cNvPr>
          <p:cNvSpPr txBox="1">
            <a:spLocks noChangeArrowheads="1"/>
          </p:cNvSpPr>
          <p:nvPr/>
        </p:nvSpPr>
        <p:spPr bwMode="auto">
          <a:xfrm>
            <a:off x="4940300" y="4573588"/>
            <a:ext cx="639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1+1</a:t>
            </a:r>
            <a:r>
              <a:rPr lang="en-US" altLang="zh-CN" sz="1400" b="1"/>
              <a:t>)</a:t>
            </a:r>
            <a:endParaRPr lang="zh-CN" altLang="en-US" sz="1400" b="1"/>
          </a:p>
        </p:txBody>
      </p:sp>
      <p:sp>
        <p:nvSpPr>
          <p:cNvPr id="26644" name="TextBox 34">
            <a:extLst>
              <a:ext uri="{FF2B5EF4-FFF2-40B4-BE49-F238E27FC236}">
                <a16:creationId xmlns:a16="http://schemas.microsoft.com/office/drawing/2014/main" id="{1604B4BC-053C-9714-B14B-D5679B140416}"/>
              </a:ext>
            </a:extLst>
          </p:cNvPr>
          <p:cNvSpPr txBox="1">
            <a:spLocks noChangeArrowheads="1"/>
          </p:cNvSpPr>
          <p:nvPr/>
        </p:nvSpPr>
        <p:spPr bwMode="auto">
          <a:xfrm>
            <a:off x="4932363" y="4097338"/>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sp>
        <p:nvSpPr>
          <p:cNvPr id="26645" name="TextBox 35">
            <a:extLst>
              <a:ext uri="{FF2B5EF4-FFF2-40B4-BE49-F238E27FC236}">
                <a16:creationId xmlns:a16="http://schemas.microsoft.com/office/drawing/2014/main" id="{A21640AB-3364-87D3-5F3B-A400DC33AF2D}"/>
              </a:ext>
            </a:extLst>
          </p:cNvPr>
          <p:cNvSpPr txBox="1">
            <a:spLocks noChangeArrowheads="1"/>
          </p:cNvSpPr>
          <p:nvPr/>
        </p:nvSpPr>
        <p:spPr bwMode="auto">
          <a:xfrm>
            <a:off x="4940300" y="390525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cxnSp>
        <p:nvCxnSpPr>
          <p:cNvPr id="88" name="直接连接符 87">
            <a:extLst>
              <a:ext uri="{FF2B5EF4-FFF2-40B4-BE49-F238E27FC236}">
                <a16:creationId xmlns:a16="http://schemas.microsoft.com/office/drawing/2014/main" id="{BFB8CBE0-A2D7-C31F-20AE-6020634D426C}"/>
              </a:ext>
            </a:extLst>
          </p:cNvPr>
          <p:cNvCxnSpPr/>
          <p:nvPr/>
        </p:nvCxnSpPr>
        <p:spPr>
          <a:xfrm>
            <a:off x="1763713" y="4521200"/>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47" name="TextBox 37">
            <a:extLst>
              <a:ext uri="{FF2B5EF4-FFF2-40B4-BE49-F238E27FC236}">
                <a16:creationId xmlns:a16="http://schemas.microsoft.com/office/drawing/2014/main" id="{012AC437-193B-F995-802B-6E0B8D9B8603}"/>
              </a:ext>
            </a:extLst>
          </p:cNvPr>
          <p:cNvSpPr txBox="1">
            <a:spLocks noChangeArrowheads="1"/>
          </p:cNvSpPr>
          <p:nvPr/>
        </p:nvSpPr>
        <p:spPr bwMode="auto">
          <a:xfrm>
            <a:off x="1979613" y="435768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11</a:t>
            </a:r>
            <a:endParaRPr lang="zh-CN" altLang="en-US" sz="1400" b="1"/>
          </a:p>
        </p:txBody>
      </p:sp>
      <p:sp>
        <p:nvSpPr>
          <p:cNvPr id="26648" name="TextBox 38">
            <a:extLst>
              <a:ext uri="{FF2B5EF4-FFF2-40B4-BE49-F238E27FC236}">
                <a16:creationId xmlns:a16="http://schemas.microsoft.com/office/drawing/2014/main" id="{A468EDCC-A655-835C-053D-F012D9F4EC79}"/>
              </a:ext>
            </a:extLst>
          </p:cNvPr>
          <p:cNvSpPr txBox="1">
            <a:spLocks noChangeArrowheads="1"/>
          </p:cNvSpPr>
          <p:nvPr/>
        </p:nvSpPr>
        <p:spPr bwMode="auto">
          <a:xfrm>
            <a:off x="3492500" y="4357688"/>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12</a:t>
            </a:r>
            <a:endParaRPr lang="zh-CN" altLang="en-US" sz="1400" b="1"/>
          </a:p>
        </p:txBody>
      </p:sp>
      <p:cxnSp>
        <p:nvCxnSpPr>
          <p:cNvPr id="91" name="直接连接符 90">
            <a:extLst>
              <a:ext uri="{FF2B5EF4-FFF2-40B4-BE49-F238E27FC236}">
                <a16:creationId xmlns:a16="http://schemas.microsoft.com/office/drawing/2014/main" id="{CA1B8922-86ED-0493-0E24-242BB9406975}"/>
              </a:ext>
            </a:extLst>
          </p:cNvPr>
          <p:cNvCxnSpPr/>
          <p:nvPr/>
        </p:nvCxnSpPr>
        <p:spPr>
          <a:xfrm>
            <a:off x="3348038" y="4521200"/>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50" name="TextBox 40">
            <a:extLst>
              <a:ext uri="{FF2B5EF4-FFF2-40B4-BE49-F238E27FC236}">
                <a16:creationId xmlns:a16="http://schemas.microsoft.com/office/drawing/2014/main" id="{51489F53-0D72-0A1E-ED04-2499E4EA44F1}"/>
              </a:ext>
            </a:extLst>
          </p:cNvPr>
          <p:cNvSpPr txBox="1">
            <a:spLocks noChangeArrowheads="1"/>
          </p:cNvSpPr>
          <p:nvPr/>
        </p:nvSpPr>
        <p:spPr bwMode="auto">
          <a:xfrm>
            <a:off x="4932363" y="4305300"/>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t>
            </a:r>
            <a:r>
              <a:rPr lang="en-US" altLang="zh-CN" sz="1400" b="1">
                <a:solidFill>
                  <a:srgbClr val="FF0000"/>
                </a:solidFill>
              </a:rPr>
              <a:t>1</a:t>
            </a:r>
            <a:r>
              <a:rPr lang="en-US" altLang="zh-CN" sz="1400" b="1"/>
              <a:t>)</a:t>
            </a:r>
            <a:endParaRPr lang="zh-CN" altLang="en-US" sz="1400" b="1"/>
          </a:p>
        </p:txBody>
      </p:sp>
      <p:cxnSp>
        <p:nvCxnSpPr>
          <p:cNvPr id="93" name="直接连接符 92">
            <a:extLst>
              <a:ext uri="{FF2B5EF4-FFF2-40B4-BE49-F238E27FC236}">
                <a16:creationId xmlns:a16="http://schemas.microsoft.com/office/drawing/2014/main" id="{F6E228FE-D977-2B6A-7011-389F78FABAF5}"/>
              </a:ext>
            </a:extLst>
          </p:cNvPr>
          <p:cNvCxnSpPr/>
          <p:nvPr/>
        </p:nvCxnSpPr>
        <p:spPr>
          <a:xfrm>
            <a:off x="1979613" y="4724400"/>
            <a:ext cx="1793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52" name="TextBox 42">
            <a:extLst>
              <a:ext uri="{FF2B5EF4-FFF2-40B4-BE49-F238E27FC236}">
                <a16:creationId xmlns:a16="http://schemas.microsoft.com/office/drawing/2014/main" id="{85588210-D138-83A2-5FB2-2D4E1D6DCF46}"/>
              </a:ext>
            </a:extLst>
          </p:cNvPr>
          <p:cNvSpPr txBox="1">
            <a:spLocks noChangeArrowheads="1"/>
          </p:cNvSpPr>
          <p:nvPr/>
        </p:nvSpPr>
        <p:spPr bwMode="auto">
          <a:xfrm>
            <a:off x="2124075" y="4560888"/>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9</a:t>
            </a:r>
            <a:endParaRPr lang="zh-CN" altLang="en-US" sz="1400" b="1"/>
          </a:p>
        </p:txBody>
      </p:sp>
      <p:cxnSp>
        <p:nvCxnSpPr>
          <p:cNvPr id="95" name="直接连接符 94">
            <a:extLst>
              <a:ext uri="{FF2B5EF4-FFF2-40B4-BE49-F238E27FC236}">
                <a16:creationId xmlns:a16="http://schemas.microsoft.com/office/drawing/2014/main" id="{A92883F0-C73D-4272-80BE-B247E44E5E1C}"/>
              </a:ext>
            </a:extLst>
          </p:cNvPr>
          <p:cNvCxnSpPr/>
          <p:nvPr/>
        </p:nvCxnSpPr>
        <p:spPr>
          <a:xfrm>
            <a:off x="3635375" y="4724400"/>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54" name="TextBox 44">
            <a:extLst>
              <a:ext uri="{FF2B5EF4-FFF2-40B4-BE49-F238E27FC236}">
                <a16:creationId xmlns:a16="http://schemas.microsoft.com/office/drawing/2014/main" id="{51630524-0EEB-A651-7A12-689ADB31FB11}"/>
              </a:ext>
            </a:extLst>
          </p:cNvPr>
          <p:cNvSpPr txBox="1">
            <a:spLocks noChangeArrowheads="1"/>
          </p:cNvSpPr>
          <p:nvPr/>
        </p:nvSpPr>
        <p:spPr bwMode="auto">
          <a:xfrm>
            <a:off x="3851275" y="456088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14</a:t>
            </a:r>
            <a:endParaRPr lang="zh-CN" altLang="en-US" sz="1400" b="1"/>
          </a:p>
        </p:txBody>
      </p:sp>
      <p:sp>
        <p:nvSpPr>
          <p:cNvPr id="26655" name="TextBox 45">
            <a:extLst>
              <a:ext uri="{FF2B5EF4-FFF2-40B4-BE49-F238E27FC236}">
                <a16:creationId xmlns:a16="http://schemas.microsoft.com/office/drawing/2014/main" id="{51416C3D-98AA-9C53-DC94-1E7AF1064932}"/>
              </a:ext>
            </a:extLst>
          </p:cNvPr>
          <p:cNvSpPr txBox="1">
            <a:spLocks noChangeArrowheads="1"/>
          </p:cNvSpPr>
          <p:nvPr/>
        </p:nvSpPr>
        <p:spPr bwMode="auto">
          <a:xfrm>
            <a:off x="323850" y="458152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cxnSp>
        <p:nvCxnSpPr>
          <p:cNvPr id="98" name="直接连接符 97">
            <a:extLst>
              <a:ext uri="{FF2B5EF4-FFF2-40B4-BE49-F238E27FC236}">
                <a16:creationId xmlns:a16="http://schemas.microsoft.com/office/drawing/2014/main" id="{AA0FE258-1648-BDB8-5903-95561909BAA0}"/>
              </a:ext>
            </a:extLst>
          </p:cNvPr>
          <p:cNvCxnSpPr/>
          <p:nvPr/>
        </p:nvCxnSpPr>
        <p:spPr>
          <a:xfrm>
            <a:off x="5651500" y="5794375"/>
            <a:ext cx="1809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6657" name="Picture 2">
            <a:extLst>
              <a:ext uri="{FF2B5EF4-FFF2-40B4-BE49-F238E27FC236}">
                <a16:creationId xmlns:a16="http://schemas.microsoft.com/office/drawing/2014/main" id="{9468801B-D1FF-9FED-CFE4-CD148B16B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925" y="3727450"/>
            <a:ext cx="182563" cy="3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8" name="TextBox 47">
            <a:extLst>
              <a:ext uri="{FF2B5EF4-FFF2-40B4-BE49-F238E27FC236}">
                <a16:creationId xmlns:a16="http://schemas.microsoft.com/office/drawing/2014/main" id="{3E483BD5-C680-18B8-691E-1634A0BE0085}"/>
              </a:ext>
            </a:extLst>
          </p:cNvPr>
          <p:cNvSpPr txBox="1">
            <a:spLocks noChangeArrowheads="1"/>
          </p:cNvSpPr>
          <p:nvPr/>
        </p:nvSpPr>
        <p:spPr bwMode="auto">
          <a:xfrm>
            <a:off x="7748588" y="563086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14</a:t>
            </a:r>
            <a:endParaRPr lang="zh-CN" altLang="en-US" sz="1400" b="1"/>
          </a:p>
        </p:txBody>
      </p:sp>
      <p:cxnSp>
        <p:nvCxnSpPr>
          <p:cNvPr id="101" name="直接连接符 100">
            <a:extLst>
              <a:ext uri="{FF2B5EF4-FFF2-40B4-BE49-F238E27FC236}">
                <a16:creationId xmlns:a16="http://schemas.microsoft.com/office/drawing/2014/main" id="{72556B4D-0C12-EFD0-C9BA-59D611215664}"/>
              </a:ext>
            </a:extLst>
          </p:cNvPr>
          <p:cNvCxnSpPr/>
          <p:nvPr/>
        </p:nvCxnSpPr>
        <p:spPr>
          <a:xfrm>
            <a:off x="7308850" y="5794375"/>
            <a:ext cx="1793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660" name="TextBox 50">
            <a:extLst>
              <a:ext uri="{FF2B5EF4-FFF2-40B4-BE49-F238E27FC236}">
                <a16:creationId xmlns:a16="http://schemas.microsoft.com/office/drawing/2014/main" id="{832E5AD0-F4BF-6B5D-9F35-8FCD1F0E7878}"/>
              </a:ext>
            </a:extLst>
          </p:cNvPr>
          <p:cNvSpPr txBox="1">
            <a:spLocks noChangeArrowheads="1"/>
          </p:cNvSpPr>
          <p:nvPr/>
        </p:nvSpPr>
        <p:spPr bwMode="auto">
          <a:xfrm>
            <a:off x="5867400" y="563086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1</a:t>
            </a:r>
            <a:endParaRPr lang="zh-CN" altLang="en-US" sz="14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8AE940E-6BB3-1364-4F40-FE331D7D3828}"/>
              </a:ext>
            </a:extLst>
          </p:cNvPr>
          <p:cNvSpPr txBox="1">
            <a:spLocks noChangeArrowheads="1"/>
          </p:cNvSpPr>
          <p:nvPr/>
        </p:nvSpPr>
        <p:spPr bwMode="auto">
          <a:xfrm>
            <a:off x="457200" y="-26988"/>
            <a:ext cx="8229600" cy="1143001"/>
          </a:xfrm>
          <a:prstGeom prst="rect">
            <a:avLst/>
          </a:prstGeom>
          <a:noFill/>
          <a:ln>
            <a:noFill/>
          </a:ln>
        </p:spPr>
        <p:txBody>
          <a:bodyPr anchor="ctr"/>
          <a:lstStyle>
            <a:lvl1pPr algn="ctr" rtl="0" eaLnBrk="0" fontAlgn="base" hangingPunct="0">
              <a:spcBef>
                <a:spcPct val="0"/>
              </a:spcBef>
              <a:spcAft>
                <a:spcPct val="0"/>
              </a:spcAft>
              <a:defRPr sz="3200" b="1">
                <a:solidFill>
                  <a:srgbClr val="C0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defRPr/>
            </a:pPr>
            <a:r>
              <a:rPr lang="en-US" altLang="zh-CN" kern="0" dirty="0"/>
              <a:t>HW10</a:t>
            </a:r>
            <a:endParaRPr lang="zh-CN" altLang="en-US" kern="0" dirty="0"/>
          </a:p>
        </p:txBody>
      </p:sp>
      <p:sp>
        <p:nvSpPr>
          <p:cNvPr id="27651" name="灯片编号占位符 3">
            <a:extLst>
              <a:ext uri="{FF2B5EF4-FFF2-40B4-BE49-F238E27FC236}">
                <a16:creationId xmlns:a16="http://schemas.microsoft.com/office/drawing/2014/main" id="{877C587B-157B-209C-3610-59ECBDB883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72D0438-8309-464F-8DBD-3B4F448B0F67}" type="slidenum">
              <a:rPr lang="en-US" altLang="zh-CN" sz="1400" smtClean="0"/>
              <a:pPr>
                <a:spcBef>
                  <a:spcPct val="0"/>
                </a:spcBef>
                <a:buFontTx/>
                <a:buNone/>
              </a:pPr>
              <a:t>22</a:t>
            </a:fld>
            <a:endParaRPr lang="en-US" altLang="zh-CN" sz="1400"/>
          </a:p>
        </p:txBody>
      </p:sp>
      <p:sp>
        <p:nvSpPr>
          <p:cNvPr id="27652" name="TextBox 4">
            <a:extLst>
              <a:ext uri="{FF2B5EF4-FFF2-40B4-BE49-F238E27FC236}">
                <a16:creationId xmlns:a16="http://schemas.microsoft.com/office/drawing/2014/main" id="{1F61F495-4449-36B5-B54D-D35FA2AAD367}"/>
              </a:ext>
            </a:extLst>
          </p:cNvPr>
          <p:cNvSpPr txBox="1">
            <a:spLocks noChangeArrowheads="1"/>
          </p:cNvSpPr>
          <p:nvPr/>
        </p:nvSpPr>
        <p:spPr bwMode="auto">
          <a:xfrm>
            <a:off x="755650" y="1233488"/>
            <a:ext cx="4537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所以最终的状态为：</a:t>
            </a:r>
          </a:p>
        </p:txBody>
      </p:sp>
      <p:pic>
        <p:nvPicPr>
          <p:cNvPr id="27653" name="Picture 3">
            <a:extLst>
              <a:ext uri="{FF2B5EF4-FFF2-40B4-BE49-F238E27FC236}">
                <a16:creationId xmlns:a16="http://schemas.microsoft.com/office/drawing/2014/main" id="{C0EBBFAF-979B-E730-F47C-C82179D4B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1844675"/>
            <a:ext cx="45910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4">
            <a:extLst>
              <a:ext uri="{FF2B5EF4-FFF2-40B4-BE49-F238E27FC236}">
                <a16:creationId xmlns:a16="http://schemas.microsoft.com/office/drawing/2014/main" id="{95BEB493-DA14-C38C-9896-E6B370B7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4108450"/>
            <a:ext cx="28003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5">
            <a:extLst>
              <a:ext uri="{FF2B5EF4-FFF2-40B4-BE49-F238E27FC236}">
                <a16:creationId xmlns:a16="http://schemas.microsoft.com/office/drawing/2014/main" id="{1B13D908-F4FD-80C6-D0A6-422729F3A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2349500"/>
            <a:ext cx="18954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D16221FF-3262-08A2-6CDA-3F9B3D93B9D6}"/>
              </a:ext>
            </a:extLst>
          </p:cNvPr>
          <p:cNvSpPr>
            <a:spLocks noGrp="1" noChangeArrowheads="1"/>
          </p:cNvSpPr>
          <p:nvPr>
            <p:ph type="title"/>
          </p:nvPr>
        </p:nvSpPr>
        <p:spPr>
          <a:xfrm>
            <a:off x="457200" y="-17463"/>
            <a:ext cx="8229600" cy="1143001"/>
          </a:xfrm>
        </p:spPr>
        <p:txBody>
          <a:bodyPr/>
          <a:lstStyle/>
          <a:p>
            <a:r>
              <a:rPr lang="en-US" altLang="zh-CN"/>
              <a:t>HW10</a:t>
            </a:r>
            <a:endParaRPr lang="zh-CN" altLang="en-US"/>
          </a:p>
        </p:txBody>
      </p:sp>
      <p:sp>
        <p:nvSpPr>
          <p:cNvPr id="28675" name="灯片编号占位符 3">
            <a:extLst>
              <a:ext uri="{FF2B5EF4-FFF2-40B4-BE49-F238E27FC236}">
                <a16:creationId xmlns:a16="http://schemas.microsoft.com/office/drawing/2014/main" id="{DAE2C860-F5D2-BFAD-5054-9DE6C6C018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8115BB5-1D67-4BEC-8445-8C6B078BF631}" type="slidenum">
              <a:rPr lang="en-US" altLang="zh-CN" sz="1400" smtClean="0"/>
              <a:pPr>
                <a:spcBef>
                  <a:spcPct val="0"/>
                </a:spcBef>
                <a:buFontTx/>
                <a:buNone/>
              </a:pPr>
              <a:t>23</a:t>
            </a:fld>
            <a:endParaRPr lang="en-US" altLang="zh-CN" sz="1400"/>
          </a:p>
        </p:txBody>
      </p:sp>
      <p:sp>
        <p:nvSpPr>
          <p:cNvPr id="28676" name="内容占位符 4">
            <a:extLst>
              <a:ext uri="{FF2B5EF4-FFF2-40B4-BE49-F238E27FC236}">
                <a16:creationId xmlns:a16="http://schemas.microsoft.com/office/drawing/2014/main" id="{71F384A0-1B32-3D6D-0ADE-309F4A519998}"/>
              </a:ext>
            </a:extLst>
          </p:cNvPr>
          <p:cNvSpPr>
            <a:spLocks noGrp="1" noChangeArrowheads="1"/>
          </p:cNvSpPr>
          <p:nvPr>
            <p:ph idx="1"/>
          </p:nvPr>
        </p:nvSpPr>
        <p:spPr>
          <a:xfrm>
            <a:off x="457200" y="981075"/>
            <a:ext cx="8507413" cy="5256213"/>
          </a:xfrm>
        </p:spPr>
        <p:txBody>
          <a:bodyPr/>
          <a:lstStyle/>
          <a:p>
            <a:r>
              <a:rPr lang="en-US" altLang="zh-CN" sz="1800" b="0">
                <a:solidFill>
                  <a:schemeClr val="tx1"/>
                </a:solidFill>
                <a:latin typeface="Times New Roman" panose="02020603050405020304" pitchFamily="18" charset="0"/>
                <a:cs typeface="Times New Roman" panose="02020603050405020304" pitchFamily="18" charset="0"/>
              </a:rPr>
              <a:t>1.2 Repeat Exercise 1.1, but this time use 16 KB pages instead of 4 KB pages. What would be some of the advantages of having a larger page size? What are some of the disadvantages?</a:t>
            </a:r>
          </a:p>
          <a:p>
            <a:r>
              <a:rPr lang="zh-CN" altLang="en-US" sz="2000">
                <a:solidFill>
                  <a:schemeClr val="tx1"/>
                </a:solidFill>
                <a:latin typeface="Times New Roman" panose="02020603050405020304" pitchFamily="18" charset="0"/>
                <a:cs typeface="Times New Roman" panose="02020603050405020304" pitchFamily="18" charset="0"/>
              </a:rPr>
              <a:t>解 </a:t>
            </a:r>
            <a:r>
              <a:rPr lang="en-US" altLang="zh-CN" sz="2000" b="0">
                <a:solidFill>
                  <a:schemeClr val="tx1"/>
                </a:solidFill>
                <a:latin typeface="Times New Roman" panose="02020603050405020304" pitchFamily="18" charset="0"/>
                <a:cs typeface="Times New Roman" panose="02020603050405020304" pitchFamily="18" charset="0"/>
              </a:rPr>
              <a:t>:page</a:t>
            </a:r>
            <a:r>
              <a:rPr lang="zh-CN" altLang="en-US" sz="2000" b="0">
                <a:solidFill>
                  <a:schemeClr val="tx1"/>
                </a:solidFill>
                <a:latin typeface="Times New Roman" panose="02020603050405020304" pitchFamily="18" charset="0"/>
                <a:cs typeface="Times New Roman" panose="02020603050405020304" pitchFamily="18" charset="0"/>
              </a:rPr>
              <a:t>大小从</a:t>
            </a:r>
            <a:r>
              <a:rPr lang="en-US" altLang="zh-CN" sz="2000" b="0">
                <a:solidFill>
                  <a:schemeClr val="tx1"/>
                </a:solidFill>
                <a:latin typeface="Times New Roman" panose="02020603050405020304" pitchFamily="18" charset="0"/>
                <a:cs typeface="Times New Roman" panose="02020603050405020304" pitchFamily="18" charset="0"/>
              </a:rPr>
              <a:t>4KB</a:t>
            </a:r>
            <a:r>
              <a:rPr lang="zh-CN" altLang="en-US" sz="2000" b="0">
                <a:solidFill>
                  <a:schemeClr val="tx1"/>
                </a:solidFill>
                <a:latin typeface="Times New Roman" panose="02020603050405020304" pitchFamily="18" charset="0"/>
                <a:cs typeface="Times New Roman" panose="02020603050405020304" pitchFamily="18" charset="0"/>
              </a:rPr>
              <a:t>变成了</a:t>
            </a:r>
            <a:r>
              <a:rPr lang="en-US" altLang="zh-CN" sz="2000" b="0">
                <a:solidFill>
                  <a:schemeClr val="tx1"/>
                </a:solidFill>
                <a:latin typeface="Times New Roman" panose="02020603050405020304" pitchFamily="18" charset="0"/>
                <a:cs typeface="Times New Roman" panose="02020603050405020304" pitchFamily="18" charset="0"/>
              </a:rPr>
              <a:t>16KB</a:t>
            </a:r>
            <a:r>
              <a:rPr lang="zh-CN" altLang="en-US" sz="2000" b="0">
                <a:solidFill>
                  <a:schemeClr val="tx1"/>
                </a:solidFill>
                <a:latin typeface="Times New Roman" panose="02020603050405020304" pitchFamily="18" charset="0"/>
                <a:cs typeface="Times New Roman" panose="02020603050405020304" pitchFamily="18" charset="0"/>
              </a:rPr>
              <a:t>，则偏移地址从</a:t>
            </a:r>
            <a:r>
              <a:rPr lang="en-US" altLang="zh-CN" sz="2000" b="0">
                <a:solidFill>
                  <a:schemeClr val="tx1"/>
                </a:solidFill>
                <a:latin typeface="Times New Roman" panose="02020603050405020304" pitchFamily="18" charset="0"/>
                <a:cs typeface="Times New Roman" panose="02020603050405020304" pitchFamily="18" charset="0"/>
              </a:rPr>
              <a:t>12</a:t>
            </a:r>
            <a:r>
              <a:rPr lang="zh-CN" altLang="en-US" sz="2000" b="0">
                <a:solidFill>
                  <a:schemeClr val="tx1"/>
                </a:solidFill>
                <a:latin typeface="Times New Roman" panose="02020603050405020304" pitchFamily="18" charset="0"/>
                <a:cs typeface="Times New Roman" panose="02020603050405020304" pitchFamily="18" charset="0"/>
              </a:rPr>
              <a:t>位变成了</a:t>
            </a:r>
            <a:r>
              <a:rPr lang="en-US" altLang="zh-CN" sz="2000" b="0">
                <a:solidFill>
                  <a:schemeClr val="tx1"/>
                </a:solidFill>
                <a:latin typeface="Times New Roman" panose="02020603050405020304" pitchFamily="18" charset="0"/>
                <a:cs typeface="Times New Roman" panose="02020603050405020304" pitchFamily="18" charset="0"/>
              </a:rPr>
              <a:t>14</a:t>
            </a:r>
            <a:r>
              <a:rPr lang="zh-CN" altLang="en-US" sz="2000" b="0">
                <a:solidFill>
                  <a:schemeClr val="tx1"/>
                </a:solidFill>
                <a:latin typeface="Times New Roman" panose="02020603050405020304" pitchFamily="18" charset="0"/>
                <a:cs typeface="Times New Roman" panose="02020603050405020304" pitchFamily="18" charset="0"/>
              </a:rPr>
              <a:t>位，由</a:t>
            </a:r>
            <a:r>
              <a:rPr lang="en-US" altLang="zh-CN" sz="2000" b="0">
                <a:solidFill>
                  <a:schemeClr val="tx1"/>
                </a:solidFill>
                <a:latin typeface="Times New Roman" panose="02020603050405020304" pitchFamily="18" charset="0"/>
                <a:cs typeface="Times New Roman" panose="02020603050405020304" pitchFamily="18" charset="0"/>
              </a:rPr>
              <a:t>(1)</a:t>
            </a:r>
            <a:r>
              <a:rPr lang="zh-CN" altLang="en-US" sz="2000" b="0">
                <a:solidFill>
                  <a:schemeClr val="tx1"/>
                </a:solidFill>
                <a:latin typeface="Times New Roman" panose="02020603050405020304" pitchFamily="18" charset="0"/>
                <a:cs typeface="Times New Roman" panose="02020603050405020304" pitchFamily="18" charset="0"/>
              </a:rPr>
              <a:t>可知</a:t>
            </a:r>
            <a:r>
              <a:rPr lang="en-US" altLang="zh-CN" sz="2000" b="0">
                <a:solidFill>
                  <a:schemeClr val="tx1"/>
                </a:solidFill>
                <a:latin typeface="Times New Roman" panose="02020603050405020304" pitchFamily="18" charset="0"/>
                <a:cs typeface="Times New Roman" panose="02020603050405020304" pitchFamily="18" charset="0"/>
              </a:rPr>
              <a:t>bits15~14</a:t>
            </a:r>
            <a:r>
              <a:rPr lang="zh-CN" altLang="en-US" sz="2000" b="0">
                <a:solidFill>
                  <a:schemeClr val="tx1"/>
                </a:solidFill>
                <a:latin typeface="Times New Roman" panose="02020603050405020304" pitchFamily="18" charset="0"/>
                <a:cs typeface="Times New Roman" panose="02020603050405020304" pitchFamily="18" charset="0"/>
              </a:rPr>
              <a:t>为虚页号，</a:t>
            </a:r>
            <a:r>
              <a:rPr lang="en-US" altLang="zh-CN" sz="2000" b="0">
                <a:solidFill>
                  <a:schemeClr val="tx1"/>
                </a:solidFill>
                <a:latin typeface="Times New Roman" panose="02020603050405020304" pitchFamily="18" charset="0"/>
                <a:cs typeface="Times New Roman" panose="02020603050405020304" pitchFamily="18" charset="0"/>
              </a:rPr>
              <a:t>bits13~0</a:t>
            </a:r>
            <a:r>
              <a:rPr lang="zh-CN" altLang="en-US" sz="2000" b="0">
                <a:solidFill>
                  <a:schemeClr val="tx1"/>
                </a:solidFill>
                <a:latin typeface="Times New Roman" panose="02020603050405020304" pitchFamily="18" charset="0"/>
                <a:cs typeface="Times New Roman" panose="02020603050405020304" pitchFamily="18" charset="0"/>
              </a:rPr>
              <a:t>为偏移地址，其他的过程和</a:t>
            </a:r>
            <a:r>
              <a:rPr lang="en-US" altLang="zh-CN" sz="2000" b="0">
                <a:solidFill>
                  <a:schemeClr val="tx1"/>
                </a:solidFill>
                <a:latin typeface="Times New Roman" panose="02020603050405020304" pitchFamily="18" charset="0"/>
                <a:cs typeface="Times New Roman" panose="02020603050405020304" pitchFamily="18" charset="0"/>
              </a:rPr>
              <a:t>(1)</a:t>
            </a:r>
            <a:r>
              <a:rPr lang="zh-CN" altLang="en-US" sz="2000" b="0">
                <a:solidFill>
                  <a:schemeClr val="tx1"/>
                </a:solidFill>
                <a:latin typeface="Times New Roman" panose="02020603050405020304" pitchFamily="18" charset="0"/>
                <a:cs typeface="Times New Roman" panose="02020603050405020304" pitchFamily="18" charset="0"/>
              </a:rPr>
              <a:t>类似，最终的状态为</a:t>
            </a:r>
            <a:br>
              <a:rPr lang="en-US" altLang="zh-CN" sz="1800" b="0">
                <a:solidFill>
                  <a:schemeClr val="tx1"/>
                </a:solidFill>
                <a:latin typeface="Times New Roman" panose="02020603050405020304" pitchFamily="18" charset="0"/>
                <a:cs typeface="Times New Roman" panose="02020603050405020304" pitchFamily="18" charset="0"/>
              </a:rPr>
            </a:br>
            <a:endParaRPr lang="zh-CN" altLang="en-US" sz="1800" b="0">
              <a:solidFill>
                <a:schemeClr val="tx1"/>
              </a:solidFill>
              <a:latin typeface="Times New Roman" panose="02020603050405020304" pitchFamily="18" charset="0"/>
              <a:cs typeface="Times New Roman" panose="02020603050405020304" pitchFamily="18" charset="0"/>
            </a:endParaRPr>
          </a:p>
        </p:txBody>
      </p:sp>
      <p:pic>
        <p:nvPicPr>
          <p:cNvPr id="28677" name="Picture 2">
            <a:extLst>
              <a:ext uri="{FF2B5EF4-FFF2-40B4-BE49-F238E27FC236}">
                <a16:creationId xmlns:a16="http://schemas.microsoft.com/office/drawing/2014/main" id="{4C591007-D42A-4A5E-7FFD-1CDC9C9D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30525"/>
            <a:ext cx="4924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3">
            <a:extLst>
              <a:ext uri="{FF2B5EF4-FFF2-40B4-BE49-F238E27FC236}">
                <a16:creationId xmlns:a16="http://schemas.microsoft.com/office/drawing/2014/main" id="{EC7E6CF6-E83A-01D9-D8C5-C5CA2475E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4432300"/>
            <a:ext cx="252095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4">
            <a:extLst>
              <a:ext uri="{FF2B5EF4-FFF2-40B4-BE49-F238E27FC236}">
                <a16:creationId xmlns:a16="http://schemas.microsoft.com/office/drawing/2014/main" id="{6B1DCB03-89FE-2E2C-C184-2DC4EF75E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2914650"/>
            <a:ext cx="19812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Box 5">
            <a:extLst>
              <a:ext uri="{FF2B5EF4-FFF2-40B4-BE49-F238E27FC236}">
                <a16:creationId xmlns:a16="http://schemas.microsoft.com/office/drawing/2014/main" id="{543D8A20-9177-9CBC-9BE1-369464B45406}"/>
              </a:ext>
            </a:extLst>
          </p:cNvPr>
          <p:cNvSpPr txBox="1">
            <a:spLocks noChangeArrowheads="1"/>
          </p:cNvSpPr>
          <p:nvPr/>
        </p:nvSpPr>
        <p:spPr bwMode="auto">
          <a:xfrm>
            <a:off x="457200" y="4483100"/>
            <a:ext cx="38163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优点：大的</a:t>
            </a:r>
            <a:r>
              <a:rPr lang="en-US" altLang="zh-CN" sz="1800"/>
              <a:t>page size</a:t>
            </a:r>
            <a:r>
              <a:rPr lang="zh-CN" altLang="en-US" sz="1800"/>
              <a:t>使得一个</a:t>
            </a:r>
            <a:r>
              <a:rPr lang="en-US" altLang="zh-CN" sz="1800"/>
              <a:t>page</a:t>
            </a:r>
            <a:r>
              <a:rPr lang="zh-CN" altLang="en-US" sz="1800"/>
              <a:t>中可以存储更多的地址，这样一来可以减少从磁盘读取页的次数</a:t>
            </a:r>
            <a:endParaRPr lang="en-US" altLang="zh-CN" sz="1800"/>
          </a:p>
          <a:p>
            <a:pPr eaLnBrk="1" hangingPunct="1">
              <a:spcBef>
                <a:spcPct val="0"/>
              </a:spcBef>
              <a:buFontTx/>
              <a:buNone/>
            </a:pPr>
            <a:endParaRPr lang="en-US" altLang="zh-CN" sz="1800"/>
          </a:p>
          <a:p>
            <a:pPr eaLnBrk="1" hangingPunct="1">
              <a:spcBef>
                <a:spcPct val="0"/>
              </a:spcBef>
              <a:buFontTx/>
              <a:buNone/>
            </a:pPr>
            <a:r>
              <a:rPr lang="zh-CN" altLang="en-US" sz="1800"/>
              <a:t>缺点：大的</a:t>
            </a:r>
            <a:r>
              <a:rPr lang="en-US" altLang="zh-CN" sz="1800"/>
              <a:t>page size</a:t>
            </a:r>
            <a:r>
              <a:rPr lang="zh-CN" altLang="en-US" sz="1800"/>
              <a:t>也意味存储空间增大，因此在传输时间可能更长</a:t>
            </a:r>
          </a:p>
        </p:txBody>
      </p:sp>
      <p:pic>
        <p:nvPicPr>
          <p:cNvPr id="28681" name="图片 3">
            <a:extLst>
              <a:ext uri="{FF2B5EF4-FFF2-40B4-BE49-F238E27FC236}">
                <a16:creationId xmlns:a16="http://schemas.microsoft.com/office/drawing/2014/main" id="{AE70E59D-8B31-05B9-CF41-8BC0342A7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3268663"/>
            <a:ext cx="4191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图片 5">
            <a:extLst>
              <a:ext uri="{FF2B5EF4-FFF2-40B4-BE49-F238E27FC236}">
                <a16:creationId xmlns:a16="http://schemas.microsoft.com/office/drawing/2014/main" id="{E81C6D38-29CD-B957-ADE1-2902CCAB8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488" y="3632200"/>
            <a:ext cx="419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图片 7">
            <a:extLst>
              <a:ext uri="{FF2B5EF4-FFF2-40B4-BE49-F238E27FC236}">
                <a16:creationId xmlns:a16="http://schemas.microsoft.com/office/drawing/2014/main" id="{33FEE0C2-E442-3AC6-22EF-4C4B73778A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5" y="4848225"/>
            <a:ext cx="419100"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图片 9">
            <a:extLst>
              <a:ext uri="{FF2B5EF4-FFF2-40B4-BE49-F238E27FC236}">
                <a16:creationId xmlns:a16="http://schemas.microsoft.com/office/drawing/2014/main" id="{9F903BD3-5219-A1AC-4CF6-491F0DB70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763" y="4848225"/>
            <a:ext cx="419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文本框 10">
            <a:extLst>
              <a:ext uri="{FF2B5EF4-FFF2-40B4-BE49-F238E27FC236}">
                <a16:creationId xmlns:a16="http://schemas.microsoft.com/office/drawing/2014/main" id="{C1EC14D8-3CFF-C998-79B0-ACE4337AFD18}"/>
              </a:ext>
            </a:extLst>
          </p:cNvPr>
          <p:cNvSpPr txBox="1">
            <a:spLocks noChangeArrowheads="1"/>
          </p:cNvSpPr>
          <p:nvPr/>
        </p:nvSpPr>
        <p:spPr bwMode="auto">
          <a:xfrm>
            <a:off x="5730875" y="3181350"/>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0)</a:t>
            </a:r>
            <a:endParaRPr lang="zh-CN" altLang="en-US" sz="1400"/>
          </a:p>
        </p:txBody>
      </p:sp>
      <p:sp>
        <p:nvSpPr>
          <p:cNvPr id="28686" name="文本框 11">
            <a:extLst>
              <a:ext uri="{FF2B5EF4-FFF2-40B4-BE49-F238E27FC236}">
                <a16:creationId xmlns:a16="http://schemas.microsoft.com/office/drawing/2014/main" id="{90360429-B96E-5CED-8674-3D36B8A11831}"/>
              </a:ext>
            </a:extLst>
          </p:cNvPr>
          <p:cNvSpPr txBox="1">
            <a:spLocks noChangeArrowheads="1"/>
          </p:cNvSpPr>
          <p:nvPr/>
        </p:nvSpPr>
        <p:spPr bwMode="auto">
          <a:xfrm>
            <a:off x="5730875" y="3554413"/>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a:t>
            </a:r>
            <a:endParaRPr lang="zh-CN" altLang="en-US" sz="1400"/>
          </a:p>
        </p:txBody>
      </p:sp>
      <p:sp>
        <p:nvSpPr>
          <p:cNvPr id="28687" name="文本框 12">
            <a:extLst>
              <a:ext uri="{FF2B5EF4-FFF2-40B4-BE49-F238E27FC236}">
                <a16:creationId xmlns:a16="http://schemas.microsoft.com/office/drawing/2014/main" id="{579E3D58-2A96-44A6-1FF4-AD361185D33D}"/>
              </a:ext>
            </a:extLst>
          </p:cNvPr>
          <p:cNvSpPr txBox="1">
            <a:spLocks noChangeArrowheads="1"/>
          </p:cNvSpPr>
          <p:nvPr/>
        </p:nvSpPr>
        <p:spPr bwMode="auto">
          <a:xfrm>
            <a:off x="5140325" y="4770438"/>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a:t>
            </a:r>
            <a:endParaRPr lang="zh-CN" altLang="en-US" sz="1400"/>
          </a:p>
        </p:txBody>
      </p:sp>
      <p:sp>
        <p:nvSpPr>
          <p:cNvPr id="28688" name="文本框 13">
            <a:extLst>
              <a:ext uri="{FF2B5EF4-FFF2-40B4-BE49-F238E27FC236}">
                <a16:creationId xmlns:a16="http://schemas.microsoft.com/office/drawing/2014/main" id="{06888C20-291A-F34C-CC4D-FC09C5B00228}"/>
              </a:ext>
            </a:extLst>
          </p:cNvPr>
          <p:cNvSpPr txBox="1">
            <a:spLocks noChangeArrowheads="1"/>
          </p:cNvSpPr>
          <p:nvPr/>
        </p:nvSpPr>
        <p:spPr bwMode="auto">
          <a:xfrm>
            <a:off x="92075" y="3094038"/>
            <a:ext cx="1455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0070C0"/>
                </a:solidFill>
              </a:rPr>
              <a:t>是用原来的</a:t>
            </a:r>
            <a:r>
              <a:rPr lang="en-US" altLang="zh-CN" sz="1800">
                <a:solidFill>
                  <a:srgbClr val="0070C0"/>
                </a:solidFill>
              </a:rPr>
              <a:t>tag</a:t>
            </a:r>
            <a:r>
              <a:rPr lang="zh-CN" altLang="en-US" sz="1800">
                <a:solidFill>
                  <a:srgbClr val="0070C0"/>
                </a:solidFill>
              </a:rPr>
              <a:t>索引在</a:t>
            </a:r>
            <a:r>
              <a:rPr lang="en-US" altLang="zh-CN" sz="1800">
                <a:solidFill>
                  <a:srgbClr val="0070C0"/>
                </a:solidFill>
              </a:rPr>
              <a:t>page table</a:t>
            </a:r>
            <a:r>
              <a:rPr lang="zh-CN" altLang="en-US" sz="1800">
                <a:solidFill>
                  <a:srgbClr val="0070C0"/>
                </a:solidFill>
              </a:rPr>
              <a:t>中查找</a:t>
            </a:r>
          </a:p>
        </p:txBody>
      </p:sp>
      <p:sp>
        <p:nvSpPr>
          <p:cNvPr id="28689" name="文本框 14">
            <a:extLst>
              <a:ext uri="{FF2B5EF4-FFF2-40B4-BE49-F238E27FC236}">
                <a16:creationId xmlns:a16="http://schemas.microsoft.com/office/drawing/2014/main" id="{D424A9CC-3F46-9011-BCC4-9B8E98A200CC}"/>
              </a:ext>
            </a:extLst>
          </p:cNvPr>
          <p:cNvSpPr txBox="1">
            <a:spLocks noChangeArrowheads="1"/>
          </p:cNvSpPr>
          <p:nvPr/>
        </p:nvSpPr>
        <p:spPr bwMode="auto">
          <a:xfrm>
            <a:off x="5861050" y="4783138"/>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D</a:t>
            </a:r>
            <a:endParaRPr lang="zh-CN" altLang="en-US" sz="1400"/>
          </a:p>
        </p:txBody>
      </p:sp>
      <p:pic>
        <p:nvPicPr>
          <p:cNvPr id="28690" name="图片 17">
            <a:extLst>
              <a:ext uri="{FF2B5EF4-FFF2-40B4-BE49-F238E27FC236}">
                <a16:creationId xmlns:a16="http://schemas.microsoft.com/office/drawing/2014/main" id="{A403A375-921F-F807-7A16-F4B94173D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6338" y="5011738"/>
            <a:ext cx="127952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1" name="文本框 18">
            <a:extLst>
              <a:ext uri="{FF2B5EF4-FFF2-40B4-BE49-F238E27FC236}">
                <a16:creationId xmlns:a16="http://schemas.microsoft.com/office/drawing/2014/main" id="{0B8FB547-FE65-527D-5993-F27BEF98CEEE}"/>
              </a:ext>
            </a:extLst>
          </p:cNvPr>
          <p:cNvSpPr txBox="1">
            <a:spLocks noChangeArrowheads="1"/>
          </p:cNvSpPr>
          <p:nvPr/>
        </p:nvSpPr>
        <p:spPr bwMode="auto">
          <a:xfrm>
            <a:off x="5140325" y="4949825"/>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a:t>
            </a:r>
            <a:endParaRPr lang="zh-CN" altLang="en-US" sz="1400"/>
          </a:p>
        </p:txBody>
      </p:sp>
      <p:sp>
        <p:nvSpPr>
          <p:cNvPr id="28692" name="文本框 19">
            <a:extLst>
              <a:ext uri="{FF2B5EF4-FFF2-40B4-BE49-F238E27FC236}">
                <a16:creationId xmlns:a16="http://schemas.microsoft.com/office/drawing/2014/main" id="{8DFC6826-98DD-D539-E08B-7AA095FD2A78}"/>
              </a:ext>
            </a:extLst>
          </p:cNvPr>
          <p:cNvSpPr txBox="1">
            <a:spLocks noChangeArrowheads="1"/>
          </p:cNvSpPr>
          <p:nvPr/>
        </p:nvSpPr>
        <p:spPr bwMode="auto">
          <a:xfrm>
            <a:off x="5846763" y="4935538"/>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E</a:t>
            </a:r>
            <a:endParaRPr lang="zh-CN" altLang="en-US" sz="1400"/>
          </a:p>
        </p:txBody>
      </p:sp>
      <p:pic>
        <p:nvPicPr>
          <p:cNvPr id="28693" name="图片 21">
            <a:extLst>
              <a:ext uri="{FF2B5EF4-FFF2-40B4-BE49-F238E27FC236}">
                <a16:creationId xmlns:a16="http://schemas.microsoft.com/office/drawing/2014/main" id="{8E86674D-A288-8DC1-893B-B8297D269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75" y="5192713"/>
            <a:ext cx="927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4" name="文本框 24">
            <a:extLst>
              <a:ext uri="{FF2B5EF4-FFF2-40B4-BE49-F238E27FC236}">
                <a16:creationId xmlns:a16="http://schemas.microsoft.com/office/drawing/2014/main" id="{F517B810-4FA4-674E-1B22-949FBE399F67}"/>
              </a:ext>
            </a:extLst>
          </p:cNvPr>
          <p:cNvSpPr txBox="1">
            <a:spLocks noChangeArrowheads="1"/>
          </p:cNvSpPr>
          <p:nvPr/>
        </p:nvSpPr>
        <p:spPr bwMode="auto">
          <a:xfrm>
            <a:off x="5141913" y="5129213"/>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3</a:t>
            </a:r>
            <a:endParaRPr lang="zh-CN" altLang="en-US" sz="1400"/>
          </a:p>
        </p:txBody>
      </p:sp>
      <p:sp>
        <p:nvSpPr>
          <p:cNvPr id="28695" name="文本框 25">
            <a:extLst>
              <a:ext uri="{FF2B5EF4-FFF2-40B4-BE49-F238E27FC236}">
                <a16:creationId xmlns:a16="http://schemas.microsoft.com/office/drawing/2014/main" id="{55AC66A2-1A56-B121-3595-68341A8559F8}"/>
              </a:ext>
            </a:extLst>
          </p:cNvPr>
          <p:cNvSpPr txBox="1">
            <a:spLocks noChangeArrowheads="1"/>
          </p:cNvSpPr>
          <p:nvPr/>
        </p:nvSpPr>
        <p:spPr bwMode="auto">
          <a:xfrm>
            <a:off x="5861050" y="5140325"/>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6</a:t>
            </a:r>
            <a:endParaRPr lang="zh-CN"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C27A592C-C428-00C2-0BD3-394F60B4002F}"/>
              </a:ext>
            </a:extLst>
          </p:cNvPr>
          <p:cNvSpPr>
            <a:spLocks noGrp="1" noChangeArrowheads="1"/>
          </p:cNvSpPr>
          <p:nvPr>
            <p:ph type="title"/>
          </p:nvPr>
        </p:nvSpPr>
        <p:spPr>
          <a:xfrm>
            <a:off x="457200" y="-26988"/>
            <a:ext cx="8229600" cy="1143001"/>
          </a:xfrm>
        </p:spPr>
        <p:txBody>
          <a:bodyPr/>
          <a:lstStyle/>
          <a:p>
            <a:r>
              <a:rPr lang="en-US" altLang="zh-CN"/>
              <a:t>HW10</a:t>
            </a:r>
            <a:endParaRPr lang="zh-CN" altLang="en-US"/>
          </a:p>
        </p:txBody>
      </p:sp>
      <p:sp>
        <p:nvSpPr>
          <p:cNvPr id="17" name="内容占位符 2">
            <a:extLst>
              <a:ext uri="{FF2B5EF4-FFF2-40B4-BE49-F238E27FC236}">
                <a16:creationId xmlns:a16="http://schemas.microsoft.com/office/drawing/2014/main" id="{CA680BD7-6C10-2BA8-789A-A5366A39B06D}"/>
              </a:ext>
            </a:extLst>
          </p:cNvPr>
          <p:cNvSpPr>
            <a:spLocks noGrp="1"/>
          </p:cNvSpPr>
          <p:nvPr>
            <p:ph idx="1"/>
          </p:nvPr>
        </p:nvSpPr>
        <p:spPr>
          <a:xfrm>
            <a:off x="457200" y="836614"/>
            <a:ext cx="8507413" cy="1647824"/>
          </a:xfrm>
        </p:spPr>
        <p:txBody>
          <a:bodyPr/>
          <a:lstStyle/>
          <a:p>
            <a:pPr>
              <a:spcBef>
                <a:spcPts val="0"/>
              </a:spcBef>
              <a:defRPr/>
            </a:pPr>
            <a:r>
              <a:rPr lang="en-US" altLang="zh-CN" sz="1800" b="0" dirty="0">
                <a:solidFill>
                  <a:schemeClr val="tx1"/>
                </a:solidFill>
                <a:latin typeface="Times New Roman" pitchFamily="18" charset="0"/>
                <a:cs typeface="Times New Roman" pitchFamily="18" charset="0"/>
              </a:rPr>
              <a:t>1.3 Show the final contents of the TLB if it </a:t>
            </a:r>
            <a:r>
              <a:rPr lang="en-US" altLang="zh-CN" sz="1800" dirty="0">
                <a:solidFill>
                  <a:schemeClr val="tx1"/>
                </a:solidFill>
                <a:latin typeface="Times New Roman" pitchFamily="18" charset="0"/>
                <a:cs typeface="Times New Roman" pitchFamily="18" charset="0"/>
              </a:rPr>
              <a:t>is 2-way set </a:t>
            </a:r>
            <a:r>
              <a:rPr lang="en-US" altLang="zh-CN" sz="1800" b="0" dirty="0">
                <a:solidFill>
                  <a:schemeClr val="tx1"/>
                </a:solidFill>
                <a:latin typeface="Times New Roman" pitchFamily="18" charset="0"/>
                <a:cs typeface="Times New Roman" pitchFamily="18" charset="0"/>
              </a:rPr>
              <a:t>associative. Also show the contents of the TLB if it is direct mapped. Discuss the importance of having a TLB to high performance. How would virtual memory accesses be handled if there were no TLB?</a:t>
            </a:r>
            <a:r>
              <a:rPr lang="en-US" altLang="zh-CN" dirty="0"/>
              <a:t> </a:t>
            </a:r>
            <a:r>
              <a:rPr lang="en-US" altLang="zh-CN" sz="1800" b="0" dirty="0">
                <a:solidFill>
                  <a:schemeClr val="tx1"/>
                </a:solidFill>
                <a:latin typeface="Times New Roman" pitchFamily="18" charset="0"/>
                <a:cs typeface="Times New Roman" pitchFamily="18" charset="0"/>
              </a:rPr>
              <a:t>There are several parameters that impact the overall size of the page table. </a:t>
            </a:r>
          </a:p>
          <a:p>
            <a:pPr>
              <a:spcBef>
                <a:spcPts val="0"/>
              </a:spcBef>
              <a:defRPr/>
            </a:pPr>
            <a:r>
              <a:rPr lang="zh-CN" altLang="en-US" sz="1800" b="0" dirty="0">
                <a:solidFill>
                  <a:schemeClr val="tx1"/>
                </a:solidFill>
                <a:latin typeface="Times New Roman" pitchFamily="18" charset="0"/>
                <a:cs typeface="Times New Roman" pitchFamily="18" charset="0"/>
              </a:rPr>
              <a:t>解：考虑</a:t>
            </a:r>
            <a:r>
              <a:rPr lang="en-US" altLang="zh-CN" sz="1800" b="0" dirty="0">
                <a:solidFill>
                  <a:schemeClr val="tx1"/>
                </a:solidFill>
                <a:latin typeface="Times New Roman" pitchFamily="18" charset="0"/>
                <a:cs typeface="Times New Roman" pitchFamily="18" charset="0"/>
              </a:rPr>
              <a:t>TLB</a:t>
            </a:r>
            <a:r>
              <a:rPr lang="zh-CN" altLang="en-US" sz="1800" b="0" dirty="0">
                <a:solidFill>
                  <a:schemeClr val="tx1"/>
                </a:solidFill>
                <a:latin typeface="Times New Roman" pitchFamily="18" charset="0"/>
                <a:cs typeface="Times New Roman" pitchFamily="18" charset="0"/>
              </a:rPr>
              <a:t>采用</a:t>
            </a:r>
            <a:r>
              <a:rPr lang="en-US" altLang="zh-CN" sz="1800" b="0" dirty="0">
                <a:solidFill>
                  <a:schemeClr val="tx1"/>
                </a:solidFill>
                <a:latin typeface="Times New Roman" pitchFamily="18" charset="0"/>
                <a:cs typeface="Times New Roman" pitchFamily="18" charset="0"/>
              </a:rPr>
              <a:t>2</a:t>
            </a:r>
            <a:r>
              <a:rPr lang="zh-CN" altLang="en-US" sz="1800" b="0" dirty="0">
                <a:solidFill>
                  <a:schemeClr val="tx1"/>
                </a:solidFill>
                <a:latin typeface="Times New Roman" pitchFamily="18" charset="0"/>
                <a:cs typeface="Times New Roman" pitchFamily="18" charset="0"/>
              </a:rPr>
              <a:t>路组相联方式，同样低</a:t>
            </a:r>
            <a:r>
              <a:rPr lang="en-US" altLang="zh-CN" sz="1800" b="0" dirty="0">
                <a:solidFill>
                  <a:schemeClr val="tx1"/>
                </a:solidFill>
                <a:latin typeface="Times New Roman" pitchFamily="18" charset="0"/>
                <a:cs typeface="Times New Roman" pitchFamily="18" charset="0"/>
              </a:rPr>
              <a:t>12</a:t>
            </a:r>
            <a:r>
              <a:rPr lang="zh-CN" altLang="en-US" sz="1800" b="0" dirty="0">
                <a:solidFill>
                  <a:schemeClr val="tx1"/>
                </a:solidFill>
                <a:latin typeface="Times New Roman" pitchFamily="18" charset="0"/>
                <a:cs typeface="Times New Roman" pitchFamily="18" charset="0"/>
              </a:rPr>
              <a:t>位</a:t>
            </a:r>
            <a:r>
              <a:rPr lang="en-US" altLang="zh-CN" sz="1800" b="0" dirty="0">
                <a:solidFill>
                  <a:schemeClr val="tx1"/>
                </a:solidFill>
                <a:latin typeface="Times New Roman" pitchFamily="18" charset="0"/>
                <a:cs typeface="Times New Roman" pitchFamily="18" charset="0"/>
              </a:rPr>
              <a:t>bits 11~0</a:t>
            </a:r>
            <a:r>
              <a:rPr lang="zh-CN" altLang="en-US" sz="1800" b="0" dirty="0">
                <a:solidFill>
                  <a:schemeClr val="tx1"/>
                </a:solidFill>
                <a:latin typeface="Times New Roman" pitchFamily="18" charset="0"/>
                <a:cs typeface="Times New Roman" pitchFamily="18" charset="0"/>
              </a:rPr>
              <a:t>为</a:t>
            </a:r>
            <a:r>
              <a:rPr lang="en-US" altLang="zh-CN" sz="1800" b="0" dirty="0">
                <a:solidFill>
                  <a:schemeClr val="tx1"/>
                </a:solidFill>
                <a:latin typeface="Times New Roman" pitchFamily="18" charset="0"/>
                <a:cs typeface="Times New Roman" pitchFamily="18" charset="0"/>
              </a:rPr>
              <a:t>page offset</a:t>
            </a:r>
          </a:p>
          <a:p>
            <a:pPr marL="0" indent="0">
              <a:spcBef>
                <a:spcPts val="0"/>
              </a:spcBef>
              <a:buFontTx/>
              <a:buNone/>
              <a:defRPr/>
            </a:pPr>
            <a:br>
              <a:rPr lang="en-US" altLang="zh-CN" dirty="0"/>
            </a:br>
            <a:endParaRPr lang="en-US" altLang="zh-CN" dirty="0"/>
          </a:p>
          <a:p>
            <a:pPr marL="0" indent="0">
              <a:spcBef>
                <a:spcPts val="0"/>
              </a:spcBef>
              <a:buFontTx/>
              <a:buNone/>
              <a:defRPr/>
            </a:pPr>
            <a:endParaRPr lang="en-US" altLang="zh-CN" dirty="0"/>
          </a:p>
          <a:p>
            <a:pPr marL="0" indent="0">
              <a:spcBef>
                <a:spcPts val="0"/>
              </a:spcBef>
              <a:buFontTx/>
              <a:buNone/>
              <a:defRPr/>
            </a:pPr>
            <a:endParaRPr lang="en-US" altLang="zh-CN" dirty="0"/>
          </a:p>
          <a:p>
            <a:pPr marL="0" indent="0">
              <a:spcBef>
                <a:spcPts val="0"/>
              </a:spcBef>
              <a:buFontTx/>
              <a:buNone/>
              <a:defRPr/>
            </a:pPr>
            <a:endParaRPr lang="zh-CN" altLang="en-US" sz="2000" b="0" dirty="0">
              <a:solidFill>
                <a:schemeClr val="tx1"/>
              </a:solidFill>
            </a:endParaRPr>
          </a:p>
        </p:txBody>
      </p:sp>
      <p:sp>
        <p:nvSpPr>
          <p:cNvPr id="29700" name="灯片编号占位符 3">
            <a:extLst>
              <a:ext uri="{FF2B5EF4-FFF2-40B4-BE49-F238E27FC236}">
                <a16:creationId xmlns:a16="http://schemas.microsoft.com/office/drawing/2014/main" id="{F5E6BF2C-D886-A2C3-9F57-DE948B531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AB08445-6C03-4D3D-81F3-40F9E18E1EC9}" type="slidenum">
              <a:rPr lang="en-US" altLang="zh-CN" sz="1400" smtClean="0"/>
              <a:pPr>
                <a:spcBef>
                  <a:spcPct val="0"/>
                </a:spcBef>
                <a:buFontTx/>
                <a:buNone/>
              </a:pPr>
              <a:t>24</a:t>
            </a:fld>
            <a:endParaRPr lang="en-US" altLang="zh-CN" sz="1400"/>
          </a:p>
        </p:txBody>
      </p:sp>
      <p:pic>
        <p:nvPicPr>
          <p:cNvPr id="29701" name="Picture 4">
            <a:extLst>
              <a:ext uri="{FF2B5EF4-FFF2-40B4-BE49-F238E27FC236}">
                <a16:creationId xmlns:a16="http://schemas.microsoft.com/office/drawing/2014/main" id="{F0E9B771-242B-CBA5-3C55-FC87C7C26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2609850"/>
            <a:ext cx="3381375"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a:extLst>
              <a:ext uri="{FF2B5EF4-FFF2-40B4-BE49-F238E27FC236}">
                <a16:creationId xmlns:a16="http://schemas.microsoft.com/office/drawing/2014/main" id="{0F9F4D23-39DE-B615-AD60-49155CE1D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2516188"/>
            <a:ext cx="5043487"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C74E6B5-9BE4-5CB4-B8F7-5155FF9E24B2}"/>
              </a:ext>
            </a:extLst>
          </p:cNvPr>
          <p:cNvSpPr/>
          <p:nvPr/>
        </p:nvSpPr>
        <p:spPr>
          <a:xfrm>
            <a:off x="457200" y="2924175"/>
            <a:ext cx="5119688" cy="433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a:extLst>
              <a:ext uri="{FF2B5EF4-FFF2-40B4-BE49-F238E27FC236}">
                <a16:creationId xmlns:a16="http://schemas.microsoft.com/office/drawing/2014/main" id="{707BF6B6-04D1-0A80-348F-66D0ED3BA4CF}"/>
              </a:ext>
            </a:extLst>
          </p:cNvPr>
          <p:cNvSpPr/>
          <p:nvPr/>
        </p:nvSpPr>
        <p:spPr>
          <a:xfrm>
            <a:off x="465138" y="3392488"/>
            <a:ext cx="511968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5" name="文本框 4">
            <a:extLst>
              <a:ext uri="{FF2B5EF4-FFF2-40B4-BE49-F238E27FC236}">
                <a16:creationId xmlns:a16="http://schemas.microsoft.com/office/drawing/2014/main" id="{6CF2C465-E3A8-4EA1-022E-561407682E12}"/>
              </a:ext>
            </a:extLst>
          </p:cNvPr>
          <p:cNvSpPr txBox="1">
            <a:spLocks noChangeArrowheads="1"/>
          </p:cNvSpPr>
          <p:nvPr/>
        </p:nvSpPr>
        <p:spPr bwMode="auto">
          <a:xfrm>
            <a:off x="-4763" y="2924175"/>
            <a:ext cx="760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set0</a:t>
            </a:r>
            <a:endParaRPr lang="zh-CN" altLang="en-US" sz="1400"/>
          </a:p>
        </p:txBody>
      </p:sp>
      <p:sp>
        <p:nvSpPr>
          <p:cNvPr id="29706" name="文本框 5">
            <a:extLst>
              <a:ext uri="{FF2B5EF4-FFF2-40B4-BE49-F238E27FC236}">
                <a16:creationId xmlns:a16="http://schemas.microsoft.com/office/drawing/2014/main" id="{4CA5BFFF-F010-52CA-B1FA-A26CB6311551}"/>
              </a:ext>
            </a:extLst>
          </p:cNvPr>
          <p:cNvSpPr txBox="1">
            <a:spLocks noChangeArrowheads="1"/>
          </p:cNvSpPr>
          <p:nvPr/>
        </p:nvSpPr>
        <p:spPr bwMode="auto">
          <a:xfrm>
            <a:off x="-4763" y="3463925"/>
            <a:ext cx="760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set1</a:t>
            </a:r>
            <a:endParaRPr lang="zh-CN" altLang="en-US" sz="1400"/>
          </a:p>
        </p:txBody>
      </p:sp>
      <p:sp>
        <p:nvSpPr>
          <p:cNvPr id="3" name="文本框 2">
            <a:extLst>
              <a:ext uri="{FF2B5EF4-FFF2-40B4-BE49-F238E27FC236}">
                <a16:creationId xmlns:a16="http://schemas.microsoft.com/office/drawing/2014/main" id="{2FB516B6-ACF1-0D6D-8176-F39A90D8668E}"/>
              </a:ext>
            </a:extLst>
          </p:cNvPr>
          <p:cNvSpPr txBox="1"/>
          <p:nvPr/>
        </p:nvSpPr>
        <p:spPr>
          <a:xfrm>
            <a:off x="503238" y="4140201"/>
            <a:ext cx="5119687" cy="2308324"/>
          </a:xfrm>
          <a:prstGeom prst="rect">
            <a:avLst/>
          </a:prstGeom>
          <a:noFill/>
        </p:spPr>
        <p:txBody>
          <a:bodyPr wrap="square" rtlCol="0">
            <a:spAutoFit/>
          </a:bodyPr>
          <a:lstStyle/>
          <a:p>
            <a:pPr marL="0" indent="0">
              <a:spcBef>
                <a:spcPts val="0"/>
              </a:spcBef>
              <a:buFontTx/>
              <a:buNone/>
              <a:defRPr/>
            </a:pPr>
            <a:r>
              <a:rPr lang="en-US" altLang="zh-CN" sz="1800" b="0" dirty="0">
                <a:solidFill>
                  <a:schemeClr val="tx1"/>
                </a:solidFill>
              </a:rPr>
              <a:t>(1)</a:t>
            </a:r>
            <a:r>
              <a:rPr lang="zh-CN" altLang="en-US" sz="1800" b="0" dirty="0">
                <a:solidFill>
                  <a:schemeClr val="tx1"/>
                </a:solidFill>
              </a:rPr>
              <a:t>对于地址流中的第一个地址</a:t>
            </a:r>
            <a:r>
              <a:rPr lang="en-US" altLang="zh-CN" sz="1800" b="0" dirty="0">
                <a:solidFill>
                  <a:schemeClr val="tx1"/>
                </a:solidFill>
              </a:rPr>
              <a:t>2 4EC</a:t>
            </a:r>
            <a:r>
              <a:rPr lang="zh-CN" altLang="en-US" sz="1800" b="0" dirty="0">
                <a:solidFill>
                  <a:schemeClr val="tx1"/>
                </a:solidFill>
              </a:rPr>
              <a:t>，因为</a:t>
            </a:r>
            <a:endParaRPr lang="en-US" altLang="zh-CN" sz="1800" b="0" dirty="0">
              <a:solidFill>
                <a:schemeClr val="tx1"/>
              </a:solidFill>
            </a:endParaRPr>
          </a:p>
          <a:p>
            <a:pPr marL="0" indent="0">
              <a:spcBef>
                <a:spcPts val="0"/>
              </a:spcBef>
              <a:buFontTx/>
              <a:buNone/>
              <a:defRPr/>
            </a:pPr>
            <a:r>
              <a:rPr lang="en-US" altLang="zh-CN" sz="1800" b="0" dirty="0" err="1">
                <a:solidFill>
                  <a:schemeClr val="tx1"/>
                </a:solidFill>
              </a:rPr>
              <a:t>Vitural</a:t>
            </a:r>
            <a:r>
              <a:rPr lang="en-US" altLang="zh-CN" sz="1800" b="0" dirty="0">
                <a:solidFill>
                  <a:schemeClr val="tx1"/>
                </a:solidFill>
              </a:rPr>
              <a:t> Page number</a:t>
            </a:r>
            <a:r>
              <a:rPr lang="zh-CN" altLang="en-US" sz="1800" b="0" dirty="0">
                <a:solidFill>
                  <a:schemeClr val="tx1"/>
                </a:solidFill>
              </a:rPr>
              <a:t>为</a:t>
            </a:r>
            <a:r>
              <a:rPr lang="en-US" altLang="zh-CN" sz="1800" b="0" dirty="0">
                <a:solidFill>
                  <a:schemeClr val="tx1"/>
                </a:solidFill>
              </a:rPr>
              <a:t>2</a:t>
            </a:r>
            <a:r>
              <a:rPr lang="zh-CN" altLang="en-US" sz="1800" b="0" dirty="0">
                <a:solidFill>
                  <a:schemeClr val="tx1"/>
                </a:solidFill>
              </a:rPr>
              <a:t>，</a:t>
            </a:r>
            <a:r>
              <a:rPr lang="en-US" altLang="zh-CN" sz="1800" b="0" dirty="0">
                <a:solidFill>
                  <a:schemeClr val="tx1"/>
                </a:solidFill>
              </a:rPr>
              <a:t>TLB index=0</a:t>
            </a:r>
            <a:r>
              <a:rPr lang="zh-CN" altLang="en-US" sz="1800" b="0" dirty="0">
                <a:solidFill>
                  <a:schemeClr val="tx1"/>
                </a:solidFill>
              </a:rPr>
              <a:t>，对应组</a:t>
            </a:r>
            <a:r>
              <a:rPr lang="en-US" altLang="zh-CN" sz="1800" b="0" dirty="0">
                <a:solidFill>
                  <a:schemeClr val="tx1"/>
                </a:solidFill>
              </a:rPr>
              <a:t>0</a:t>
            </a:r>
            <a:r>
              <a:rPr lang="zh-CN" altLang="en-US" sz="1800" b="0" dirty="0">
                <a:solidFill>
                  <a:schemeClr val="tx1"/>
                </a:solidFill>
              </a:rPr>
              <a:t>，</a:t>
            </a:r>
            <a:r>
              <a:rPr lang="en-US" altLang="zh-CN" sz="1800" b="0" dirty="0">
                <a:solidFill>
                  <a:schemeClr val="tx1"/>
                </a:solidFill>
              </a:rPr>
              <a:t>TLB Tag=1</a:t>
            </a:r>
            <a:r>
              <a:rPr lang="zh-CN" altLang="en-US" sz="1800" b="0" dirty="0">
                <a:solidFill>
                  <a:schemeClr val="tx1"/>
                </a:solidFill>
              </a:rPr>
              <a:t>，首先看</a:t>
            </a:r>
            <a:r>
              <a:rPr lang="en-US" altLang="zh-CN" sz="1800" b="0" dirty="0">
                <a:solidFill>
                  <a:schemeClr val="tx1"/>
                </a:solidFill>
              </a:rPr>
              <a:t>TLB</a:t>
            </a:r>
            <a:r>
              <a:rPr lang="zh-CN" altLang="en-US" sz="1800" b="0" dirty="0">
                <a:solidFill>
                  <a:schemeClr val="tx1"/>
                </a:solidFill>
              </a:rPr>
              <a:t>，在</a:t>
            </a:r>
            <a:r>
              <a:rPr lang="en-US" altLang="zh-CN" sz="1800" b="0" dirty="0">
                <a:solidFill>
                  <a:schemeClr val="tx1"/>
                </a:solidFill>
              </a:rPr>
              <a:t>TLB</a:t>
            </a:r>
            <a:r>
              <a:rPr lang="zh-CN" altLang="en-US" sz="1800" b="0" dirty="0">
                <a:solidFill>
                  <a:schemeClr val="tx1"/>
                </a:solidFill>
              </a:rPr>
              <a:t>中缺失；</a:t>
            </a:r>
            <a:endParaRPr lang="en-US" altLang="zh-CN" sz="1800" b="0" dirty="0">
              <a:solidFill>
                <a:schemeClr val="tx1"/>
              </a:solidFill>
            </a:endParaRPr>
          </a:p>
          <a:p>
            <a:pPr marL="0" indent="0">
              <a:spcBef>
                <a:spcPts val="0"/>
              </a:spcBef>
              <a:buFontTx/>
              <a:buNone/>
              <a:defRPr/>
            </a:pPr>
            <a:r>
              <a:rPr lang="zh-CN" altLang="en-US" sz="1800" b="0" dirty="0">
                <a:solidFill>
                  <a:schemeClr val="tx1"/>
                </a:solidFill>
              </a:rPr>
              <a:t>然后看</a:t>
            </a:r>
            <a:r>
              <a:rPr lang="en-US" altLang="zh-CN" sz="1800" b="0" dirty="0">
                <a:solidFill>
                  <a:schemeClr val="tx1"/>
                </a:solidFill>
              </a:rPr>
              <a:t>page</a:t>
            </a:r>
            <a:r>
              <a:rPr lang="zh-CN" altLang="en-US" sz="1800" b="0" dirty="0">
                <a:solidFill>
                  <a:schemeClr val="tx1"/>
                </a:solidFill>
              </a:rPr>
              <a:t>，</a:t>
            </a:r>
            <a:r>
              <a:rPr lang="en-US" altLang="zh-CN" sz="1800" b="0" dirty="0">
                <a:solidFill>
                  <a:schemeClr val="tx1"/>
                </a:solidFill>
              </a:rPr>
              <a:t>page</a:t>
            </a:r>
            <a:r>
              <a:rPr lang="zh-CN" altLang="en-US" sz="1800" b="0" dirty="0">
                <a:solidFill>
                  <a:schemeClr val="tx1"/>
                </a:solidFill>
              </a:rPr>
              <a:t>中的第</a:t>
            </a:r>
            <a:r>
              <a:rPr lang="en-US" altLang="zh-CN" sz="1800" b="0" dirty="0">
                <a:solidFill>
                  <a:schemeClr val="tx1"/>
                </a:solidFill>
              </a:rPr>
              <a:t>3</a:t>
            </a:r>
            <a:r>
              <a:rPr lang="zh-CN" altLang="en-US" sz="1800" b="0" dirty="0">
                <a:solidFill>
                  <a:schemeClr val="tx1"/>
                </a:solidFill>
              </a:rPr>
              <a:t>行</a:t>
            </a:r>
            <a:r>
              <a:rPr lang="en-US" altLang="zh-CN" sz="1800" b="0" dirty="0">
                <a:solidFill>
                  <a:schemeClr val="tx1"/>
                </a:solidFill>
              </a:rPr>
              <a:t>Valid </a:t>
            </a:r>
            <a:r>
              <a:rPr lang="zh-CN" altLang="en-US" sz="1800" b="0" dirty="0">
                <a:solidFill>
                  <a:schemeClr val="tx1"/>
                </a:solidFill>
              </a:rPr>
              <a:t>为</a:t>
            </a:r>
            <a:r>
              <a:rPr lang="en-US" altLang="zh-CN" sz="1800" b="0" dirty="0">
                <a:solidFill>
                  <a:schemeClr val="tx1"/>
                </a:solidFill>
              </a:rPr>
              <a:t>0</a:t>
            </a:r>
            <a:r>
              <a:rPr lang="zh-CN" altLang="en-US" sz="1800" b="0" dirty="0">
                <a:solidFill>
                  <a:schemeClr val="tx1"/>
                </a:solidFill>
              </a:rPr>
              <a:t>，</a:t>
            </a:r>
            <a:endParaRPr lang="en-US" altLang="zh-CN" sz="1800" b="0" dirty="0">
              <a:solidFill>
                <a:schemeClr val="tx1"/>
              </a:solidFill>
            </a:endParaRPr>
          </a:p>
          <a:p>
            <a:pPr marL="0" indent="0">
              <a:spcBef>
                <a:spcPts val="0"/>
              </a:spcBef>
              <a:buFontTx/>
              <a:buNone/>
              <a:defRPr/>
            </a:pPr>
            <a:r>
              <a:rPr lang="zh-CN" altLang="en-US" sz="1800" b="0" dirty="0">
                <a:solidFill>
                  <a:schemeClr val="tx1"/>
                </a:solidFill>
              </a:rPr>
              <a:t>因此发生一次缺页；将新的页号</a:t>
            </a:r>
            <a:r>
              <a:rPr lang="en-US" altLang="zh-CN" sz="1800" b="0" dirty="0">
                <a:solidFill>
                  <a:schemeClr val="tx1"/>
                </a:solidFill>
              </a:rPr>
              <a:t>D</a:t>
            </a:r>
          </a:p>
          <a:p>
            <a:pPr marL="0" indent="0">
              <a:spcBef>
                <a:spcPts val="0"/>
              </a:spcBef>
              <a:buFontTx/>
              <a:buNone/>
              <a:defRPr/>
            </a:pPr>
            <a:r>
              <a:rPr lang="zh-CN" altLang="en-US" sz="1800" b="0" dirty="0">
                <a:solidFill>
                  <a:schemeClr val="tx1"/>
                </a:solidFill>
              </a:rPr>
              <a:t>（相对</a:t>
            </a:r>
            <a:r>
              <a:rPr lang="en-US" altLang="zh-CN" sz="1800" b="0" dirty="0">
                <a:solidFill>
                  <a:schemeClr val="tx1"/>
                </a:solidFill>
              </a:rPr>
              <a:t>12</a:t>
            </a:r>
            <a:r>
              <a:rPr lang="zh-CN" altLang="en-US" sz="1800" b="0" dirty="0">
                <a:solidFill>
                  <a:schemeClr val="tx1"/>
                </a:solidFill>
              </a:rPr>
              <a:t>而言，</a:t>
            </a:r>
            <a:r>
              <a:rPr lang="en-US" altLang="zh-CN" sz="1800" b="0" dirty="0">
                <a:solidFill>
                  <a:schemeClr val="tx1"/>
                </a:solidFill>
              </a:rPr>
              <a:t>13</a:t>
            </a:r>
            <a:r>
              <a:rPr lang="zh-CN" altLang="en-US" sz="1800" b="0" dirty="0">
                <a:solidFill>
                  <a:schemeClr val="tx1"/>
                </a:solidFill>
              </a:rPr>
              <a:t>是下一个可能的最大页号）</a:t>
            </a:r>
            <a:endParaRPr lang="en-US" altLang="zh-CN" sz="1800" b="0" dirty="0">
              <a:solidFill>
                <a:schemeClr val="tx1"/>
              </a:solidFill>
            </a:endParaRPr>
          </a:p>
          <a:p>
            <a:pPr marL="0" indent="0">
              <a:spcBef>
                <a:spcPts val="0"/>
              </a:spcBef>
              <a:buFontTx/>
              <a:buNone/>
              <a:defRPr/>
            </a:pPr>
            <a:r>
              <a:rPr lang="zh-CN" altLang="en-US" sz="1800" b="0" dirty="0">
                <a:solidFill>
                  <a:schemeClr val="tx1"/>
                </a:solidFill>
              </a:rPr>
              <a:t>加入</a:t>
            </a:r>
            <a:r>
              <a:rPr lang="en-US" altLang="zh-CN" sz="1800" b="0" dirty="0">
                <a:solidFill>
                  <a:schemeClr val="tx1"/>
                </a:solidFill>
              </a:rPr>
              <a:t>page table</a:t>
            </a:r>
            <a:r>
              <a:rPr lang="zh-CN" altLang="en-US" sz="1800" b="0" dirty="0">
                <a:solidFill>
                  <a:schemeClr val="tx1"/>
                </a:solidFill>
              </a:rPr>
              <a:t>中，更新</a:t>
            </a:r>
            <a:r>
              <a:rPr lang="en-US" altLang="zh-CN" sz="1800" b="0" dirty="0">
                <a:solidFill>
                  <a:schemeClr val="tx1"/>
                </a:solidFill>
              </a:rPr>
              <a:t>page table</a:t>
            </a:r>
            <a:r>
              <a:rPr lang="zh-CN" altLang="en-US" sz="1800" b="0" dirty="0">
                <a:solidFill>
                  <a:schemeClr val="tx1"/>
                </a:solidFill>
              </a:rPr>
              <a:t>，并置</a:t>
            </a:r>
            <a:endParaRPr lang="en-US" altLang="zh-CN" sz="1800" b="0" dirty="0">
              <a:solidFill>
                <a:schemeClr val="tx1"/>
              </a:solidFill>
            </a:endParaRPr>
          </a:p>
          <a:p>
            <a:pPr marL="0" indent="0">
              <a:spcBef>
                <a:spcPts val="0"/>
              </a:spcBef>
              <a:buFontTx/>
              <a:buNone/>
              <a:defRPr/>
            </a:pPr>
            <a:r>
              <a:rPr lang="zh-CN" altLang="en-US" sz="1800" b="0" dirty="0">
                <a:solidFill>
                  <a:schemeClr val="tx1"/>
                </a:solidFill>
              </a:rPr>
              <a:t>有效位为</a:t>
            </a:r>
            <a:r>
              <a:rPr lang="en-US" altLang="zh-CN" sz="1800" b="0" dirty="0">
                <a:solidFill>
                  <a:schemeClr val="tx1"/>
                </a:solidFill>
              </a:rPr>
              <a:t>1</a:t>
            </a:r>
            <a:r>
              <a:rPr lang="zh-CN" altLang="en-US" sz="1800" b="0" dirty="0">
                <a:solidFill>
                  <a:schemeClr val="tx1"/>
                </a:solidFill>
              </a:rPr>
              <a:t>，更新</a:t>
            </a:r>
            <a:r>
              <a:rPr lang="en-US" altLang="zh-CN" sz="1800" b="0" dirty="0">
                <a:solidFill>
                  <a:schemeClr val="tx1"/>
                </a:solidFill>
              </a:rPr>
              <a:t>TLB</a:t>
            </a:r>
            <a:r>
              <a:rPr lang="zh-CN" altLang="en-US" sz="1800" b="0" dirty="0">
                <a:solidFill>
                  <a:schemeClr val="tx1"/>
                </a:solidFill>
              </a:rPr>
              <a:t>的组</a:t>
            </a:r>
            <a:r>
              <a:rPr lang="en-US" altLang="zh-CN" sz="1800" b="0" dirty="0">
                <a:solidFill>
                  <a:schemeClr val="tx1"/>
                </a:solidFill>
              </a:rPr>
              <a:t>0(set0)</a:t>
            </a:r>
            <a:r>
              <a:rPr lang="zh-CN" altLang="en-US" sz="1800" b="0" dirty="0">
                <a:solidFill>
                  <a:schemeClr val="tx1"/>
                </a:solidFill>
              </a:rPr>
              <a:t>的第</a:t>
            </a:r>
            <a:r>
              <a:rPr lang="en-US" altLang="zh-CN" sz="1800" b="0" dirty="0">
                <a:solidFill>
                  <a:schemeClr val="tx1"/>
                </a:solidFill>
              </a:rPr>
              <a:t>2</a:t>
            </a:r>
            <a:r>
              <a:rPr lang="zh-CN" altLang="en-US" sz="1800" b="0" dirty="0">
                <a:solidFill>
                  <a:schemeClr val="tx1"/>
                </a:solidFill>
              </a:rPr>
              <a:t>行：</a:t>
            </a:r>
            <a:r>
              <a:rPr lang="en-US" altLang="zh-CN" sz="1800" b="0" dirty="0">
                <a:solidFill>
                  <a:schemeClr val="tx1"/>
                </a:solidFill>
              </a:rPr>
              <a:t>2-&gt;D</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F6BF9083-EAB1-369A-B735-BBA3C189BD1B}"/>
              </a:ext>
            </a:extLst>
          </p:cNvPr>
          <p:cNvSpPr>
            <a:spLocks noGrp="1" noChangeArrowheads="1"/>
          </p:cNvSpPr>
          <p:nvPr>
            <p:ph type="title"/>
          </p:nvPr>
        </p:nvSpPr>
        <p:spPr>
          <a:xfrm>
            <a:off x="457200" y="-26988"/>
            <a:ext cx="8229600" cy="1143001"/>
          </a:xfrm>
        </p:spPr>
        <p:txBody>
          <a:bodyPr/>
          <a:lstStyle/>
          <a:p>
            <a:r>
              <a:rPr lang="en-US" altLang="zh-CN"/>
              <a:t>HW10</a:t>
            </a:r>
            <a:endParaRPr lang="zh-CN" altLang="en-US"/>
          </a:p>
        </p:txBody>
      </p:sp>
      <p:sp>
        <p:nvSpPr>
          <p:cNvPr id="30723" name="灯片编号占位符 3">
            <a:extLst>
              <a:ext uri="{FF2B5EF4-FFF2-40B4-BE49-F238E27FC236}">
                <a16:creationId xmlns:a16="http://schemas.microsoft.com/office/drawing/2014/main" id="{49A6662F-8D3A-3BD7-C32D-0E5EC8B09D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6D66DC6-050D-4213-9D1E-0B1582AF663A}" type="slidenum">
              <a:rPr lang="en-US" altLang="zh-CN" sz="1400" smtClean="0"/>
              <a:pPr>
                <a:spcBef>
                  <a:spcPct val="0"/>
                </a:spcBef>
                <a:buFontTx/>
                <a:buNone/>
              </a:pPr>
              <a:t>25</a:t>
            </a:fld>
            <a:endParaRPr lang="en-US" altLang="zh-CN" sz="1400"/>
          </a:p>
        </p:txBody>
      </p:sp>
      <p:sp>
        <p:nvSpPr>
          <p:cNvPr id="30724" name="TextBox 4">
            <a:extLst>
              <a:ext uri="{FF2B5EF4-FFF2-40B4-BE49-F238E27FC236}">
                <a16:creationId xmlns:a16="http://schemas.microsoft.com/office/drawing/2014/main" id="{5893F22E-97E7-76D1-A36A-773395483441}"/>
              </a:ext>
            </a:extLst>
          </p:cNvPr>
          <p:cNvSpPr txBox="1">
            <a:spLocks noChangeArrowheads="1"/>
          </p:cNvSpPr>
          <p:nvPr/>
        </p:nvSpPr>
        <p:spPr bwMode="auto">
          <a:xfrm>
            <a:off x="755650" y="971550"/>
            <a:ext cx="345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2</a:t>
            </a:r>
            <a:r>
              <a:rPr lang="zh-CN" altLang="en-US" sz="1800"/>
              <a:t>路组相联方式最终状态：</a:t>
            </a:r>
          </a:p>
        </p:txBody>
      </p:sp>
      <p:pic>
        <p:nvPicPr>
          <p:cNvPr id="30725" name="Picture 2">
            <a:extLst>
              <a:ext uri="{FF2B5EF4-FFF2-40B4-BE49-F238E27FC236}">
                <a16:creationId xmlns:a16="http://schemas.microsoft.com/office/drawing/2014/main" id="{4D9DB159-9E83-4EEF-ADE8-A690AE7B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590675"/>
            <a:ext cx="6869113"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8A8A1491-2640-F778-4A8D-5B59E58CB701}"/>
              </a:ext>
            </a:extLst>
          </p:cNvPr>
          <p:cNvSpPr>
            <a:spLocks noGrp="1" noChangeArrowheads="1"/>
          </p:cNvSpPr>
          <p:nvPr>
            <p:ph type="title"/>
          </p:nvPr>
        </p:nvSpPr>
        <p:spPr>
          <a:xfrm>
            <a:off x="457200" y="-26988"/>
            <a:ext cx="8229600" cy="1143001"/>
          </a:xfrm>
        </p:spPr>
        <p:txBody>
          <a:bodyPr/>
          <a:lstStyle/>
          <a:p>
            <a:r>
              <a:rPr lang="en-US" altLang="zh-CN"/>
              <a:t>HW10</a:t>
            </a:r>
            <a:endParaRPr lang="zh-CN" altLang="en-US"/>
          </a:p>
        </p:txBody>
      </p:sp>
      <p:sp>
        <p:nvSpPr>
          <p:cNvPr id="5" name="内容占位符 2">
            <a:extLst>
              <a:ext uri="{FF2B5EF4-FFF2-40B4-BE49-F238E27FC236}">
                <a16:creationId xmlns:a16="http://schemas.microsoft.com/office/drawing/2014/main" id="{56CA4BB4-9CF6-C164-B029-74BC02343609}"/>
              </a:ext>
            </a:extLst>
          </p:cNvPr>
          <p:cNvSpPr>
            <a:spLocks noGrp="1"/>
          </p:cNvSpPr>
          <p:nvPr>
            <p:ph idx="1"/>
          </p:nvPr>
        </p:nvSpPr>
        <p:spPr>
          <a:xfrm>
            <a:off x="250825" y="836613"/>
            <a:ext cx="8713788" cy="5472707"/>
          </a:xfrm>
        </p:spPr>
        <p:txBody>
          <a:bodyPr/>
          <a:lstStyle/>
          <a:p>
            <a:pPr>
              <a:spcBef>
                <a:spcPts val="0"/>
              </a:spcBef>
              <a:defRPr/>
            </a:pPr>
            <a:r>
              <a:rPr lang="zh-CN" altLang="en-US" sz="1800" b="0" dirty="0">
                <a:solidFill>
                  <a:schemeClr val="tx1"/>
                </a:solidFill>
                <a:latin typeface="Times New Roman" pitchFamily="18" charset="0"/>
                <a:cs typeface="Times New Roman" pitchFamily="18" charset="0"/>
              </a:rPr>
              <a:t>解：考虑</a:t>
            </a:r>
            <a:r>
              <a:rPr lang="en-US" altLang="zh-CN" sz="1800" b="0" dirty="0">
                <a:solidFill>
                  <a:schemeClr val="tx1"/>
                </a:solidFill>
                <a:latin typeface="Times New Roman" pitchFamily="18" charset="0"/>
                <a:cs typeface="Times New Roman" pitchFamily="18" charset="0"/>
              </a:rPr>
              <a:t>TLB</a:t>
            </a:r>
            <a:r>
              <a:rPr lang="zh-CN" altLang="en-US" sz="1800" b="0" dirty="0">
                <a:solidFill>
                  <a:schemeClr val="tx1"/>
                </a:solidFill>
                <a:latin typeface="Times New Roman" pitchFamily="18" charset="0"/>
                <a:cs typeface="Times New Roman" pitchFamily="18" charset="0"/>
              </a:rPr>
              <a:t>采用直接映射，同样低</a:t>
            </a:r>
            <a:r>
              <a:rPr lang="en-US" altLang="zh-CN" sz="1800" b="0" dirty="0">
                <a:solidFill>
                  <a:schemeClr val="tx1"/>
                </a:solidFill>
                <a:latin typeface="Times New Roman" pitchFamily="18" charset="0"/>
                <a:cs typeface="Times New Roman" pitchFamily="18" charset="0"/>
              </a:rPr>
              <a:t>12</a:t>
            </a:r>
            <a:r>
              <a:rPr lang="zh-CN" altLang="en-US" sz="1800" b="0" dirty="0">
                <a:solidFill>
                  <a:schemeClr val="tx1"/>
                </a:solidFill>
                <a:latin typeface="Times New Roman" pitchFamily="18" charset="0"/>
                <a:cs typeface="Times New Roman" pitchFamily="18" charset="0"/>
              </a:rPr>
              <a:t>位</a:t>
            </a:r>
            <a:r>
              <a:rPr lang="en-US" altLang="zh-CN" sz="1800" b="0" dirty="0">
                <a:solidFill>
                  <a:schemeClr val="tx1"/>
                </a:solidFill>
                <a:latin typeface="Times New Roman" pitchFamily="18" charset="0"/>
                <a:cs typeface="Times New Roman" pitchFamily="18" charset="0"/>
              </a:rPr>
              <a:t>bits 11~0</a:t>
            </a:r>
            <a:r>
              <a:rPr lang="zh-CN" altLang="en-US" sz="1800" b="0" dirty="0">
                <a:solidFill>
                  <a:schemeClr val="tx1"/>
                </a:solidFill>
                <a:latin typeface="Times New Roman" pitchFamily="18" charset="0"/>
                <a:cs typeface="Times New Roman" pitchFamily="18" charset="0"/>
              </a:rPr>
              <a:t>为</a:t>
            </a:r>
            <a:r>
              <a:rPr lang="en-US" altLang="zh-CN" sz="1800" b="0" dirty="0">
                <a:solidFill>
                  <a:schemeClr val="tx1"/>
                </a:solidFill>
                <a:latin typeface="Times New Roman" pitchFamily="18" charset="0"/>
                <a:cs typeface="Times New Roman" pitchFamily="18" charset="0"/>
              </a:rPr>
              <a:t>page offset</a:t>
            </a:r>
          </a:p>
          <a:p>
            <a:pPr marL="0" indent="0">
              <a:spcBef>
                <a:spcPts val="0"/>
              </a:spcBef>
              <a:buFontTx/>
              <a:buNone/>
              <a:defRPr/>
            </a:pPr>
            <a:endParaRPr lang="en-US" altLang="zh-CN" dirty="0"/>
          </a:p>
          <a:p>
            <a:pPr marL="0" indent="0">
              <a:spcBef>
                <a:spcPts val="0"/>
              </a:spcBef>
              <a:buFontTx/>
              <a:buNone/>
              <a:defRPr/>
            </a:pPr>
            <a:endParaRPr lang="en-US" altLang="zh-CN" dirty="0"/>
          </a:p>
          <a:p>
            <a:pPr marL="0" indent="0">
              <a:spcBef>
                <a:spcPts val="0"/>
              </a:spcBef>
              <a:buFontTx/>
              <a:buNone/>
              <a:defRPr/>
            </a:pPr>
            <a:endParaRPr lang="en-US" altLang="zh-CN" dirty="0"/>
          </a:p>
          <a:p>
            <a:pPr marL="0" indent="0">
              <a:spcBef>
                <a:spcPts val="0"/>
              </a:spcBef>
              <a:buFontTx/>
              <a:buNone/>
              <a:defRPr/>
            </a:pPr>
            <a:endParaRPr lang="en-US" altLang="zh-CN" dirty="0"/>
          </a:p>
          <a:p>
            <a:pPr marL="0" indent="0">
              <a:spcBef>
                <a:spcPts val="0"/>
              </a:spcBef>
              <a:buFontTx/>
              <a:buNone/>
              <a:defRPr/>
            </a:pPr>
            <a:r>
              <a:rPr lang="zh-CN" altLang="en-US" sz="2000" b="0" dirty="0">
                <a:solidFill>
                  <a:schemeClr val="tx1"/>
                </a:solidFill>
              </a:rPr>
              <a:t>对于直接映射，虚拟地址中的虚页号通过</a:t>
            </a:r>
            <a:endParaRPr lang="en-US" altLang="zh-CN" sz="2000" b="0" dirty="0">
              <a:solidFill>
                <a:schemeClr val="tx1"/>
              </a:solidFill>
            </a:endParaRPr>
          </a:p>
          <a:p>
            <a:pPr marL="0" indent="0">
              <a:spcBef>
                <a:spcPts val="0"/>
              </a:spcBef>
              <a:buFontTx/>
              <a:buNone/>
              <a:defRPr/>
            </a:pPr>
            <a:r>
              <a:rPr lang="en-US" altLang="zh-CN" sz="2000" b="0" dirty="0">
                <a:solidFill>
                  <a:schemeClr val="tx1"/>
                </a:solidFill>
              </a:rPr>
              <a:t>mod 4</a:t>
            </a:r>
            <a:r>
              <a:rPr lang="zh-CN" altLang="en-US" sz="2000" b="0" dirty="0">
                <a:solidFill>
                  <a:schemeClr val="tx1"/>
                </a:solidFill>
              </a:rPr>
              <a:t>取余来确定对应</a:t>
            </a:r>
            <a:r>
              <a:rPr lang="en-US" altLang="zh-CN" sz="2000" b="0" dirty="0">
                <a:solidFill>
                  <a:schemeClr val="tx1"/>
                </a:solidFill>
              </a:rPr>
              <a:t>TLB</a:t>
            </a:r>
            <a:r>
              <a:rPr lang="zh-CN" altLang="en-US" sz="2000" b="0" dirty="0">
                <a:solidFill>
                  <a:schemeClr val="tx1"/>
                </a:solidFill>
              </a:rPr>
              <a:t>中的索引</a:t>
            </a:r>
            <a:endParaRPr lang="en-US" altLang="zh-CN" sz="2000" b="0" dirty="0">
              <a:solidFill>
                <a:schemeClr val="tx1"/>
              </a:solidFill>
            </a:endParaRPr>
          </a:p>
          <a:p>
            <a:pPr marL="0" indent="0">
              <a:spcBef>
                <a:spcPts val="0"/>
              </a:spcBef>
              <a:buFontTx/>
              <a:buNone/>
              <a:defRPr/>
            </a:pPr>
            <a:endParaRPr lang="en-US" altLang="zh-CN" sz="2000" b="0" dirty="0">
              <a:solidFill>
                <a:schemeClr val="tx1"/>
              </a:solidFill>
            </a:endParaRPr>
          </a:p>
          <a:p>
            <a:pPr marL="0" indent="0">
              <a:spcBef>
                <a:spcPts val="0"/>
              </a:spcBef>
              <a:buFontTx/>
              <a:buNone/>
              <a:defRPr/>
            </a:pPr>
            <a:r>
              <a:rPr lang="en-US" altLang="zh-CN" sz="2000" b="0" dirty="0">
                <a:solidFill>
                  <a:schemeClr val="tx1"/>
                </a:solidFill>
              </a:rPr>
              <a:t>(1)</a:t>
            </a:r>
            <a:r>
              <a:rPr lang="zh-CN" altLang="en-US" sz="2000" b="0" dirty="0">
                <a:solidFill>
                  <a:schemeClr val="tx1"/>
                </a:solidFill>
              </a:rPr>
              <a:t>对于地址流中的第一个地址</a:t>
            </a:r>
            <a:r>
              <a:rPr lang="en-US" altLang="zh-CN" sz="2000" b="0" dirty="0">
                <a:solidFill>
                  <a:schemeClr val="tx1"/>
                </a:solidFill>
              </a:rPr>
              <a:t>2 4EC</a:t>
            </a:r>
            <a:r>
              <a:rPr lang="zh-CN" altLang="en-US" sz="2000" b="0" dirty="0">
                <a:solidFill>
                  <a:schemeClr val="tx1"/>
                </a:solidFill>
              </a:rPr>
              <a:t>，因为</a:t>
            </a:r>
            <a:endParaRPr lang="en-US" altLang="zh-CN" sz="2000" b="0" dirty="0">
              <a:solidFill>
                <a:schemeClr val="tx1"/>
              </a:solidFill>
            </a:endParaRPr>
          </a:p>
          <a:p>
            <a:pPr marL="0" indent="0">
              <a:spcBef>
                <a:spcPts val="0"/>
              </a:spcBef>
              <a:buFontTx/>
              <a:buNone/>
              <a:defRPr/>
            </a:pPr>
            <a:r>
              <a:rPr lang="en-US" altLang="zh-CN" sz="2000" b="0" dirty="0">
                <a:solidFill>
                  <a:schemeClr val="tx1"/>
                </a:solidFill>
              </a:rPr>
              <a:t>Page number(tag) </a:t>
            </a:r>
            <a:r>
              <a:rPr lang="zh-CN" altLang="en-US" sz="2000" b="0" dirty="0">
                <a:solidFill>
                  <a:schemeClr val="tx1"/>
                </a:solidFill>
              </a:rPr>
              <a:t>为</a:t>
            </a:r>
            <a:r>
              <a:rPr lang="en-US" altLang="zh-CN" sz="2000" b="0" dirty="0">
                <a:solidFill>
                  <a:schemeClr val="tx1"/>
                </a:solidFill>
              </a:rPr>
              <a:t>2, </a:t>
            </a:r>
            <a:r>
              <a:rPr lang="zh-CN" altLang="en-US" sz="2000" b="0" dirty="0">
                <a:solidFill>
                  <a:schemeClr val="tx1"/>
                </a:solidFill>
              </a:rPr>
              <a:t>对应</a:t>
            </a:r>
            <a:r>
              <a:rPr lang="en-US" altLang="zh-CN" sz="2000" b="0" dirty="0">
                <a:solidFill>
                  <a:schemeClr val="tx1"/>
                </a:solidFill>
              </a:rPr>
              <a:t>TLB</a:t>
            </a:r>
            <a:r>
              <a:rPr lang="zh-CN" altLang="en-US" sz="2000" b="0" dirty="0">
                <a:solidFill>
                  <a:schemeClr val="tx1"/>
                </a:solidFill>
              </a:rPr>
              <a:t>中的第</a:t>
            </a:r>
            <a:r>
              <a:rPr lang="en-US" altLang="zh-CN" sz="2000" b="0" dirty="0">
                <a:solidFill>
                  <a:schemeClr val="tx1"/>
                </a:solidFill>
              </a:rPr>
              <a:t>3</a:t>
            </a:r>
            <a:r>
              <a:rPr lang="zh-CN" altLang="en-US" sz="2000" b="0" dirty="0">
                <a:solidFill>
                  <a:schemeClr val="tx1"/>
                </a:solidFill>
              </a:rPr>
              <a:t>行，由表</a:t>
            </a:r>
            <a:endParaRPr lang="en-US" altLang="zh-CN" sz="2000" b="0" dirty="0">
              <a:solidFill>
                <a:schemeClr val="tx1"/>
              </a:solidFill>
            </a:endParaRPr>
          </a:p>
          <a:p>
            <a:pPr marL="0" indent="0">
              <a:spcBef>
                <a:spcPts val="0"/>
              </a:spcBef>
              <a:buFontTx/>
              <a:buNone/>
              <a:defRPr/>
            </a:pPr>
            <a:r>
              <a:rPr lang="zh-CN" altLang="en-US" sz="2000" b="0" dirty="0">
                <a:solidFill>
                  <a:schemeClr val="tx1"/>
                </a:solidFill>
              </a:rPr>
              <a:t>可知在</a:t>
            </a:r>
            <a:r>
              <a:rPr lang="en-US" altLang="zh-CN" sz="2000" b="0" dirty="0">
                <a:solidFill>
                  <a:schemeClr val="tx1"/>
                </a:solidFill>
              </a:rPr>
              <a:t>TLB</a:t>
            </a:r>
            <a:r>
              <a:rPr lang="zh-CN" altLang="en-US" sz="2000" b="0" dirty="0">
                <a:solidFill>
                  <a:schemeClr val="tx1"/>
                </a:solidFill>
              </a:rPr>
              <a:t>中缺失；然后看</a:t>
            </a:r>
            <a:r>
              <a:rPr lang="en-US" altLang="zh-CN" sz="2000" b="0" dirty="0">
                <a:solidFill>
                  <a:schemeClr val="tx1"/>
                </a:solidFill>
              </a:rPr>
              <a:t>page table</a:t>
            </a:r>
            <a:r>
              <a:rPr lang="zh-CN" altLang="en-US" sz="2000" b="0" dirty="0">
                <a:solidFill>
                  <a:schemeClr val="tx1"/>
                </a:solidFill>
              </a:rPr>
              <a:t>，</a:t>
            </a:r>
            <a:endParaRPr lang="en-US" altLang="zh-CN" sz="2000" b="0" dirty="0">
              <a:solidFill>
                <a:schemeClr val="tx1"/>
              </a:solidFill>
            </a:endParaRPr>
          </a:p>
          <a:p>
            <a:pPr marL="0" indent="0">
              <a:spcBef>
                <a:spcPts val="0"/>
              </a:spcBef>
              <a:buFontTx/>
              <a:buNone/>
              <a:defRPr/>
            </a:pPr>
            <a:r>
              <a:rPr lang="en-US" altLang="zh-CN" sz="2000" b="0" dirty="0">
                <a:solidFill>
                  <a:schemeClr val="tx1"/>
                </a:solidFill>
              </a:rPr>
              <a:t>Page table</a:t>
            </a:r>
            <a:r>
              <a:rPr lang="zh-CN" altLang="en-US" sz="2000" b="0" dirty="0">
                <a:solidFill>
                  <a:schemeClr val="tx1"/>
                </a:solidFill>
              </a:rPr>
              <a:t>中的第</a:t>
            </a:r>
            <a:r>
              <a:rPr lang="en-US" altLang="zh-CN" sz="2000" b="0" dirty="0">
                <a:solidFill>
                  <a:schemeClr val="tx1"/>
                </a:solidFill>
              </a:rPr>
              <a:t>3</a:t>
            </a:r>
            <a:r>
              <a:rPr lang="zh-CN" altLang="en-US" sz="2000" b="0" dirty="0">
                <a:solidFill>
                  <a:schemeClr val="tx1"/>
                </a:solidFill>
              </a:rPr>
              <a:t>行</a:t>
            </a:r>
            <a:r>
              <a:rPr lang="en-US" altLang="zh-CN" sz="2000" b="0" dirty="0">
                <a:solidFill>
                  <a:schemeClr val="tx1"/>
                </a:solidFill>
              </a:rPr>
              <a:t>Valid </a:t>
            </a:r>
            <a:r>
              <a:rPr lang="zh-CN" altLang="en-US" sz="2000" b="0" dirty="0">
                <a:solidFill>
                  <a:schemeClr val="tx1"/>
                </a:solidFill>
              </a:rPr>
              <a:t>为</a:t>
            </a:r>
            <a:r>
              <a:rPr lang="en-US" altLang="zh-CN" sz="2000" b="0" dirty="0">
                <a:solidFill>
                  <a:schemeClr val="tx1"/>
                </a:solidFill>
              </a:rPr>
              <a:t>0</a:t>
            </a:r>
            <a:r>
              <a:rPr lang="zh-CN" altLang="en-US" sz="2000" b="0" dirty="0">
                <a:solidFill>
                  <a:schemeClr val="tx1"/>
                </a:solidFill>
              </a:rPr>
              <a:t>，因此发生一次</a:t>
            </a:r>
            <a:endParaRPr lang="en-US" altLang="zh-CN" sz="2000" b="0" dirty="0">
              <a:solidFill>
                <a:schemeClr val="tx1"/>
              </a:solidFill>
            </a:endParaRPr>
          </a:p>
          <a:p>
            <a:pPr marL="0" indent="0">
              <a:spcBef>
                <a:spcPts val="0"/>
              </a:spcBef>
              <a:buFontTx/>
              <a:buNone/>
              <a:defRPr/>
            </a:pPr>
            <a:r>
              <a:rPr lang="zh-CN" altLang="en-US" sz="2000" b="0" dirty="0">
                <a:solidFill>
                  <a:schemeClr val="tx1"/>
                </a:solidFill>
              </a:rPr>
              <a:t>缺页；将新的页号</a:t>
            </a:r>
            <a:r>
              <a:rPr lang="en-US" altLang="zh-CN" sz="2000" b="0" dirty="0">
                <a:solidFill>
                  <a:schemeClr val="tx1"/>
                </a:solidFill>
              </a:rPr>
              <a:t>D</a:t>
            </a:r>
            <a:r>
              <a:rPr lang="zh-CN" altLang="en-US" sz="2000" b="0" dirty="0">
                <a:solidFill>
                  <a:schemeClr val="tx1"/>
                </a:solidFill>
              </a:rPr>
              <a:t>（相对</a:t>
            </a:r>
            <a:r>
              <a:rPr lang="en-US" altLang="zh-CN" sz="2000" b="0" dirty="0">
                <a:solidFill>
                  <a:schemeClr val="tx1"/>
                </a:solidFill>
              </a:rPr>
              <a:t>12</a:t>
            </a:r>
            <a:r>
              <a:rPr lang="zh-CN" altLang="en-US" sz="2000" b="0" dirty="0">
                <a:solidFill>
                  <a:schemeClr val="tx1"/>
                </a:solidFill>
              </a:rPr>
              <a:t>而言，</a:t>
            </a:r>
            <a:r>
              <a:rPr lang="en-US" altLang="zh-CN" sz="2000" b="0" dirty="0">
                <a:solidFill>
                  <a:schemeClr val="tx1"/>
                </a:solidFill>
              </a:rPr>
              <a:t>13</a:t>
            </a:r>
            <a:r>
              <a:rPr lang="zh-CN" altLang="en-US" sz="2000" b="0" dirty="0">
                <a:solidFill>
                  <a:schemeClr val="tx1"/>
                </a:solidFill>
              </a:rPr>
              <a:t>是下一</a:t>
            </a:r>
            <a:endParaRPr lang="en-US" altLang="zh-CN" sz="2000" b="0" dirty="0">
              <a:solidFill>
                <a:schemeClr val="tx1"/>
              </a:solidFill>
            </a:endParaRPr>
          </a:p>
          <a:p>
            <a:pPr marL="0" indent="0">
              <a:spcBef>
                <a:spcPts val="0"/>
              </a:spcBef>
              <a:buFontTx/>
              <a:buNone/>
              <a:defRPr/>
            </a:pPr>
            <a:r>
              <a:rPr lang="zh-CN" altLang="en-US" sz="2000" b="0" dirty="0">
                <a:solidFill>
                  <a:schemeClr val="tx1"/>
                </a:solidFill>
              </a:rPr>
              <a:t>个可能的最大页号）加入</a:t>
            </a:r>
            <a:r>
              <a:rPr lang="en-US" altLang="zh-CN" sz="2000" b="0" dirty="0">
                <a:solidFill>
                  <a:schemeClr val="tx1"/>
                </a:solidFill>
              </a:rPr>
              <a:t>page table</a:t>
            </a:r>
            <a:r>
              <a:rPr lang="zh-CN" altLang="en-US" sz="2000" b="0" dirty="0">
                <a:solidFill>
                  <a:schemeClr val="tx1"/>
                </a:solidFill>
              </a:rPr>
              <a:t>中，</a:t>
            </a:r>
            <a:endParaRPr lang="en-US" altLang="zh-CN" sz="2000" b="0" dirty="0">
              <a:solidFill>
                <a:schemeClr val="tx1"/>
              </a:solidFill>
            </a:endParaRPr>
          </a:p>
          <a:p>
            <a:pPr marL="0" indent="0">
              <a:spcBef>
                <a:spcPts val="0"/>
              </a:spcBef>
              <a:buFontTx/>
              <a:buNone/>
              <a:defRPr/>
            </a:pPr>
            <a:r>
              <a:rPr lang="zh-CN" altLang="en-US" sz="2000" b="0" dirty="0">
                <a:solidFill>
                  <a:schemeClr val="tx1"/>
                </a:solidFill>
              </a:rPr>
              <a:t>更新</a:t>
            </a:r>
            <a:r>
              <a:rPr lang="en-US" altLang="zh-CN" sz="2000" b="0" dirty="0">
                <a:solidFill>
                  <a:schemeClr val="tx1"/>
                </a:solidFill>
              </a:rPr>
              <a:t>page table</a:t>
            </a:r>
            <a:r>
              <a:rPr lang="zh-CN" altLang="en-US" sz="2000" b="0" dirty="0">
                <a:solidFill>
                  <a:schemeClr val="tx1"/>
                </a:solidFill>
              </a:rPr>
              <a:t>，并置有效位为</a:t>
            </a:r>
            <a:r>
              <a:rPr lang="en-US" altLang="zh-CN" sz="2000" b="0" dirty="0">
                <a:solidFill>
                  <a:schemeClr val="tx1"/>
                </a:solidFill>
              </a:rPr>
              <a:t>1</a:t>
            </a:r>
            <a:r>
              <a:rPr lang="zh-CN" altLang="en-US" sz="2000" b="0" dirty="0">
                <a:solidFill>
                  <a:schemeClr val="tx1"/>
                </a:solidFill>
              </a:rPr>
              <a:t>，</a:t>
            </a:r>
            <a:endParaRPr lang="en-US" altLang="zh-CN" sz="2000" b="0" dirty="0">
              <a:solidFill>
                <a:schemeClr val="tx1"/>
              </a:solidFill>
            </a:endParaRPr>
          </a:p>
          <a:p>
            <a:pPr marL="0" indent="0">
              <a:spcBef>
                <a:spcPts val="0"/>
              </a:spcBef>
              <a:buFontTx/>
              <a:buNone/>
              <a:defRPr/>
            </a:pPr>
            <a:r>
              <a:rPr lang="zh-CN" altLang="en-US" sz="2000" b="0" dirty="0">
                <a:solidFill>
                  <a:schemeClr val="tx1"/>
                </a:solidFill>
              </a:rPr>
              <a:t>更新</a:t>
            </a:r>
            <a:r>
              <a:rPr lang="en-US" altLang="zh-CN" sz="2000" b="0" dirty="0">
                <a:solidFill>
                  <a:schemeClr val="tx1"/>
                </a:solidFill>
              </a:rPr>
              <a:t>TLB</a:t>
            </a:r>
            <a:r>
              <a:rPr lang="zh-CN" altLang="en-US" sz="2000" b="0" dirty="0">
                <a:solidFill>
                  <a:schemeClr val="tx1"/>
                </a:solidFill>
              </a:rPr>
              <a:t>的组</a:t>
            </a:r>
            <a:r>
              <a:rPr lang="en-US" altLang="zh-CN" sz="2000" b="0" dirty="0">
                <a:solidFill>
                  <a:schemeClr val="tx1"/>
                </a:solidFill>
              </a:rPr>
              <a:t>0</a:t>
            </a:r>
            <a:r>
              <a:rPr lang="zh-CN" altLang="en-US" sz="2000" b="0" dirty="0">
                <a:solidFill>
                  <a:schemeClr val="tx1"/>
                </a:solidFill>
              </a:rPr>
              <a:t>的第</a:t>
            </a:r>
            <a:r>
              <a:rPr lang="en-US" altLang="zh-CN" sz="2000" b="0" dirty="0">
                <a:solidFill>
                  <a:schemeClr val="tx1"/>
                </a:solidFill>
              </a:rPr>
              <a:t>3</a:t>
            </a:r>
            <a:r>
              <a:rPr lang="zh-CN" altLang="en-US" sz="2000" b="0" dirty="0">
                <a:solidFill>
                  <a:schemeClr val="tx1"/>
                </a:solidFill>
              </a:rPr>
              <a:t>行：</a:t>
            </a:r>
            <a:r>
              <a:rPr lang="en-US" altLang="zh-CN" sz="2000" b="0" dirty="0">
                <a:solidFill>
                  <a:schemeClr val="tx1"/>
                </a:solidFill>
              </a:rPr>
              <a:t>2-&gt;D</a:t>
            </a:r>
            <a:endParaRPr lang="zh-CN" altLang="en-US" sz="2000" b="0" dirty="0">
              <a:solidFill>
                <a:schemeClr val="tx1"/>
              </a:solidFill>
            </a:endParaRPr>
          </a:p>
        </p:txBody>
      </p:sp>
      <p:sp>
        <p:nvSpPr>
          <p:cNvPr id="31748" name="灯片编号占位符 3">
            <a:extLst>
              <a:ext uri="{FF2B5EF4-FFF2-40B4-BE49-F238E27FC236}">
                <a16:creationId xmlns:a16="http://schemas.microsoft.com/office/drawing/2014/main" id="{64D47ED9-33DB-114F-1686-0875282F94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2BD0BD-00C3-4A54-AFB9-CDA1F414B61A}" type="slidenum">
              <a:rPr lang="en-US" altLang="zh-CN" sz="1400" smtClean="0"/>
              <a:pPr>
                <a:spcBef>
                  <a:spcPct val="0"/>
                </a:spcBef>
                <a:buFontTx/>
                <a:buNone/>
              </a:pPr>
              <a:t>26</a:t>
            </a:fld>
            <a:endParaRPr lang="en-US" altLang="zh-CN" sz="1400"/>
          </a:p>
        </p:txBody>
      </p:sp>
      <p:pic>
        <p:nvPicPr>
          <p:cNvPr id="31749" name="Picture 4">
            <a:extLst>
              <a:ext uri="{FF2B5EF4-FFF2-40B4-BE49-F238E27FC236}">
                <a16:creationId xmlns:a16="http://schemas.microsoft.com/office/drawing/2014/main" id="{EDE5AB98-DFE9-9F9A-25FB-BBCF87991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350" y="2657475"/>
            <a:ext cx="3381375"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5">
            <a:extLst>
              <a:ext uri="{FF2B5EF4-FFF2-40B4-BE49-F238E27FC236}">
                <a16:creationId xmlns:a16="http://schemas.microsoft.com/office/drawing/2014/main" id="{EAC6DBBE-F9C1-9B09-57F5-655DBEAB1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293813"/>
            <a:ext cx="5043487"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4090E204-6320-B7F5-85BA-A1847F51124E}"/>
              </a:ext>
            </a:extLst>
          </p:cNvPr>
          <p:cNvSpPr>
            <a:spLocks noGrp="1" noChangeArrowheads="1"/>
          </p:cNvSpPr>
          <p:nvPr>
            <p:ph type="title"/>
          </p:nvPr>
        </p:nvSpPr>
        <p:spPr/>
        <p:txBody>
          <a:bodyPr/>
          <a:lstStyle/>
          <a:p>
            <a:r>
              <a:rPr lang="en-US" altLang="zh-CN"/>
              <a:t>HW10</a:t>
            </a:r>
            <a:endParaRPr lang="zh-CN" altLang="en-US"/>
          </a:p>
        </p:txBody>
      </p:sp>
      <p:sp>
        <p:nvSpPr>
          <p:cNvPr id="32771" name="灯片编号占位符 3">
            <a:extLst>
              <a:ext uri="{FF2B5EF4-FFF2-40B4-BE49-F238E27FC236}">
                <a16:creationId xmlns:a16="http://schemas.microsoft.com/office/drawing/2014/main" id="{84832619-8186-C2FE-7E53-79266A6FD4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A85A3AF-A26A-4953-B0D5-A6C91C0A6322}" type="slidenum">
              <a:rPr lang="en-US" altLang="zh-CN" sz="1400" smtClean="0"/>
              <a:pPr>
                <a:spcBef>
                  <a:spcPct val="0"/>
                </a:spcBef>
                <a:buFontTx/>
                <a:buNone/>
              </a:pPr>
              <a:t>27</a:t>
            </a:fld>
            <a:endParaRPr lang="en-US" altLang="zh-CN" sz="1400"/>
          </a:p>
        </p:txBody>
      </p:sp>
      <p:pic>
        <p:nvPicPr>
          <p:cNvPr id="32772" name="Picture 2">
            <a:extLst>
              <a:ext uri="{FF2B5EF4-FFF2-40B4-BE49-F238E27FC236}">
                <a16:creationId xmlns:a16="http://schemas.microsoft.com/office/drawing/2014/main" id="{6DC5EE75-0798-12CE-C470-D4DD94452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00213"/>
            <a:ext cx="603726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4">
            <a:extLst>
              <a:ext uri="{FF2B5EF4-FFF2-40B4-BE49-F238E27FC236}">
                <a16:creationId xmlns:a16="http://schemas.microsoft.com/office/drawing/2014/main" id="{9BB6342E-EBAE-99E5-E14B-3356ECA0CB58}"/>
              </a:ext>
            </a:extLst>
          </p:cNvPr>
          <p:cNvSpPr txBox="1">
            <a:spLocks noChangeArrowheads="1"/>
          </p:cNvSpPr>
          <p:nvPr/>
        </p:nvSpPr>
        <p:spPr bwMode="auto">
          <a:xfrm>
            <a:off x="1331913" y="1196975"/>
            <a:ext cx="345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直接映射方式下的最终状态：</a:t>
            </a:r>
          </a:p>
        </p:txBody>
      </p:sp>
      <p:sp>
        <p:nvSpPr>
          <p:cNvPr id="32774" name="TextBox 4">
            <a:extLst>
              <a:ext uri="{FF2B5EF4-FFF2-40B4-BE49-F238E27FC236}">
                <a16:creationId xmlns:a16="http://schemas.microsoft.com/office/drawing/2014/main" id="{8178FFD8-58E7-BF4A-7E83-D4677B3E5534}"/>
              </a:ext>
            </a:extLst>
          </p:cNvPr>
          <p:cNvSpPr txBox="1">
            <a:spLocks noChangeArrowheads="1"/>
          </p:cNvSpPr>
          <p:nvPr/>
        </p:nvSpPr>
        <p:spPr bwMode="auto">
          <a:xfrm>
            <a:off x="1042988" y="5013325"/>
            <a:ext cx="6326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TLB</a:t>
            </a:r>
            <a:r>
              <a:rPr lang="zh-CN" altLang="en-US" sz="1800"/>
              <a:t>在避免将虚拟地址转换成物理地址过程中对主存高时间代价的访问方面具有重要的作用，尤其当主存访问频繁的时候更是如此。若没有</a:t>
            </a:r>
            <a:r>
              <a:rPr lang="en-US" altLang="zh-CN" sz="1800"/>
              <a:t>TLB</a:t>
            </a:r>
            <a:r>
              <a:rPr lang="zh-CN" altLang="en-US" sz="1800"/>
              <a:t>，每一次访问时，必须通过虚拟地址来使用页表，速度慢。</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AECB5755-B3C6-8022-0BDD-0B9981B9C6C9}"/>
              </a:ext>
            </a:extLst>
          </p:cNvPr>
          <p:cNvSpPr>
            <a:spLocks noGrp="1" noChangeArrowheads="1"/>
          </p:cNvSpPr>
          <p:nvPr>
            <p:ph type="title"/>
          </p:nvPr>
        </p:nvSpPr>
        <p:spPr>
          <a:xfrm>
            <a:off x="457200" y="-26988"/>
            <a:ext cx="8229600" cy="1143001"/>
          </a:xfrm>
        </p:spPr>
        <p:txBody>
          <a:bodyPr/>
          <a:lstStyle/>
          <a:p>
            <a:r>
              <a:rPr lang="en-US" altLang="zh-CN"/>
              <a:t>HW10</a:t>
            </a:r>
            <a:endParaRPr lang="zh-CN" altLang="en-US"/>
          </a:p>
        </p:txBody>
      </p:sp>
      <p:sp>
        <p:nvSpPr>
          <p:cNvPr id="33795" name="内容占位符 2">
            <a:extLst>
              <a:ext uri="{FF2B5EF4-FFF2-40B4-BE49-F238E27FC236}">
                <a16:creationId xmlns:a16="http://schemas.microsoft.com/office/drawing/2014/main" id="{DC98706B-6135-C43C-5689-6B10B5035D65}"/>
              </a:ext>
            </a:extLst>
          </p:cNvPr>
          <p:cNvSpPr>
            <a:spLocks noGrp="1" noChangeArrowheads="1"/>
          </p:cNvSpPr>
          <p:nvPr>
            <p:ph idx="1"/>
          </p:nvPr>
        </p:nvSpPr>
        <p:spPr>
          <a:xfrm>
            <a:off x="457200" y="908050"/>
            <a:ext cx="8229600" cy="4525963"/>
          </a:xfrm>
        </p:spPr>
        <p:txBody>
          <a:bodyPr/>
          <a:lstStyle/>
          <a:p>
            <a:r>
              <a:rPr lang="en-US" altLang="zh-CN" sz="1800" b="0">
                <a:solidFill>
                  <a:schemeClr val="tx1"/>
                </a:solidFill>
                <a:latin typeface="Times New Roman" panose="02020603050405020304" pitchFamily="18" charset="0"/>
                <a:cs typeface="Times New Roman" panose="02020603050405020304" pitchFamily="18" charset="0"/>
              </a:rPr>
              <a:t>There are several parameters that impact the overall size of the page table. Listed below are several key page table parameters</a:t>
            </a:r>
            <a:br>
              <a:rPr lang="en-US" altLang="zh-CN"/>
            </a:br>
            <a:endParaRPr lang="en-US" altLang="zh-CN"/>
          </a:p>
          <a:p>
            <a:endParaRPr lang="en-US" altLang="zh-CN"/>
          </a:p>
          <a:p>
            <a:r>
              <a:rPr lang="en-US" altLang="zh-CN" sz="1800" b="0">
                <a:solidFill>
                  <a:schemeClr val="tx1"/>
                </a:solidFill>
                <a:latin typeface="Times New Roman" panose="02020603050405020304" pitchFamily="18" charset="0"/>
                <a:cs typeface="Times New Roman" panose="02020603050405020304" pitchFamily="18" charset="0"/>
              </a:rPr>
              <a:t>1.4 Given the parameters in the table above, calculate the total page table size for a system running 5 applications that utilize half of the memory available.</a:t>
            </a:r>
            <a:endParaRPr lang="zh-CN" altLang="en-US"/>
          </a:p>
        </p:txBody>
      </p:sp>
      <p:sp>
        <p:nvSpPr>
          <p:cNvPr id="33796" name="灯片编号占位符 3">
            <a:extLst>
              <a:ext uri="{FF2B5EF4-FFF2-40B4-BE49-F238E27FC236}">
                <a16:creationId xmlns:a16="http://schemas.microsoft.com/office/drawing/2014/main" id="{42F6F46A-B76A-8FEC-AED8-29CD1B6E1E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839C1AF-6045-4AE6-84E6-221CC7982DF6}" type="slidenum">
              <a:rPr lang="en-US" altLang="zh-CN" sz="1400" smtClean="0"/>
              <a:pPr>
                <a:spcBef>
                  <a:spcPct val="0"/>
                </a:spcBef>
                <a:buFontTx/>
                <a:buNone/>
              </a:pPr>
              <a:t>28</a:t>
            </a:fld>
            <a:endParaRPr lang="en-US" altLang="zh-CN" sz="1400"/>
          </a:p>
        </p:txBody>
      </p:sp>
      <p:pic>
        <p:nvPicPr>
          <p:cNvPr id="33797" name="Picture 2">
            <a:extLst>
              <a:ext uri="{FF2B5EF4-FFF2-40B4-BE49-F238E27FC236}">
                <a16:creationId xmlns:a16="http://schemas.microsoft.com/office/drawing/2014/main" id="{B8DB1E8B-F7F6-5FFB-F684-4E9AFAE7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628775"/>
            <a:ext cx="52768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4">
            <a:extLst>
              <a:ext uri="{FF2B5EF4-FFF2-40B4-BE49-F238E27FC236}">
                <a16:creationId xmlns:a16="http://schemas.microsoft.com/office/drawing/2014/main" id="{19BB5AE4-20CC-5317-A3E4-FAD42CDB18C5}"/>
              </a:ext>
            </a:extLst>
          </p:cNvPr>
          <p:cNvSpPr txBox="1">
            <a:spLocks noChangeArrowheads="1"/>
          </p:cNvSpPr>
          <p:nvPr/>
        </p:nvSpPr>
        <p:spPr bwMode="auto">
          <a:xfrm>
            <a:off x="827088" y="3357563"/>
            <a:ext cx="81375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解：因为虚拟地址为</a:t>
            </a:r>
            <a:r>
              <a:rPr lang="en-US" altLang="zh-CN" sz="2000"/>
              <a:t>64bits</a:t>
            </a:r>
            <a:r>
              <a:rPr lang="zh-CN" altLang="en-US" sz="2000"/>
              <a:t>，而</a:t>
            </a:r>
            <a:r>
              <a:rPr lang="en-US" altLang="zh-CN" sz="2000"/>
              <a:t>page size</a:t>
            </a:r>
            <a:r>
              <a:rPr lang="zh-CN" altLang="en-US" sz="2000"/>
              <a:t>是</a:t>
            </a:r>
            <a:r>
              <a:rPr lang="en-US" altLang="zh-CN" sz="2000"/>
              <a:t>16KB</a:t>
            </a:r>
            <a:r>
              <a:rPr lang="zh-CN" altLang="en-US" sz="2000"/>
              <a:t>，即</a:t>
            </a:r>
            <a:r>
              <a:rPr lang="en-US" altLang="zh-CN" sz="2000"/>
              <a:t>offset</a:t>
            </a:r>
            <a:r>
              <a:rPr lang="zh-CN" altLang="en-US" sz="2000"/>
              <a:t>是</a:t>
            </a:r>
            <a:r>
              <a:rPr lang="en-US" altLang="zh-CN" sz="2000"/>
              <a:t>14 bits</a:t>
            </a:r>
            <a:r>
              <a:rPr lang="zh-CN" altLang="en-US" sz="2000"/>
              <a:t>：</a:t>
            </a:r>
            <a:endParaRPr lang="en-US" altLang="zh-CN" sz="2000"/>
          </a:p>
          <a:p>
            <a:pPr eaLnBrk="1" hangingPunct="1">
              <a:spcBef>
                <a:spcPct val="0"/>
              </a:spcBef>
              <a:buFontTx/>
              <a:buNone/>
            </a:pPr>
            <a:r>
              <a:rPr lang="en-US" altLang="zh-CN" sz="2000"/>
              <a:t>64-14=50</a:t>
            </a:r>
            <a:r>
              <a:rPr lang="zh-CN" altLang="en-US" sz="2000"/>
              <a:t>；所以</a:t>
            </a:r>
            <a:r>
              <a:rPr lang="en-US" altLang="zh-CN" sz="2000"/>
              <a:t>page</a:t>
            </a:r>
            <a:r>
              <a:rPr lang="zh-CN" altLang="en-US" sz="2000"/>
              <a:t>的</a:t>
            </a:r>
            <a:r>
              <a:rPr lang="en-US" altLang="zh-CN" sz="2000"/>
              <a:t>entry</a:t>
            </a:r>
            <a:r>
              <a:rPr lang="zh-CN" altLang="en-US" sz="2000"/>
              <a:t>有</a:t>
            </a:r>
            <a:r>
              <a:rPr lang="en-US" altLang="zh-CN" sz="2000"/>
              <a:t>2^50</a:t>
            </a:r>
            <a:r>
              <a:rPr lang="zh-CN" altLang="en-US" sz="2000"/>
              <a:t>，因为每个</a:t>
            </a:r>
            <a:r>
              <a:rPr lang="en-US" altLang="zh-CN" sz="2000"/>
              <a:t>page table entry size</a:t>
            </a:r>
            <a:r>
              <a:rPr lang="zh-CN" altLang="en-US" sz="2000"/>
              <a:t>有</a:t>
            </a:r>
            <a:r>
              <a:rPr lang="en-US" altLang="zh-CN" sz="2000"/>
              <a:t>8bytes</a:t>
            </a:r>
            <a:r>
              <a:rPr lang="zh-CN" altLang="en-US" sz="2000"/>
              <a:t>，每一个</a:t>
            </a:r>
            <a:r>
              <a:rPr lang="en-US" altLang="zh-CN" sz="2000"/>
              <a:t>entry page table </a:t>
            </a:r>
            <a:r>
              <a:rPr lang="zh-CN" altLang="en-US" sz="2000"/>
              <a:t>大小为</a:t>
            </a:r>
            <a:r>
              <a:rPr lang="en-US" altLang="zh-CN" sz="2000"/>
              <a:t>2^53 bytes</a:t>
            </a:r>
          </a:p>
          <a:p>
            <a:pPr eaLnBrk="1" hangingPunct="1">
              <a:spcBef>
                <a:spcPct val="0"/>
              </a:spcBef>
              <a:buFontTx/>
              <a:buNone/>
            </a:pPr>
            <a:endParaRPr lang="en-US" altLang="zh-CN" sz="2000"/>
          </a:p>
          <a:p>
            <a:pPr eaLnBrk="1" hangingPunct="1">
              <a:spcBef>
                <a:spcPct val="0"/>
              </a:spcBef>
              <a:buFontTx/>
              <a:buNone/>
            </a:pPr>
            <a:r>
              <a:rPr lang="en-US" altLang="zh-CN" sz="2000"/>
              <a:t>Total for 5 application=5*2^53/2=5*2^52bytes</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671A56EB-538A-AD5B-8B2E-677F4B805E5C}"/>
              </a:ext>
            </a:extLst>
          </p:cNvPr>
          <p:cNvSpPr>
            <a:spLocks noGrp="1" noChangeArrowheads="1"/>
          </p:cNvSpPr>
          <p:nvPr>
            <p:ph type="title"/>
          </p:nvPr>
        </p:nvSpPr>
        <p:spPr>
          <a:xfrm>
            <a:off x="457200" y="-26988"/>
            <a:ext cx="8229600" cy="1143001"/>
          </a:xfrm>
        </p:spPr>
        <p:txBody>
          <a:bodyPr/>
          <a:lstStyle/>
          <a:p>
            <a:r>
              <a:rPr lang="en-US" altLang="zh-CN"/>
              <a:t>HW10</a:t>
            </a:r>
            <a:endParaRPr lang="zh-CN" altLang="en-US"/>
          </a:p>
        </p:txBody>
      </p:sp>
      <p:sp>
        <p:nvSpPr>
          <p:cNvPr id="34819" name="内容占位符 2">
            <a:extLst>
              <a:ext uri="{FF2B5EF4-FFF2-40B4-BE49-F238E27FC236}">
                <a16:creationId xmlns:a16="http://schemas.microsoft.com/office/drawing/2014/main" id="{C4D07B1A-C858-80A5-CB06-1CA7B2A1AE00}"/>
              </a:ext>
            </a:extLst>
          </p:cNvPr>
          <p:cNvSpPr>
            <a:spLocks noGrp="1" noChangeArrowheads="1"/>
          </p:cNvSpPr>
          <p:nvPr>
            <p:ph idx="1"/>
          </p:nvPr>
        </p:nvSpPr>
        <p:spPr>
          <a:xfrm>
            <a:off x="395288" y="908050"/>
            <a:ext cx="8497887" cy="5184775"/>
          </a:xfrm>
        </p:spPr>
        <p:txBody>
          <a:bodyPr/>
          <a:lstStyle/>
          <a:p>
            <a:r>
              <a:rPr lang="en-US" altLang="zh-CN" sz="1800" b="0">
                <a:solidFill>
                  <a:schemeClr val="tx1"/>
                </a:solidFill>
                <a:latin typeface="Times New Roman" panose="02020603050405020304" pitchFamily="18" charset="0"/>
                <a:cs typeface="Times New Roman" panose="02020603050405020304" pitchFamily="18" charset="0"/>
              </a:rPr>
              <a:t>1.5 Given the parameters in the table above, calculate the total page table size for a system running 5 applications that utilize half of the memory available, given a two level page table approach with 256 entries. </a:t>
            </a:r>
            <a:r>
              <a:rPr lang="en-US" altLang="zh-CN" sz="1800">
                <a:solidFill>
                  <a:schemeClr val="tx1"/>
                </a:solidFill>
                <a:latin typeface="Times New Roman" panose="02020603050405020304" pitchFamily="18" charset="0"/>
                <a:cs typeface="Times New Roman" panose="02020603050405020304" pitchFamily="18" charset="0"/>
              </a:rPr>
              <a:t>Assume each entry of the main page table is 6 bytes. </a:t>
            </a:r>
            <a:r>
              <a:rPr lang="en-US" altLang="zh-CN" sz="1800" b="0">
                <a:solidFill>
                  <a:schemeClr val="tx1"/>
                </a:solidFill>
                <a:latin typeface="Times New Roman" panose="02020603050405020304" pitchFamily="18" charset="0"/>
                <a:cs typeface="Times New Roman" panose="02020603050405020304" pitchFamily="18" charset="0"/>
              </a:rPr>
              <a:t>Calculate the minimum and maximum amount of memory required</a:t>
            </a:r>
            <a:br>
              <a:rPr lang="en-US" altLang="zh-CN" sz="2000">
                <a:latin typeface="Times New Roman" panose="02020603050405020304" pitchFamily="18" charset="0"/>
                <a:cs typeface="Times New Roman" panose="02020603050405020304" pitchFamily="18" charset="0"/>
              </a:rPr>
            </a:br>
            <a:endParaRPr lang="zh-CN" altLang="en-US" sz="2000" b="0">
              <a:latin typeface="Times New Roman" panose="02020603050405020304" pitchFamily="18" charset="0"/>
              <a:cs typeface="Times New Roman" panose="02020603050405020304" pitchFamily="18" charset="0"/>
            </a:endParaRPr>
          </a:p>
        </p:txBody>
      </p:sp>
      <p:sp>
        <p:nvSpPr>
          <p:cNvPr id="34820" name="灯片编号占位符 3">
            <a:extLst>
              <a:ext uri="{FF2B5EF4-FFF2-40B4-BE49-F238E27FC236}">
                <a16:creationId xmlns:a16="http://schemas.microsoft.com/office/drawing/2014/main" id="{511FAFD3-1C09-CC0D-F9A4-BC0AD23B63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FBF715-CCB3-40D5-8EF2-D7930EDC92CD}" type="slidenum">
              <a:rPr lang="en-US" altLang="zh-CN" sz="1400" smtClean="0"/>
              <a:pPr>
                <a:spcBef>
                  <a:spcPct val="0"/>
                </a:spcBef>
                <a:buFontTx/>
                <a:buNone/>
              </a:pPr>
              <a:t>29</a:t>
            </a:fld>
            <a:endParaRPr lang="en-US" altLang="zh-CN" sz="1400"/>
          </a:p>
        </p:txBody>
      </p:sp>
      <p:sp>
        <p:nvSpPr>
          <p:cNvPr id="34821" name="TextBox 4">
            <a:extLst>
              <a:ext uri="{FF2B5EF4-FFF2-40B4-BE49-F238E27FC236}">
                <a16:creationId xmlns:a16="http://schemas.microsoft.com/office/drawing/2014/main" id="{5DF74E34-35E1-99A6-BC2D-07D108156564}"/>
              </a:ext>
            </a:extLst>
          </p:cNvPr>
          <p:cNvSpPr txBox="1">
            <a:spLocks noChangeArrowheads="1"/>
          </p:cNvSpPr>
          <p:nvPr/>
        </p:nvSpPr>
        <p:spPr bwMode="auto">
          <a:xfrm>
            <a:off x="684213" y="2349500"/>
            <a:ext cx="80645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t>解：因为虚拟地址为</a:t>
            </a:r>
            <a:r>
              <a:rPr lang="en-US" altLang="zh-CN" sz="2000" dirty="0"/>
              <a:t>64bits</a:t>
            </a:r>
            <a:r>
              <a:rPr lang="zh-CN" altLang="en-US" sz="2000" dirty="0"/>
              <a:t>，而</a:t>
            </a:r>
            <a:r>
              <a:rPr lang="en-US" altLang="zh-CN" sz="2000" dirty="0"/>
              <a:t>page size</a:t>
            </a:r>
            <a:r>
              <a:rPr lang="zh-CN" altLang="en-US" sz="2000" dirty="0"/>
              <a:t>是</a:t>
            </a:r>
            <a:r>
              <a:rPr lang="en-US" altLang="zh-CN" sz="2000" dirty="0"/>
              <a:t>16KB</a:t>
            </a:r>
            <a:r>
              <a:rPr lang="zh-CN" altLang="en-US" sz="2000" dirty="0"/>
              <a:t>，即</a:t>
            </a:r>
            <a:r>
              <a:rPr lang="en-US" altLang="zh-CN" sz="2000" dirty="0"/>
              <a:t>offset</a:t>
            </a:r>
            <a:r>
              <a:rPr lang="zh-CN" altLang="en-US" sz="2000" dirty="0"/>
              <a:t>是</a:t>
            </a:r>
            <a:r>
              <a:rPr lang="en-US" altLang="zh-CN" sz="2000" dirty="0"/>
              <a:t>14 bits</a:t>
            </a:r>
            <a:r>
              <a:rPr lang="zh-CN" altLang="en-US" sz="2000" dirty="0"/>
              <a:t>：</a:t>
            </a:r>
            <a:endParaRPr lang="en-US" altLang="zh-CN" sz="2000" dirty="0"/>
          </a:p>
          <a:p>
            <a:pPr eaLnBrk="1" hangingPunct="1">
              <a:spcBef>
                <a:spcPct val="0"/>
              </a:spcBef>
              <a:buFontTx/>
              <a:buNone/>
            </a:pPr>
            <a:r>
              <a:rPr lang="en-US" altLang="zh-CN" sz="2000" dirty="0"/>
              <a:t>64-14=50</a:t>
            </a:r>
            <a:r>
              <a:rPr lang="zh-CN" altLang="en-US" sz="2000" dirty="0"/>
              <a:t>；</a:t>
            </a:r>
            <a:r>
              <a:rPr lang="en-US" altLang="zh-CN" sz="2000" dirty="0"/>
              <a:t>main page table </a:t>
            </a:r>
            <a:r>
              <a:rPr lang="zh-CN" altLang="en-US" sz="2000" dirty="0"/>
              <a:t>有 </a:t>
            </a:r>
            <a:r>
              <a:rPr lang="en-US" altLang="zh-CN" sz="2000" dirty="0"/>
              <a:t>256 </a:t>
            </a:r>
            <a:r>
              <a:rPr lang="zh-CN" altLang="en-US" sz="2000" dirty="0"/>
              <a:t>个即</a:t>
            </a:r>
            <a:r>
              <a:rPr lang="en-US" altLang="zh-CN" sz="2000" dirty="0"/>
              <a:t>8bits</a:t>
            </a:r>
            <a:r>
              <a:rPr lang="zh-CN" altLang="en-US" sz="2000" dirty="0"/>
              <a:t>，则</a:t>
            </a:r>
            <a:r>
              <a:rPr lang="en-US" altLang="zh-CN" sz="2000" dirty="0"/>
              <a:t>L2</a:t>
            </a:r>
            <a:r>
              <a:rPr lang="zh-CN" altLang="en-US" sz="2000" dirty="0"/>
              <a:t>有</a:t>
            </a:r>
            <a:r>
              <a:rPr lang="en-US" altLang="zh-CN" sz="2000" dirty="0"/>
              <a:t>64-14-8=42bits</a:t>
            </a:r>
          </a:p>
          <a:p>
            <a:pPr eaLnBrk="1" hangingPunct="1">
              <a:spcBef>
                <a:spcPct val="0"/>
              </a:spcBef>
              <a:buFontTx/>
              <a:buNone/>
            </a:pPr>
            <a:r>
              <a:rPr lang="zh-CN" altLang="en-US" sz="2000" dirty="0"/>
              <a:t>总共应该</a:t>
            </a:r>
            <a:endParaRPr lang="en-US" altLang="zh-CN" sz="2000" dirty="0"/>
          </a:p>
          <a:p>
            <a:pPr eaLnBrk="1" hangingPunct="1">
              <a:spcBef>
                <a:spcPct val="0"/>
              </a:spcBef>
              <a:buFontTx/>
              <a:buNone/>
            </a:pPr>
            <a:r>
              <a:rPr lang="en-US" altLang="zh-CN" sz="2000" dirty="0"/>
              <a:t>Total for 5 application=5</a:t>
            </a:r>
            <a:r>
              <a:rPr lang="zh-CN" altLang="en-US" sz="2000" dirty="0"/>
              <a:t>*</a:t>
            </a:r>
            <a:r>
              <a:rPr lang="en-US" altLang="zh-CN" sz="2000" dirty="0"/>
              <a:t>(2^8+2^42)*6</a:t>
            </a:r>
          </a:p>
          <a:p>
            <a:pPr eaLnBrk="1" hangingPunct="1">
              <a:spcBef>
                <a:spcPct val="0"/>
              </a:spcBef>
              <a:buFontTx/>
              <a:buNone/>
            </a:pPr>
            <a:r>
              <a:rPr lang="zh-CN" altLang="en-US" sz="2000" dirty="0"/>
              <a:t>最好的情况就是这些使用的一半的内存比较集中</a:t>
            </a:r>
            <a:endParaRPr lang="en-US" altLang="zh-CN" sz="2000" dirty="0"/>
          </a:p>
          <a:p>
            <a:pPr eaLnBrk="1" hangingPunct="1">
              <a:spcBef>
                <a:spcPct val="0"/>
              </a:spcBef>
              <a:buFontTx/>
              <a:buNone/>
            </a:pPr>
            <a:r>
              <a:rPr lang="zh-CN" altLang="en-US" sz="2000" dirty="0"/>
              <a:t>可以用一半的</a:t>
            </a:r>
            <a:r>
              <a:rPr lang="en-US" altLang="zh-CN" sz="2000" dirty="0"/>
              <a:t>page table </a:t>
            </a:r>
            <a:r>
              <a:rPr lang="zh-CN" altLang="en-US" sz="2000" dirty="0"/>
              <a:t>去查找</a:t>
            </a:r>
            <a:endParaRPr lang="en-US" altLang="zh-CN" sz="2000" dirty="0"/>
          </a:p>
          <a:p>
            <a:pPr eaLnBrk="1" hangingPunct="1">
              <a:spcBef>
                <a:spcPct val="0"/>
              </a:spcBef>
              <a:buFontTx/>
              <a:buNone/>
            </a:pPr>
            <a:endParaRPr lang="en-US" altLang="zh-CN" sz="2000" dirty="0"/>
          </a:p>
          <a:p>
            <a:pPr eaLnBrk="1" hangingPunct="1">
              <a:spcBef>
                <a:spcPct val="0"/>
              </a:spcBef>
              <a:buFontTx/>
              <a:buNone/>
            </a:pPr>
            <a:endParaRPr lang="en-US" altLang="zh-CN" sz="2000" dirty="0"/>
          </a:p>
          <a:p>
            <a:pPr eaLnBrk="1" hangingPunct="1">
              <a:spcBef>
                <a:spcPct val="0"/>
              </a:spcBef>
              <a:buFontTx/>
              <a:buNone/>
            </a:pPr>
            <a:endParaRPr lang="en-US" altLang="zh-CN" sz="2000" dirty="0"/>
          </a:p>
          <a:p>
            <a:pPr eaLnBrk="1" hangingPunct="1">
              <a:spcBef>
                <a:spcPct val="0"/>
              </a:spcBef>
              <a:buFontTx/>
              <a:buNone/>
            </a:pPr>
            <a:endParaRPr lang="zh-CN" altLang="en-US" sz="2000" dirty="0"/>
          </a:p>
        </p:txBody>
      </p:sp>
      <p:sp>
        <p:nvSpPr>
          <p:cNvPr id="34822" name="Rectangle 20">
            <a:extLst>
              <a:ext uri="{FF2B5EF4-FFF2-40B4-BE49-F238E27FC236}">
                <a16:creationId xmlns:a16="http://schemas.microsoft.com/office/drawing/2014/main" id="{E1B9009B-8FC1-FBC5-9A9A-742AFEF3A78E}"/>
              </a:ext>
            </a:extLst>
          </p:cNvPr>
          <p:cNvSpPr>
            <a:spLocks noChangeArrowheads="1"/>
          </p:cNvSpPr>
          <p:nvPr/>
        </p:nvSpPr>
        <p:spPr bwMode="auto">
          <a:xfrm>
            <a:off x="5654675" y="4251325"/>
            <a:ext cx="2921000" cy="292100"/>
          </a:xfrm>
          <a:prstGeom prst="rect">
            <a:avLst/>
          </a:prstGeom>
          <a:solidFill>
            <a:schemeClr val="bg1"/>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3" name="Line 77">
            <a:extLst>
              <a:ext uri="{FF2B5EF4-FFF2-40B4-BE49-F238E27FC236}">
                <a16:creationId xmlns:a16="http://schemas.microsoft.com/office/drawing/2014/main" id="{CA1452ED-790A-2064-6BE5-E91619A2F621}"/>
              </a:ext>
            </a:extLst>
          </p:cNvPr>
          <p:cNvSpPr>
            <a:spLocks noChangeShapeType="1"/>
          </p:cNvSpPr>
          <p:nvPr/>
        </p:nvSpPr>
        <p:spPr bwMode="auto">
          <a:xfrm>
            <a:off x="7508875" y="4264025"/>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4" name="Line 78">
            <a:extLst>
              <a:ext uri="{FF2B5EF4-FFF2-40B4-BE49-F238E27FC236}">
                <a16:creationId xmlns:a16="http://schemas.microsoft.com/office/drawing/2014/main" id="{E77290EA-2B3D-AC8C-8923-66610644D6DE}"/>
              </a:ext>
            </a:extLst>
          </p:cNvPr>
          <p:cNvSpPr>
            <a:spLocks noChangeShapeType="1"/>
          </p:cNvSpPr>
          <p:nvPr/>
        </p:nvSpPr>
        <p:spPr bwMode="auto">
          <a:xfrm>
            <a:off x="6556375" y="4264025"/>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5" name="Rectangle 79">
            <a:extLst>
              <a:ext uri="{FF2B5EF4-FFF2-40B4-BE49-F238E27FC236}">
                <a16:creationId xmlns:a16="http://schemas.microsoft.com/office/drawing/2014/main" id="{9D8C74F9-91C9-3914-E6BE-174E37663AB8}"/>
              </a:ext>
            </a:extLst>
          </p:cNvPr>
          <p:cNvSpPr>
            <a:spLocks noChangeArrowheads="1"/>
          </p:cNvSpPr>
          <p:nvPr/>
        </p:nvSpPr>
        <p:spPr bwMode="auto">
          <a:xfrm>
            <a:off x="5868988" y="4203700"/>
            <a:ext cx="27225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56127A"/>
                </a:solidFill>
                <a:latin typeface="Verdana" panose="020B0604030504040204" pitchFamily="34" charset="0"/>
                <a:ea typeface="Gulim" panose="020B0600000101010101" pitchFamily="34" charset="-127"/>
              </a:rPr>
              <a:t>p1</a:t>
            </a:r>
            <a:r>
              <a:rPr lang="en-US" altLang="zh-CN" sz="1800">
                <a:solidFill>
                  <a:schemeClr val="accent2"/>
                </a:solidFill>
                <a:ea typeface="Gulim" panose="020B0600000101010101" pitchFamily="34" charset="-127"/>
              </a:rPr>
              <a:t>          </a:t>
            </a:r>
            <a:r>
              <a:rPr lang="en-US" altLang="zh-CN" sz="1800">
                <a:solidFill>
                  <a:srgbClr val="56127A"/>
                </a:solidFill>
                <a:latin typeface="Verdana" panose="020B0604030504040204" pitchFamily="34" charset="0"/>
                <a:ea typeface="Gulim" panose="020B0600000101010101" pitchFamily="34" charset="-127"/>
              </a:rPr>
              <a:t>p2   </a:t>
            </a:r>
            <a:r>
              <a:rPr lang="en-US" altLang="zh-CN" sz="1800">
                <a:solidFill>
                  <a:schemeClr val="accent2"/>
                </a:solidFill>
                <a:ea typeface="Gulim" panose="020B0600000101010101" pitchFamily="34" charset="-127"/>
              </a:rPr>
              <a:t>      </a:t>
            </a:r>
            <a:r>
              <a:rPr lang="en-US" altLang="zh-CN" sz="1800">
                <a:solidFill>
                  <a:srgbClr val="56127A"/>
                </a:solidFill>
                <a:latin typeface="Verdana" panose="020B0604030504040204" pitchFamily="34" charset="0"/>
                <a:ea typeface="Gulim" panose="020B0600000101010101" pitchFamily="34" charset="-127"/>
              </a:rPr>
              <a:t>offset</a:t>
            </a:r>
          </a:p>
        </p:txBody>
      </p:sp>
      <p:sp>
        <p:nvSpPr>
          <p:cNvPr id="34826" name="Text Box 80">
            <a:extLst>
              <a:ext uri="{FF2B5EF4-FFF2-40B4-BE49-F238E27FC236}">
                <a16:creationId xmlns:a16="http://schemas.microsoft.com/office/drawing/2014/main" id="{FE14E544-3268-BD04-30FC-D9C6B15DA7C7}"/>
              </a:ext>
            </a:extLst>
          </p:cNvPr>
          <p:cNvSpPr txBox="1">
            <a:spLocks noChangeArrowheads="1"/>
          </p:cNvSpPr>
          <p:nvPr/>
        </p:nvSpPr>
        <p:spPr bwMode="auto">
          <a:xfrm>
            <a:off x="8385175" y="3930650"/>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56127A"/>
                </a:solidFill>
                <a:latin typeface="Verdana" panose="020B0604030504040204" pitchFamily="34" charset="0"/>
                <a:ea typeface="Gulim" panose="020B0600000101010101" pitchFamily="34" charset="-127"/>
              </a:rPr>
              <a:t>0</a:t>
            </a:r>
          </a:p>
        </p:txBody>
      </p:sp>
      <p:sp>
        <p:nvSpPr>
          <p:cNvPr id="34827" name="Text Box 81">
            <a:extLst>
              <a:ext uri="{FF2B5EF4-FFF2-40B4-BE49-F238E27FC236}">
                <a16:creationId xmlns:a16="http://schemas.microsoft.com/office/drawing/2014/main" id="{35503EEE-9EBD-4431-ABCC-E9CEDBD165EA}"/>
              </a:ext>
            </a:extLst>
          </p:cNvPr>
          <p:cNvSpPr txBox="1">
            <a:spLocks noChangeArrowheads="1"/>
          </p:cNvSpPr>
          <p:nvPr/>
        </p:nvSpPr>
        <p:spPr bwMode="auto">
          <a:xfrm>
            <a:off x="7470775" y="393382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56127A"/>
                </a:solidFill>
                <a:latin typeface="Verdana" panose="020B0604030504040204" pitchFamily="34" charset="0"/>
                <a:ea typeface="Gulim" panose="020B0600000101010101" pitchFamily="34" charset="-127"/>
              </a:rPr>
              <a:t>13</a:t>
            </a:r>
          </a:p>
        </p:txBody>
      </p:sp>
      <p:sp>
        <p:nvSpPr>
          <p:cNvPr id="34828" name="Text Box 82">
            <a:extLst>
              <a:ext uri="{FF2B5EF4-FFF2-40B4-BE49-F238E27FC236}">
                <a16:creationId xmlns:a16="http://schemas.microsoft.com/office/drawing/2014/main" id="{8274F796-EC49-F0CD-03DA-24B2DE6E0431}"/>
              </a:ext>
            </a:extLst>
          </p:cNvPr>
          <p:cNvSpPr txBox="1">
            <a:spLocks noChangeArrowheads="1"/>
          </p:cNvSpPr>
          <p:nvPr/>
        </p:nvSpPr>
        <p:spPr bwMode="auto">
          <a:xfrm>
            <a:off x="7165975" y="393382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56127A"/>
                </a:solidFill>
                <a:latin typeface="Verdana" panose="020B0604030504040204" pitchFamily="34" charset="0"/>
                <a:ea typeface="Gulim" panose="020B0600000101010101" pitchFamily="34" charset="-127"/>
              </a:rPr>
              <a:t>14</a:t>
            </a:r>
          </a:p>
        </p:txBody>
      </p:sp>
      <p:sp>
        <p:nvSpPr>
          <p:cNvPr id="34829" name="Text Box 83">
            <a:extLst>
              <a:ext uri="{FF2B5EF4-FFF2-40B4-BE49-F238E27FC236}">
                <a16:creationId xmlns:a16="http://schemas.microsoft.com/office/drawing/2014/main" id="{872FF8B2-95DB-5757-6414-81AB09ECC985}"/>
              </a:ext>
            </a:extLst>
          </p:cNvPr>
          <p:cNvSpPr txBox="1">
            <a:spLocks noChangeArrowheads="1"/>
          </p:cNvSpPr>
          <p:nvPr/>
        </p:nvSpPr>
        <p:spPr bwMode="auto">
          <a:xfrm>
            <a:off x="6480175" y="393382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56127A"/>
                </a:solidFill>
                <a:latin typeface="Verdana" panose="020B0604030504040204" pitchFamily="34" charset="0"/>
                <a:ea typeface="Gulim" panose="020B0600000101010101" pitchFamily="34" charset="-127"/>
              </a:rPr>
              <a:t>55</a:t>
            </a:r>
          </a:p>
        </p:txBody>
      </p:sp>
      <p:sp>
        <p:nvSpPr>
          <p:cNvPr id="34830" name="Text Box 84">
            <a:extLst>
              <a:ext uri="{FF2B5EF4-FFF2-40B4-BE49-F238E27FC236}">
                <a16:creationId xmlns:a16="http://schemas.microsoft.com/office/drawing/2014/main" id="{4AD22B6E-50C9-383B-DF8C-C1E434A5FA70}"/>
              </a:ext>
            </a:extLst>
          </p:cNvPr>
          <p:cNvSpPr txBox="1">
            <a:spLocks noChangeArrowheads="1"/>
          </p:cNvSpPr>
          <p:nvPr/>
        </p:nvSpPr>
        <p:spPr bwMode="auto">
          <a:xfrm>
            <a:off x="6175375" y="393382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56127A"/>
                </a:solidFill>
                <a:latin typeface="Verdana" panose="020B0604030504040204" pitchFamily="34" charset="0"/>
                <a:ea typeface="Gulim" panose="020B0600000101010101" pitchFamily="34" charset="-127"/>
              </a:rPr>
              <a:t>56</a:t>
            </a:r>
          </a:p>
        </p:txBody>
      </p:sp>
      <p:sp>
        <p:nvSpPr>
          <p:cNvPr id="34831" name="Text Box 85">
            <a:extLst>
              <a:ext uri="{FF2B5EF4-FFF2-40B4-BE49-F238E27FC236}">
                <a16:creationId xmlns:a16="http://schemas.microsoft.com/office/drawing/2014/main" id="{C8202D3B-2D57-94A7-95C3-E3C0FC1BAAEE}"/>
              </a:ext>
            </a:extLst>
          </p:cNvPr>
          <p:cNvSpPr txBox="1">
            <a:spLocks noChangeArrowheads="1"/>
          </p:cNvSpPr>
          <p:nvPr/>
        </p:nvSpPr>
        <p:spPr bwMode="auto">
          <a:xfrm>
            <a:off x="5565775" y="393382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56127A"/>
                </a:solidFill>
                <a:latin typeface="Verdana" panose="020B0604030504040204" pitchFamily="34" charset="0"/>
                <a:ea typeface="Gulim" panose="020B0600000101010101" pitchFamily="34" charset="-127"/>
              </a:rPr>
              <a:t>63</a:t>
            </a:r>
          </a:p>
        </p:txBody>
      </p:sp>
      <p:sp>
        <p:nvSpPr>
          <p:cNvPr id="34832" name="AutoShape 86">
            <a:extLst>
              <a:ext uri="{FF2B5EF4-FFF2-40B4-BE49-F238E27FC236}">
                <a16:creationId xmlns:a16="http://schemas.microsoft.com/office/drawing/2014/main" id="{2D649272-384F-5E29-7B66-70AF6DDA6614}"/>
              </a:ext>
            </a:extLst>
          </p:cNvPr>
          <p:cNvSpPr>
            <a:spLocks/>
          </p:cNvSpPr>
          <p:nvPr/>
        </p:nvSpPr>
        <p:spPr bwMode="auto">
          <a:xfrm rot="5400000">
            <a:off x="5946775" y="4314825"/>
            <a:ext cx="304800" cy="914400"/>
          </a:xfrm>
          <a:prstGeom prst="rightBrace">
            <a:avLst>
              <a:gd name="adj1" fmla="val 34375"/>
              <a:gd name="adj2" fmla="val 50000"/>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33" name="Text Box 87">
            <a:extLst>
              <a:ext uri="{FF2B5EF4-FFF2-40B4-BE49-F238E27FC236}">
                <a16:creationId xmlns:a16="http://schemas.microsoft.com/office/drawing/2014/main" id="{F8BE8811-6160-E82C-C1CF-87CB51482968}"/>
              </a:ext>
            </a:extLst>
          </p:cNvPr>
          <p:cNvSpPr txBox="1">
            <a:spLocks noChangeArrowheads="1"/>
          </p:cNvSpPr>
          <p:nvPr/>
        </p:nvSpPr>
        <p:spPr bwMode="auto">
          <a:xfrm>
            <a:off x="5578475" y="4876800"/>
            <a:ext cx="1171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56127A"/>
                </a:solidFill>
                <a:latin typeface="Verdana" panose="020B0604030504040204" pitchFamily="34" charset="0"/>
                <a:ea typeface="Gulim" panose="020B0600000101010101" pitchFamily="34" charset="-127"/>
              </a:rPr>
              <a:t>8-bit</a:t>
            </a:r>
          </a:p>
          <a:p>
            <a:pPr eaLnBrk="1" hangingPunct="1">
              <a:spcBef>
                <a:spcPct val="0"/>
              </a:spcBef>
              <a:buFontTx/>
              <a:buNone/>
            </a:pPr>
            <a:r>
              <a:rPr lang="en-US" altLang="zh-CN" sz="1800">
                <a:solidFill>
                  <a:srgbClr val="56127A"/>
                </a:solidFill>
                <a:latin typeface="Verdana" panose="020B0604030504040204" pitchFamily="34" charset="0"/>
                <a:ea typeface="Gulim" panose="020B0600000101010101" pitchFamily="34" charset="-127"/>
              </a:rPr>
              <a:t>L1 index</a:t>
            </a:r>
          </a:p>
        </p:txBody>
      </p:sp>
      <p:sp>
        <p:nvSpPr>
          <p:cNvPr id="34834" name="AutoShape 88">
            <a:extLst>
              <a:ext uri="{FF2B5EF4-FFF2-40B4-BE49-F238E27FC236}">
                <a16:creationId xmlns:a16="http://schemas.microsoft.com/office/drawing/2014/main" id="{26241B57-B23F-C16F-E273-299CA246B8A5}"/>
              </a:ext>
            </a:extLst>
          </p:cNvPr>
          <p:cNvSpPr>
            <a:spLocks/>
          </p:cNvSpPr>
          <p:nvPr/>
        </p:nvSpPr>
        <p:spPr bwMode="auto">
          <a:xfrm rot="5400000">
            <a:off x="6861175" y="4314825"/>
            <a:ext cx="304800" cy="914400"/>
          </a:xfrm>
          <a:prstGeom prst="rightBrace">
            <a:avLst>
              <a:gd name="adj1" fmla="val 34375"/>
              <a:gd name="adj2" fmla="val 50000"/>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35" name="Text Box 89">
            <a:extLst>
              <a:ext uri="{FF2B5EF4-FFF2-40B4-BE49-F238E27FC236}">
                <a16:creationId xmlns:a16="http://schemas.microsoft.com/office/drawing/2014/main" id="{1C8BB9E3-A56C-CC88-8F47-E1AC8D9F2ECB}"/>
              </a:ext>
            </a:extLst>
          </p:cNvPr>
          <p:cNvSpPr txBox="1">
            <a:spLocks noChangeArrowheads="1"/>
          </p:cNvSpPr>
          <p:nvPr/>
        </p:nvSpPr>
        <p:spPr bwMode="auto">
          <a:xfrm>
            <a:off x="6669088" y="4876800"/>
            <a:ext cx="11699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56127A"/>
                </a:solidFill>
                <a:latin typeface="Verdana" panose="020B0604030504040204" pitchFamily="34" charset="0"/>
                <a:ea typeface="Gulim" panose="020B0600000101010101" pitchFamily="34" charset="-127"/>
              </a:rPr>
              <a:t>42-bit </a:t>
            </a:r>
          </a:p>
          <a:p>
            <a:pPr eaLnBrk="1" hangingPunct="1">
              <a:spcBef>
                <a:spcPct val="0"/>
              </a:spcBef>
              <a:buFontTx/>
              <a:buNone/>
            </a:pPr>
            <a:r>
              <a:rPr lang="en-US" altLang="zh-CN" sz="1800">
                <a:solidFill>
                  <a:srgbClr val="56127A"/>
                </a:solidFill>
                <a:latin typeface="Verdana" panose="020B0604030504040204" pitchFamily="34" charset="0"/>
                <a:ea typeface="Gulim" panose="020B0600000101010101" pitchFamily="34" charset="-127"/>
              </a:rPr>
              <a:t>L2 index</a:t>
            </a:r>
          </a:p>
        </p:txBody>
      </p:sp>
      <p:sp>
        <p:nvSpPr>
          <p:cNvPr id="34836" name="AutoShape 86">
            <a:extLst>
              <a:ext uri="{FF2B5EF4-FFF2-40B4-BE49-F238E27FC236}">
                <a16:creationId xmlns:a16="http://schemas.microsoft.com/office/drawing/2014/main" id="{9934D674-15D7-0620-D1E0-4AA6F74D25E8}"/>
              </a:ext>
            </a:extLst>
          </p:cNvPr>
          <p:cNvSpPr>
            <a:spLocks/>
          </p:cNvSpPr>
          <p:nvPr/>
        </p:nvSpPr>
        <p:spPr bwMode="auto">
          <a:xfrm rot="5400000">
            <a:off x="6483350" y="5262563"/>
            <a:ext cx="304800" cy="914400"/>
          </a:xfrm>
          <a:prstGeom prst="rightBrace">
            <a:avLst>
              <a:gd name="adj1" fmla="val 34375"/>
              <a:gd name="adj2" fmla="val 50000"/>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37" name="Text Box 87">
            <a:extLst>
              <a:ext uri="{FF2B5EF4-FFF2-40B4-BE49-F238E27FC236}">
                <a16:creationId xmlns:a16="http://schemas.microsoft.com/office/drawing/2014/main" id="{92EBF579-905A-48C0-2971-E80FE0E3D802}"/>
              </a:ext>
            </a:extLst>
          </p:cNvPr>
          <p:cNvSpPr txBox="1">
            <a:spLocks noChangeArrowheads="1"/>
          </p:cNvSpPr>
          <p:nvPr/>
        </p:nvSpPr>
        <p:spPr bwMode="auto">
          <a:xfrm>
            <a:off x="5426075" y="5810250"/>
            <a:ext cx="256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56127A"/>
                </a:solidFill>
                <a:latin typeface="Verdana" panose="020B0604030504040204" pitchFamily="34" charset="0"/>
                <a:ea typeface="Gulim" panose="020B0600000101010101" pitchFamily="34" charset="-127"/>
              </a:rPr>
              <a:t>Virtual page number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18163359-94F7-D8B6-683F-426137DF621E}"/>
              </a:ext>
            </a:extLst>
          </p:cNvPr>
          <p:cNvSpPr>
            <a:spLocks noGrp="1" noChangeArrowheads="1"/>
          </p:cNvSpPr>
          <p:nvPr>
            <p:ph type="title"/>
          </p:nvPr>
        </p:nvSpPr>
        <p:spPr/>
        <p:txBody>
          <a:bodyPr/>
          <a:lstStyle/>
          <a:p>
            <a:r>
              <a:rPr lang="en-US" altLang="zh-CN"/>
              <a:t>HW8</a:t>
            </a:r>
            <a:endParaRPr lang="zh-CN" altLang="en-US"/>
          </a:p>
        </p:txBody>
      </p:sp>
      <p:sp>
        <p:nvSpPr>
          <p:cNvPr id="5123" name="Rectangle 5">
            <a:extLst>
              <a:ext uri="{FF2B5EF4-FFF2-40B4-BE49-F238E27FC236}">
                <a16:creationId xmlns:a16="http://schemas.microsoft.com/office/drawing/2014/main" id="{AF68073A-579D-57ED-182C-DD061FFDA7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24" name="Rectangle 7">
            <a:extLst>
              <a:ext uri="{FF2B5EF4-FFF2-40B4-BE49-F238E27FC236}">
                <a16:creationId xmlns:a16="http://schemas.microsoft.com/office/drawing/2014/main" id="{5C730CEE-B01A-3612-D371-2C3AEF3470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25" name="Rectangle 9">
            <a:extLst>
              <a:ext uri="{FF2B5EF4-FFF2-40B4-BE49-F238E27FC236}">
                <a16:creationId xmlns:a16="http://schemas.microsoft.com/office/drawing/2014/main" id="{6FDC9F56-9059-9B02-A6B3-FB3F0EA9C52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26" name="灯片编号占位符 1">
            <a:extLst>
              <a:ext uri="{FF2B5EF4-FFF2-40B4-BE49-F238E27FC236}">
                <a16:creationId xmlns:a16="http://schemas.microsoft.com/office/drawing/2014/main" id="{12C75105-FE7E-35BC-BFEC-E243EF15C8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962FE02-20CC-4765-A77E-0403773F73AE}" type="slidenum">
              <a:rPr lang="en-US" altLang="zh-CN" sz="1400" smtClean="0"/>
              <a:pPr>
                <a:spcBef>
                  <a:spcPct val="0"/>
                </a:spcBef>
                <a:buFontTx/>
                <a:buNone/>
              </a:pPr>
              <a:t>3</a:t>
            </a:fld>
            <a:endParaRPr lang="en-US" altLang="zh-CN" sz="1400"/>
          </a:p>
        </p:txBody>
      </p:sp>
      <p:sp>
        <p:nvSpPr>
          <p:cNvPr id="5127" name="文本框 6">
            <a:extLst>
              <a:ext uri="{FF2B5EF4-FFF2-40B4-BE49-F238E27FC236}">
                <a16:creationId xmlns:a16="http://schemas.microsoft.com/office/drawing/2014/main" id="{0BF0A5BB-95E0-7274-8F66-7DC546B42F04}"/>
              </a:ext>
            </a:extLst>
          </p:cNvPr>
          <p:cNvSpPr txBox="1">
            <a:spLocks noChangeArrowheads="1"/>
          </p:cNvSpPr>
          <p:nvPr/>
        </p:nvSpPr>
        <p:spPr bwMode="auto">
          <a:xfrm>
            <a:off x="457200" y="908050"/>
            <a:ext cx="836295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Problem1</a:t>
            </a:r>
          </a:p>
          <a:p>
            <a:pPr>
              <a:spcBef>
                <a:spcPct val="0"/>
              </a:spcBef>
              <a:buFontTx/>
              <a:buNone/>
            </a:pPr>
            <a:r>
              <a:rPr lang="en-US" altLang="zh-CN" sz="1800"/>
              <a:t>a)  For each of these references, identify the binary address, the tag, and the index given a direct-mapped cache with </a:t>
            </a:r>
            <a:r>
              <a:rPr lang="en-US" altLang="zh-CN" sz="1800" b="1"/>
              <a:t>8 two-word blocks</a:t>
            </a:r>
            <a:r>
              <a:rPr lang="en-US" altLang="zh-CN" sz="1800"/>
              <a:t>.  Also list if each reference is a hit or a miss, assuming the cache is initially empty.</a:t>
            </a:r>
          </a:p>
          <a:p>
            <a:pPr>
              <a:spcBef>
                <a:spcPct val="0"/>
              </a:spcBef>
              <a:buFontTx/>
              <a:buNone/>
            </a:pPr>
            <a:endParaRPr lang="en-US" altLang="zh-CN" sz="1800"/>
          </a:p>
          <a:p>
            <a:pPr>
              <a:spcBef>
                <a:spcPct val="0"/>
              </a:spcBef>
              <a:buFontTx/>
              <a:buNone/>
            </a:pPr>
            <a:endParaRPr lang="en-US" altLang="zh-CN" sz="1800"/>
          </a:p>
        </p:txBody>
      </p:sp>
      <p:sp>
        <p:nvSpPr>
          <p:cNvPr id="5128" name="文本框 3">
            <a:extLst>
              <a:ext uri="{FF2B5EF4-FFF2-40B4-BE49-F238E27FC236}">
                <a16:creationId xmlns:a16="http://schemas.microsoft.com/office/drawing/2014/main" id="{DF1ABB75-AEA8-7AB8-6F07-129F11E1904D}"/>
              </a:ext>
            </a:extLst>
          </p:cNvPr>
          <p:cNvSpPr txBox="1">
            <a:spLocks noChangeArrowheads="1"/>
          </p:cNvSpPr>
          <p:nvPr/>
        </p:nvSpPr>
        <p:spPr bwMode="auto">
          <a:xfrm>
            <a:off x="369888" y="5832475"/>
            <a:ext cx="831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B0F0"/>
                </a:solidFill>
              </a:rPr>
              <a:t>Word address: 3   binary address: 0000 0011   byte address: 0000   001    1</a:t>
            </a:r>
            <a:r>
              <a:rPr lang="en-US" altLang="zh-CN" sz="1800">
                <a:solidFill>
                  <a:srgbClr val="FF0000"/>
                </a:solidFill>
              </a:rPr>
              <a:t>00</a:t>
            </a:r>
            <a:endParaRPr lang="zh-CN" altLang="en-US" sz="1800">
              <a:solidFill>
                <a:srgbClr val="FF0000"/>
              </a:solidFill>
            </a:endParaRPr>
          </a:p>
        </p:txBody>
      </p:sp>
      <p:sp>
        <p:nvSpPr>
          <p:cNvPr id="5129" name="文本框 4">
            <a:extLst>
              <a:ext uri="{FF2B5EF4-FFF2-40B4-BE49-F238E27FC236}">
                <a16:creationId xmlns:a16="http://schemas.microsoft.com/office/drawing/2014/main" id="{050B5C4F-C1A1-31B5-A2EC-D6DC18E170CD}"/>
              </a:ext>
            </a:extLst>
          </p:cNvPr>
          <p:cNvSpPr txBox="1">
            <a:spLocks noChangeArrowheads="1"/>
          </p:cNvSpPr>
          <p:nvPr/>
        </p:nvSpPr>
        <p:spPr bwMode="auto">
          <a:xfrm>
            <a:off x="6443663" y="5527675"/>
            <a:ext cx="2027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Tag        index     offset</a:t>
            </a:r>
          </a:p>
        </p:txBody>
      </p:sp>
      <p:pic>
        <p:nvPicPr>
          <p:cNvPr id="5130" name="图片 2">
            <a:extLst>
              <a:ext uri="{FF2B5EF4-FFF2-40B4-BE49-F238E27FC236}">
                <a16:creationId xmlns:a16="http://schemas.microsoft.com/office/drawing/2014/main" id="{FF15F3ED-EA84-963B-8FB1-73E559044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420938"/>
            <a:ext cx="6977062"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文本框 5">
            <a:extLst>
              <a:ext uri="{FF2B5EF4-FFF2-40B4-BE49-F238E27FC236}">
                <a16:creationId xmlns:a16="http://schemas.microsoft.com/office/drawing/2014/main" id="{BE393B44-5DE5-75A2-835C-4DB05DB1EE5F}"/>
              </a:ext>
            </a:extLst>
          </p:cNvPr>
          <p:cNvSpPr txBox="1">
            <a:spLocks noChangeArrowheads="1"/>
          </p:cNvSpPr>
          <p:nvPr/>
        </p:nvSpPr>
        <p:spPr bwMode="auto">
          <a:xfrm>
            <a:off x="369888" y="5399088"/>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B0F0"/>
                </a:solidFill>
              </a:rPr>
              <a:t>index has 3 bits. offset has 3 bits.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11AE799A-F320-5BEB-BC28-B1BBDA7F4B3F}"/>
              </a:ext>
            </a:extLst>
          </p:cNvPr>
          <p:cNvSpPr>
            <a:spLocks noGrp="1" noChangeArrowheads="1"/>
          </p:cNvSpPr>
          <p:nvPr>
            <p:ph type="title"/>
          </p:nvPr>
        </p:nvSpPr>
        <p:spPr>
          <a:xfrm>
            <a:off x="457200" y="-26988"/>
            <a:ext cx="8229600" cy="1143001"/>
          </a:xfrm>
        </p:spPr>
        <p:txBody>
          <a:bodyPr/>
          <a:lstStyle/>
          <a:p>
            <a:r>
              <a:rPr lang="en-US" altLang="zh-CN"/>
              <a:t>HW10</a:t>
            </a:r>
            <a:endParaRPr lang="zh-CN" altLang="en-US"/>
          </a:p>
        </p:txBody>
      </p:sp>
      <p:sp>
        <p:nvSpPr>
          <p:cNvPr id="35843" name="内容占位符 2">
            <a:extLst>
              <a:ext uri="{FF2B5EF4-FFF2-40B4-BE49-F238E27FC236}">
                <a16:creationId xmlns:a16="http://schemas.microsoft.com/office/drawing/2014/main" id="{FE80D36B-A89D-D400-8E39-5F696F597BB8}"/>
              </a:ext>
            </a:extLst>
          </p:cNvPr>
          <p:cNvSpPr>
            <a:spLocks noGrp="1" noChangeArrowheads="1"/>
          </p:cNvSpPr>
          <p:nvPr>
            <p:ph idx="1"/>
          </p:nvPr>
        </p:nvSpPr>
        <p:spPr>
          <a:xfrm>
            <a:off x="330200" y="1268413"/>
            <a:ext cx="8489950" cy="4525962"/>
          </a:xfrm>
        </p:spPr>
        <p:txBody>
          <a:bodyPr/>
          <a:lstStyle/>
          <a:p>
            <a:r>
              <a:rPr lang="en-US" altLang="zh-CN" sz="2000" b="0">
                <a:solidFill>
                  <a:schemeClr val="tx1"/>
                </a:solidFill>
                <a:latin typeface="Times New Roman" panose="02020603050405020304" pitchFamily="18" charset="0"/>
                <a:cs typeface="Times New Roman" panose="02020603050405020304" pitchFamily="18" charset="0"/>
              </a:rPr>
              <a:t>1.6 A cache designer wants to increase the size of a 4 KB virtually indexed, physically tagged cache. Given the page size listed in the table above, is it possible to make a 16 KB direct mapped cache, assuming 2 words per block? How would the designer increase the data size of the cache?</a:t>
            </a:r>
            <a:br>
              <a:rPr lang="en-US" altLang="zh-CN" sz="2000"/>
            </a:br>
            <a:r>
              <a:rPr lang="en-US" altLang="zh-CN" sz="2000"/>
              <a:t>             Virtual address</a:t>
            </a:r>
            <a:endParaRPr lang="zh-CN" altLang="en-US" sz="3200"/>
          </a:p>
        </p:txBody>
      </p:sp>
      <p:sp>
        <p:nvSpPr>
          <p:cNvPr id="35844" name="灯片编号占位符 3">
            <a:extLst>
              <a:ext uri="{FF2B5EF4-FFF2-40B4-BE49-F238E27FC236}">
                <a16:creationId xmlns:a16="http://schemas.microsoft.com/office/drawing/2014/main" id="{BFF2FC14-B01C-B51B-8D3C-135C0096BD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BE02645-5980-4774-B5AF-0958027010B2}" type="slidenum">
              <a:rPr lang="en-US" altLang="zh-CN" sz="1400" smtClean="0"/>
              <a:pPr>
                <a:spcBef>
                  <a:spcPct val="0"/>
                </a:spcBef>
                <a:buFontTx/>
                <a:buNone/>
              </a:pPr>
              <a:t>30</a:t>
            </a:fld>
            <a:endParaRPr lang="en-US" altLang="zh-CN" sz="1400"/>
          </a:p>
        </p:txBody>
      </p:sp>
      <p:sp>
        <p:nvSpPr>
          <p:cNvPr id="35845" name="TextBox 1">
            <a:extLst>
              <a:ext uri="{FF2B5EF4-FFF2-40B4-BE49-F238E27FC236}">
                <a16:creationId xmlns:a16="http://schemas.microsoft.com/office/drawing/2014/main" id="{DE778CA8-FDDC-D2E0-3D26-BEB775EF9661}"/>
              </a:ext>
            </a:extLst>
          </p:cNvPr>
          <p:cNvSpPr txBox="1">
            <a:spLocks noChangeArrowheads="1"/>
          </p:cNvSpPr>
          <p:nvPr/>
        </p:nvSpPr>
        <p:spPr bwMode="auto">
          <a:xfrm>
            <a:off x="323850" y="3497263"/>
            <a:ext cx="830580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t>解：</a:t>
            </a:r>
            <a:r>
              <a:rPr lang="en-US" altLang="zh-CN" sz="2000" dirty="0">
                <a:latin typeface="Times New Roman" panose="02020603050405020304" pitchFamily="18" charset="0"/>
                <a:cs typeface="Times New Roman" panose="02020603050405020304" pitchFamily="18" charset="0"/>
              </a:rPr>
              <a:t> virtually indexed, physically tagged </a:t>
            </a:r>
            <a:r>
              <a:rPr lang="zh-CN" altLang="en-US" sz="2000" dirty="0">
                <a:latin typeface="Times New Roman" panose="02020603050405020304" pitchFamily="18" charset="0"/>
                <a:cs typeface="Times New Roman" panose="02020603050405020304" pitchFamily="18" charset="0"/>
              </a:rPr>
              <a:t>是将虚拟地址作为索引，而物理</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地址作为标记。将 </a:t>
            </a:r>
            <a:r>
              <a:rPr lang="en-US" altLang="zh-CN" sz="2000" dirty="0">
                <a:latin typeface="Times New Roman" panose="02020603050405020304" pitchFamily="18" charset="0"/>
                <a:cs typeface="Times New Roman" panose="02020603050405020304" pitchFamily="18" charset="0"/>
              </a:rPr>
              <a:t>cache block </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tag </a:t>
            </a:r>
            <a:r>
              <a:rPr lang="zh-CN" altLang="en-US" sz="2000" dirty="0">
                <a:latin typeface="Times New Roman" panose="02020603050405020304" pitchFamily="18" charset="0"/>
                <a:cs typeface="Times New Roman" panose="02020603050405020304" pitchFamily="18" charset="0"/>
              </a:rPr>
              <a:t>与 物理地址中</a:t>
            </a:r>
            <a:r>
              <a:rPr lang="en-US" altLang="zh-CN" sz="2000" dirty="0">
                <a:latin typeface="Times New Roman" panose="02020603050405020304" pitchFamily="18" charset="0"/>
                <a:cs typeface="Times New Roman" panose="02020603050405020304" pitchFamily="18" charset="0"/>
              </a:rPr>
              <a:t>tag</a:t>
            </a:r>
            <a:r>
              <a:rPr lang="zh-CN" altLang="en-US" sz="2000" dirty="0">
                <a:latin typeface="Times New Roman" panose="02020603050405020304" pitchFamily="18" charset="0"/>
                <a:cs typeface="Times New Roman" panose="02020603050405020304" pitchFamily="18" charset="0"/>
              </a:rPr>
              <a:t>比较，判断是</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否命中。</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zh-CN" sz="2000" dirty="0"/>
          </a:p>
          <a:p>
            <a:pPr eaLnBrk="1" hangingPunct="1">
              <a:spcBef>
                <a:spcPct val="0"/>
              </a:spcBef>
              <a:buFontTx/>
              <a:buNone/>
            </a:pPr>
            <a:r>
              <a:rPr lang="en-US" altLang="zh-CN" sz="2000" dirty="0"/>
              <a:t> block </a:t>
            </a:r>
            <a:r>
              <a:rPr lang="zh-CN" altLang="en-US" sz="2000" dirty="0"/>
              <a:t>大小是</a:t>
            </a:r>
            <a:r>
              <a:rPr lang="en-US" altLang="zh-CN" sz="2000" dirty="0"/>
              <a:t>2 words</a:t>
            </a:r>
            <a:r>
              <a:rPr lang="zh-CN" altLang="en-US" sz="2000" dirty="0"/>
              <a:t>，即</a:t>
            </a:r>
            <a:r>
              <a:rPr lang="en-US" altLang="zh-CN" sz="2000" dirty="0"/>
              <a:t>8bytes</a:t>
            </a:r>
            <a:r>
              <a:rPr lang="zh-CN" altLang="en-US" sz="2000" dirty="0"/>
              <a:t>，因此对于</a:t>
            </a:r>
            <a:r>
              <a:rPr lang="en-US" altLang="zh-CN" sz="2000" dirty="0"/>
              <a:t>cache </a:t>
            </a:r>
            <a:r>
              <a:rPr lang="zh-CN" altLang="en-US" sz="2000" dirty="0"/>
              <a:t>需要</a:t>
            </a:r>
            <a:r>
              <a:rPr lang="en-US" altLang="zh-CN" sz="2000" dirty="0"/>
              <a:t>3bits offset</a:t>
            </a:r>
          </a:p>
          <a:p>
            <a:pPr eaLnBrk="1" hangingPunct="1">
              <a:spcBef>
                <a:spcPct val="0"/>
              </a:spcBef>
              <a:buFontTx/>
              <a:buNone/>
            </a:pPr>
            <a:r>
              <a:rPr lang="zh-CN" altLang="en-US" sz="2000" dirty="0"/>
              <a:t>因为</a:t>
            </a:r>
            <a:r>
              <a:rPr lang="en-US" altLang="zh-CN" sz="2000" dirty="0"/>
              <a:t>Cache</a:t>
            </a:r>
            <a:r>
              <a:rPr lang="zh-CN" altLang="en-US" sz="2000" dirty="0"/>
              <a:t>大小是</a:t>
            </a:r>
            <a:r>
              <a:rPr lang="en-US" altLang="zh-CN" sz="2000" dirty="0"/>
              <a:t>16KB</a:t>
            </a:r>
            <a:r>
              <a:rPr lang="zh-CN" altLang="en-US" sz="2000" dirty="0"/>
              <a:t>，每个块大小为</a:t>
            </a:r>
            <a:r>
              <a:rPr lang="en-US" altLang="zh-CN" sz="2000" dirty="0"/>
              <a:t>8bytes </a:t>
            </a:r>
            <a:r>
              <a:rPr lang="zh-CN" altLang="en-US" sz="2000" dirty="0"/>
              <a:t>，所以</a:t>
            </a:r>
            <a:r>
              <a:rPr lang="en-US" altLang="zh-CN" sz="2000" dirty="0"/>
              <a:t>16KB/8bytes=2K sets </a:t>
            </a:r>
            <a:r>
              <a:rPr lang="zh-CN" altLang="en-US" sz="2000" dirty="0"/>
              <a:t>，需要</a:t>
            </a:r>
            <a:r>
              <a:rPr lang="en-US" altLang="zh-CN" sz="2000" dirty="0"/>
              <a:t>11bits</a:t>
            </a:r>
            <a:r>
              <a:rPr lang="zh-CN" altLang="en-US" sz="2000" dirty="0"/>
              <a:t>作为索引，共需要</a:t>
            </a:r>
            <a:r>
              <a:rPr lang="en-US" altLang="zh-CN" sz="2000" dirty="0"/>
              <a:t>14bits</a:t>
            </a:r>
            <a:r>
              <a:rPr lang="zh-CN" altLang="en-US" sz="2000" dirty="0"/>
              <a:t>。而</a:t>
            </a:r>
            <a:r>
              <a:rPr lang="en-US" altLang="zh-CN" sz="2000" dirty="0"/>
              <a:t>16KB</a:t>
            </a:r>
            <a:r>
              <a:rPr lang="zh-CN" altLang="en-US" sz="2000" dirty="0"/>
              <a:t>的</a:t>
            </a:r>
            <a:r>
              <a:rPr lang="en-US" altLang="zh-CN" sz="2000" dirty="0"/>
              <a:t>page size</a:t>
            </a:r>
            <a:r>
              <a:rPr lang="zh-CN" altLang="en-US" sz="2000" dirty="0"/>
              <a:t>为</a:t>
            </a:r>
            <a:r>
              <a:rPr lang="en-US" altLang="zh-CN" sz="2000" dirty="0"/>
              <a:t>14bits</a:t>
            </a:r>
            <a:r>
              <a:rPr lang="zh-CN" altLang="en-US" sz="2000" dirty="0"/>
              <a:t>的</a:t>
            </a:r>
            <a:r>
              <a:rPr lang="en-US" altLang="zh-CN" sz="2000" dirty="0"/>
              <a:t>offset</a:t>
            </a:r>
            <a:r>
              <a:rPr lang="zh-CN" altLang="en-US" sz="2000" dirty="0"/>
              <a:t>，</a:t>
            </a:r>
            <a:r>
              <a:rPr lang="en-US" altLang="zh-CN" sz="2000" dirty="0"/>
              <a:t> </a:t>
            </a:r>
            <a:r>
              <a:rPr lang="zh-CN" altLang="en-US" sz="2000" dirty="0"/>
              <a:t>所以可能。可以将虚拟地址的低</a:t>
            </a:r>
            <a:r>
              <a:rPr lang="en-US" altLang="zh-CN" sz="2000" dirty="0"/>
              <a:t>14</a:t>
            </a:r>
            <a:r>
              <a:rPr lang="zh-CN" altLang="en-US" sz="2000" dirty="0"/>
              <a:t>位（</a:t>
            </a:r>
            <a:r>
              <a:rPr lang="en-US" altLang="zh-CN" sz="2000" dirty="0"/>
              <a:t>offset</a:t>
            </a:r>
            <a:r>
              <a:rPr lang="zh-CN" altLang="en-US" sz="2000" dirty="0"/>
              <a:t>域）作为</a:t>
            </a:r>
            <a:r>
              <a:rPr lang="en-US" altLang="zh-CN" sz="2000" dirty="0"/>
              <a:t>cache</a:t>
            </a:r>
            <a:r>
              <a:rPr lang="zh-CN" altLang="en-US" sz="2000" dirty="0"/>
              <a:t>的索引。</a:t>
            </a:r>
            <a:endParaRPr lang="en-US" altLang="zh-CN" sz="2000" dirty="0"/>
          </a:p>
          <a:p>
            <a:pPr eaLnBrk="1" hangingPunct="1">
              <a:spcBef>
                <a:spcPct val="0"/>
              </a:spcBef>
              <a:buFontTx/>
              <a:buNone/>
            </a:pPr>
            <a:r>
              <a:rPr lang="en-US" altLang="zh-CN" sz="2000" dirty="0"/>
              <a:t>     </a:t>
            </a:r>
            <a:r>
              <a:rPr lang="zh-CN" altLang="en-US" sz="2000" dirty="0"/>
              <a:t>   </a:t>
            </a:r>
            <a:endParaRPr lang="en-US" altLang="zh-CN" sz="2000" dirty="0"/>
          </a:p>
        </p:txBody>
      </p:sp>
      <p:graphicFrame>
        <p:nvGraphicFramePr>
          <p:cNvPr id="2" name="表格 4">
            <a:extLst>
              <a:ext uri="{FF2B5EF4-FFF2-40B4-BE49-F238E27FC236}">
                <a16:creationId xmlns:a16="http://schemas.microsoft.com/office/drawing/2014/main" id="{7E64237B-FD24-908C-99D9-61B859552051}"/>
              </a:ext>
            </a:extLst>
          </p:cNvPr>
          <p:cNvGraphicFramePr>
            <a:graphicFrameLocks noGrp="1"/>
          </p:cNvGraphicFramePr>
          <p:nvPr/>
        </p:nvGraphicFramePr>
        <p:xfrm>
          <a:off x="1042988" y="2962275"/>
          <a:ext cx="2813050" cy="366713"/>
        </p:xfrm>
        <a:graphic>
          <a:graphicData uri="http://schemas.openxmlformats.org/drawingml/2006/table">
            <a:tbl>
              <a:tblPr firstRow="1" bandRow="1">
                <a:tableStyleId>{5C22544A-7EE6-4342-B048-85BDC9FD1C3A}</a:tableStyleId>
              </a:tblPr>
              <a:tblGrid>
                <a:gridCol w="1990192">
                  <a:extLst>
                    <a:ext uri="{9D8B030D-6E8A-4147-A177-3AD203B41FA5}">
                      <a16:colId xmlns:a16="http://schemas.microsoft.com/office/drawing/2014/main" val="20000"/>
                    </a:ext>
                  </a:extLst>
                </a:gridCol>
                <a:gridCol w="822858">
                  <a:extLst>
                    <a:ext uri="{9D8B030D-6E8A-4147-A177-3AD203B41FA5}">
                      <a16:colId xmlns:a16="http://schemas.microsoft.com/office/drawing/2014/main" val="20001"/>
                    </a:ext>
                  </a:extLst>
                </a:gridCol>
              </a:tblGrid>
              <a:tr h="366713">
                <a:tc>
                  <a:txBody>
                    <a:bodyPr/>
                    <a:lstStyle/>
                    <a:p>
                      <a:pPr algn="ctr"/>
                      <a:r>
                        <a:rPr lang="en-US" altLang="zh-CN" sz="1800" dirty="0"/>
                        <a:t>VPN</a:t>
                      </a:r>
                      <a:endParaRPr lang="zh-CN" altLang="en-US" sz="1800" dirty="0"/>
                    </a:p>
                  </a:txBody>
                  <a:tcPr marL="91431" marR="91431" marT="45839" marB="45839">
                    <a:solidFill>
                      <a:srgbClr val="00B0F0"/>
                    </a:solidFill>
                  </a:tcPr>
                </a:tc>
                <a:tc>
                  <a:txBody>
                    <a:bodyPr/>
                    <a:lstStyle/>
                    <a:p>
                      <a:r>
                        <a:rPr lang="en-US" altLang="zh-CN" sz="1800" dirty="0"/>
                        <a:t>offset</a:t>
                      </a:r>
                      <a:endParaRPr lang="zh-CN" altLang="en-US" sz="1800" dirty="0"/>
                    </a:p>
                  </a:txBody>
                  <a:tcPr marL="91431" marR="91431" marT="45839" marB="45839">
                    <a:solidFill>
                      <a:srgbClr val="00B0F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EC773F-C3EB-1FA4-6F2C-883D29F3031C}"/>
              </a:ext>
            </a:extLst>
          </p:cNvPr>
          <p:cNvSpPr>
            <a:spLocks noGrp="1"/>
          </p:cNvSpPr>
          <p:nvPr>
            <p:ph type="sldNum" sz="quarter" idx="12"/>
          </p:nvPr>
        </p:nvSpPr>
        <p:spPr/>
        <p:txBody>
          <a:bodyPr/>
          <a:lstStyle/>
          <a:p>
            <a:pPr>
              <a:defRPr/>
            </a:pPr>
            <a:fld id="{1E77B1BE-54CB-4FD1-BF53-EBDB4E721490}" type="slidenum">
              <a:rPr lang="en-US" altLang="zh-CN" smtClean="0"/>
              <a:pPr>
                <a:defRPr/>
              </a:pPr>
              <a:t>31</a:t>
            </a:fld>
            <a:endParaRPr lang="en-US" altLang="zh-CN"/>
          </a:p>
        </p:txBody>
      </p:sp>
      <p:pic>
        <p:nvPicPr>
          <p:cNvPr id="6" name="图片 5">
            <a:extLst>
              <a:ext uri="{FF2B5EF4-FFF2-40B4-BE49-F238E27FC236}">
                <a16:creationId xmlns:a16="http://schemas.microsoft.com/office/drawing/2014/main" id="{77C04A71-B02C-9A5A-3A3F-7AD8C009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42" y="1185118"/>
            <a:ext cx="8355358" cy="4487763"/>
          </a:xfrm>
          <a:prstGeom prst="rect">
            <a:avLst/>
          </a:prstGeom>
        </p:spPr>
      </p:pic>
    </p:spTree>
    <p:extLst>
      <p:ext uri="{BB962C8B-B14F-4D97-AF65-F5344CB8AC3E}">
        <p14:creationId xmlns:p14="http://schemas.microsoft.com/office/powerpoint/2010/main" val="1803306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E2CBFC-8A25-9E61-8AD4-9A9C12E790E4}"/>
              </a:ext>
            </a:extLst>
          </p:cNvPr>
          <p:cNvSpPr>
            <a:spLocks noGrp="1"/>
          </p:cNvSpPr>
          <p:nvPr>
            <p:ph type="sldNum" sz="quarter" idx="12"/>
          </p:nvPr>
        </p:nvSpPr>
        <p:spPr/>
        <p:txBody>
          <a:bodyPr/>
          <a:lstStyle/>
          <a:p>
            <a:pPr>
              <a:defRPr/>
            </a:pPr>
            <a:fld id="{1E77B1BE-54CB-4FD1-BF53-EBDB4E721490}" type="slidenum">
              <a:rPr lang="en-US" altLang="zh-CN" smtClean="0"/>
              <a:pPr>
                <a:defRPr/>
              </a:pPr>
              <a:t>32</a:t>
            </a:fld>
            <a:endParaRPr lang="en-US" altLang="zh-CN"/>
          </a:p>
        </p:txBody>
      </p:sp>
      <p:pic>
        <p:nvPicPr>
          <p:cNvPr id="6" name="图片 5">
            <a:extLst>
              <a:ext uri="{FF2B5EF4-FFF2-40B4-BE49-F238E27FC236}">
                <a16:creationId xmlns:a16="http://schemas.microsoft.com/office/drawing/2014/main" id="{71E3826B-EFEA-7414-6172-488698A57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56" y="764704"/>
            <a:ext cx="8507288" cy="2091571"/>
          </a:xfrm>
          <a:prstGeom prst="rect">
            <a:avLst/>
          </a:prstGeom>
        </p:spPr>
      </p:pic>
      <p:pic>
        <p:nvPicPr>
          <p:cNvPr id="8" name="图片 7">
            <a:extLst>
              <a:ext uri="{FF2B5EF4-FFF2-40B4-BE49-F238E27FC236}">
                <a16:creationId xmlns:a16="http://schemas.microsoft.com/office/drawing/2014/main" id="{7B86716A-67F1-B490-5F11-9116F8C22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42" y="2612810"/>
            <a:ext cx="8104115" cy="3875881"/>
          </a:xfrm>
          <a:prstGeom prst="rect">
            <a:avLst/>
          </a:prstGeom>
        </p:spPr>
      </p:pic>
    </p:spTree>
    <p:extLst>
      <p:ext uri="{BB962C8B-B14F-4D97-AF65-F5344CB8AC3E}">
        <p14:creationId xmlns:p14="http://schemas.microsoft.com/office/powerpoint/2010/main" val="4074912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1C880005-2DDF-F9F3-7C8B-222AD1D9BC73}"/>
              </a:ext>
            </a:extLst>
          </p:cNvPr>
          <p:cNvSpPr>
            <a:spLocks noGrp="1" noChangeArrowheads="1"/>
          </p:cNvSpPr>
          <p:nvPr>
            <p:ph type="title"/>
          </p:nvPr>
        </p:nvSpPr>
        <p:spPr/>
        <p:txBody>
          <a:bodyPr/>
          <a:lstStyle/>
          <a:p>
            <a:r>
              <a:rPr lang="en-US" altLang="zh-CN"/>
              <a:t>HW10</a:t>
            </a:r>
            <a:endParaRPr lang="zh-CN" altLang="en-US"/>
          </a:p>
        </p:txBody>
      </p:sp>
      <p:sp>
        <p:nvSpPr>
          <p:cNvPr id="36867" name="Rectangle 5">
            <a:extLst>
              <a:ext uri="{FF2B5EF4-FFF2-40B4-BE49-F238E27FC236}">
                <a16:creationId xmlns:a16="http://schemas.microsoft.com/office/drawing/2014/main" id="{62752779-0B55-EBD1-71CC-B8E0E07F8E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6868" name="Rectangle 7">
            <a:extLst>
              <a:ext uri="{FF2B5EF4-FFF2-40B4-BE49-F238E27FC236}">
                <a16:creationId xmlns:a16="http://schemas.microsoft.com/office/drawing/2014/main" id="{B091B64E-10B2-4BDE-BD90-1B5FC45E32E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6869" name="Rectangle 9">
            <a:extLst>
              <a:ext uri="{FF2B5EF4-FFF2-40B4-BE49-F238E27FC236}">
                <a16:creationId xmlns:a16="http://schemas.microsoft.com/office/drawing/2014/main" id="{C32E5348-CF04-9B37-0B61-DA1D3FA1DDC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6870" name="灯片编号占位符 1">
            <a:extLst>
              <a:ext uri="{FF2B5EF4-FFF2-40B4-BE49-F238E27FC236}">
                <a16:creationId xmlns:a16="http://schemas.microsoft.com/office/drawing/2014/main" id="{39AEFA1F-2EFB-AC43-7981-0A4AF5B114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3871964-959B-49A3-A3E5-3F892C59BEAC}" type="slidenum">
              <a:rPr lang="en-US" altLang="zh-CN" sz="1400" smtClean="0"/>
              <a:pPr>
                <a:spcBef>
                  <a:spcPct val="0"/>
                </a:spcBef>
                <a:buFontTx/>
                <a:buNone/>
              </a:pPr>
              <a:t>33</a:t>
            </a:fld>
            <a:endParaRPr lang="en-US" altLang="zh-CN" sz="1400"/>
          </a:p>
        </p:txBody>
      </p:sp>
      <p:sp>
        <p:nvSpPr>
          <p:cNvPr id="4104" name="TextBox 1">
            <a:extLst>
              <a:ext uri="{FF2B5EF4-FFF2-40B4-BE49-F238E27FC236}">
                <a16:creationId xmlns:a16="http://schemas.microsoft.com/office/drawing/2014/main" id="{AB77EC08-5065-F76B-8CC1-020ABFB9DB5E}"/>
              </a:ext>
            </a:extLst>
          </p:cNvPr>
          <p:cNvSpPr txBox="1">
            <a:spLocks noChangeArrowheads="1"/>
          </p:cNvSpPr>
          <p:nvPr/>
        </p:nvSpPr>
        <p:spPr bwMode="auto">
          <a:xfrm>
            <a:off x="561975" y="1196975"/>
            <a:ext cx="8018463" cy="1871663"/>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000" dirty="0">
                <a:latin typeface="Times New Roman" panose="02020603050405020304" pitchFamily="18" charset="0"/>
                <a:cs typeface="Times New Roman" panose="02020603050405020304" pitchFamily="18" charset="0"/>
              </a:rPr>
              <a:t>Problem1</a:t>
            </a:r>
          </a:p>
          <a:p>
            <a:pPr eaLnBrk="1" hangingPunct="1">
              <a:spcBef>
                <a:spcPct val="0"/>
              </a:spcBef>
              <a:buFontTx/>
              <a:buNone/>
              <a:defRPr/>
            </a:pPr>
            <a:r>
              <a:rPr lang="en-US" altLang="zh-CN" sz="1800" kern="100" dirty="0">
                <a:latin typeface="Times New Roman" panose="02020603050405020304" pitchFamily="18" charset="0"/>
                <a:cs typeface="Times New Roman" panose="02020603050405020304" pitchFamily="18" charset="0"/>
              </a:rPr>
              <a:t>Assume you have a 1GHz processor with 2-level of cache, DRAM main memory, and a hard disk for virtual memory. The first level cache is split for instructions and data. The L1 (level-1) cache is virtually addressed and physically tagged. The memory system has the following parameters.</a:t>
            </a:r>
            <a:endParaRPr lang="zh-CN" altLang="zh-CN" sz="1800" kern="100" dirty="0">
              <a:latin typeface="Calibri" panose="020F0502020204030204" pitchFamily="34" charset="0"/>
              <a:cs typeface="Times New Roman" panose="02020603050405020304" pitchFamily="18" charset="0"/>
            </a:endParaRPr>
          </a:p>
          <a:p>
            <a:pPr eaLnBrk="1" hangingPunct="1">
              <a:spcBef>
                <a:spcPct val="0"/>
              </a:spcBef>
              <a:buFontTx/>
              <a:buNone/>
              <a:defRPr/>
            </a:pPr>
            <a:endParaRPr lang="zh-CN" altLang="en-US" sz="2000" dirty="0"/>
          </a:p>
        </p:txBody>
      </p:sp>
      <p:pic>
        <p:nvPicPr>
          <p:cNvPr id="36872" name="图片 3">
            <a:extLst>
              <a:ext uri="{FF2B5EF4-FFF2-40B4-BE49-F238E27FC236}">
                <a16:creationId xmlns:a16="http://schemas.microsoft.com/office/drawing/2014/main" id="{F7190306-EBF8-9734-982F-256550A5F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8461"/>
          <a:stretch>
            <a:fillRect/>
          </a:stretch>
        </p:blipFill>
        <p:spPr bwMode="auto">
          <a:xfrm>
            <a:off x="366713" y="2943225"/>
            <a:ext cx="7885112"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7CE34FE-000D-8306-AD6B-6CBC264EFEF4}"/>
              </a:ext>
            </a:extLst>
          </p:cNvPr>
          <p:cNvSpPr txBox="1"/>
          <p:nvPr/>
        </p:nvSpPr>
        <p:spPr>
          <a:xfrm>
            <a:off x="561975" y="4740275"/>
            <a:ext cx="7634288" cy="922338"/>
          </a:xfrm>
          <a:prstGeom prst="rect">
            <a:avLst/>
          </a:prstGeom>
          <a:noFill/>
        </p:spPr>
        <p:txBody>
          <a:bodyPr>
            <a:spAutoFit/>
          </a:bodyPr>
          <a:lstStyle/>
          <a:p>
            <a:pPr algn="just">
              <a:defRPr/>
            </a:pPr>
            <a:r>
              <a:rPr lang="en-US" altLang="zh-CN" kern="100" dirty="0">
                <a:latin typeface="Times New Roman" panose="02020603050405020304" pitchFamily="18" charset="0"/>
                <a:cs typeface="Times New Roman" panose="02020603050405020304" pitchFamily="18" charset="0"/>
              </a:rPr>
              <a:t>The system includes a TLB with a miss rate of 0.1% for data. It never misses for instructions. The TLB miss penalty is 40 cycles. TLB hits take place in parallel with level-1 cache.</a:t>
            </a:r>
            <a:r>
              <a:rPr lang="en-US" altLang="zh-CN" sz="1400" kern="100" dirty="0">
                <a:latin typeface="Calibri" panose="020F0502020204030204" pitchFamily="34" charset="0"/>
                <a:cs typeface="Times New Roman" panose="02020603050405020304" pitchFamily="18" charset="0"/>
              </a:rPr>
              <a:t> </a:t>
            </a:r>
            <a:endParaRPr lang="zh-CN" altLang="zh-CN" sz="1400" kern="100" dirty="0">
              <a:latin typeface="Calibri" panose="020F0502020204030204" pitchFamily="34" charset="0"/>
              <a:cs typeface="Times New Roman" panose="02020603050405020304" pitchFamily="18" charset="0"/>
            </a:endParaRPr>
          </a:p>
        </p:txBody>
      </p:sp>
      <p:sp>
        <p:nvSpPr>
          <p:cNvPr id="36874" name="文本框 2">
            <a:extLst>
              <a:ext uri="{FF2B5EF4-FFF2-40B4-BE49-F238E27FC236}">
                <a16:creationId xmlns:a16="http://schemas.microsoft.com/office/drawing/2014/main" id="{7DDA6843-BEC4-2496-B822-D0E7230ED9FF}"/>
              </a:ext>
            </a:extLst>
          </p:cNvPr>
          <p:cNvSpPr txBox="1">
            <a:spLocks noChangeArrowheads="1"/>
          </p:cNvSpPr>
          <p:nvPr/>
        </p:nvSpPr>
        <p:spPr bwMode="auto">
          <a:xfrm>
            <a:off x="323850" y="5738813"/>
            <a:ext cx="87772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AMAT = hitrateL1 * accessTimeL1 + MissRateL1(hitrateL2(accessTimeL1 + accessTimeL2)+ missrateL2(accessTimeL1 + accessTimeL2 + accesstimeMainmemory))</a:t>
            </a:r>
          </a:p>
          <a:p>
            <a:pPr>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 accessTimeL1 + MissRayeL1*accessTimeL2</a:t>
            </a:r>
            <a:endParaRPr lang="zh-CN" altLang="en-US" sz="16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0B78CD19-2F9E-4B06-0C7F-5F5A0C2FFD2C}"/>
              </a:ext>
            </a:extLst>
          </p:cNvPr>
          <p:cNvSpPr>
            <a:spLocks noGrp="1" noChangeArrowheads="1"/>
          </p:cNvSpPr>
          <p:nvPr>
            <p:ph type="title"/>
          </p:nvPr>
        </p:nvSpPr>
        <p:spPr/>
        <p:txBody>
          <a:bodyPr/>
          <a:lstStyle/>
          <a:p>
            <a:r>
              <a:rPr lang="en-US" altLang="zh-CN"/>
              <a:t>HW10</a:t>
            </a:r>
            <a:endParaRPr lang="zh-CN" altLang="en-US"/>
          </a:p>
        </p:txBody>
      </p:sp>
      <p:sp>
        <p:nvSpPr>
          <p:cNvPr id="37891" name="Rectangle 5">
            <a:extLst>
              <a:ext uri="{FF2B5EF4-FFF2-40B4-BE49-F238E27FC236}">
                <a16:creationId xmlns:a16="http://schemas.microsoft.com/office/drawing/2014/main" id="{1423D32F-5FC7-113D-15B0-C132CFFE89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2" name="Rectangle 7">
            <a:extLst>
              <a:ext uri="{FF2B5EF4-FFF2-40B4-BE49-F238E27FC236}">
                <a16:creationId xmlns:a16="http://schemas.microsoft.com/office/drawing/2014/main" id="{505D1702-5C61-9A57-52A9-9C48491269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3" name="Rectangle 9">
            <a:extLst>
              <a:ext uri="{FF2B5EF4-FFF2-40B4-BE49-F238E27FC236}">
                <a16:creationId xmlns:a16="http://schemas.microsoft.com/office/drawing/2014/main" id="{A683CCA0-B0DA-958B-C625-C77DE863CA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4" name="灯片编号占位符 1">
            <a:extLst>
              <a:ext uri="{FF2B5EF4-FFF2-40B4-BE49-F238E27FC236}">
                <a16:creationId xmlns:a16="http://schemas.microsoft.com/office/drawing/2014/main" id="{A6CFD7AA-B73D-4BCD-47BE-25B4B499DE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F8CC529-457C-43DC-9AE1-329A8D4773BB}" type="slidenum">
              <a:rPr lang="en-US" altLang="zh-CN" sz="1400" smtClean="0"/>
              <a:pPr>
                <a:spcBef>
                  <a:spcPct val="0"/>
                </a:spcBef>
                <a:buFontTx/>
                <a:buNone/>
              </a:pPr>
              <a:t>34</a:t>
            </a:fld>
            <a:endParaRPr lang="en-US" altLang="zh-CN" sz="1400"/>
          </a:p>
        </p:txBody>
      </p:sp>
      <p:sp>
        <p:nvSpPr>
          <p:cNvPr id="37895" name="文本框 1">
            <a:extLst>
              <a:ext uri="{FF2B5EF4-FFF2-40B4-BE49-F238E27FC236}">
                <a16:creationId xmlns:a16="http://schemas.microsoft.com/office/drawing/2014/main" id="{919410BB-DE7E-0276-85A5-3B460E458D1F}"/>
              </a:ext>
            </a:extLst>
          </p:cNvPr>
          <p:cNvSpPr txBox="1">
            <a:spLocks noChangeArrowheads="1"/>
          </p:cNvSpPr>
          <p:nvPr/>
        </p:nvSpPr>
        <p:spPr bwMode="auto">
          <a:xfrm>
            <a:off x="366713" y="3756025"/>
            <a:ext cx="877728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dirty="0">
                <a:solidFill>
                  <a:srgbClr val="7030A0"/>
                </a:solidFill>
                <a:latin typeface="微软雅黑" panose="020B0503020204020204" pitchFamily="34" charset="-122"/>
                <a:ea typeface="微软雅黑" panose="020B0503020204020204" pitchFamily="34" charset="-122"/>
              </a:rPr>
              <a:t>AMAT = hitrateL1 * accessTimeL1 + MissRateL1(hitrateL2(accessTimeL1 +    accessTimeL2)+ missrateL2(accessTimeL1 + accessTimeL2 + Average </a:t>
            </a:r>
            <a:r>
              <a:rPr lang="en-US" altLang="zh-CN" sz="1600" dirty="0" err="1">
                <a:solidFill>
                  <a:srgbClr val="7030A0"/>
                </a:solidFill>
                <a:latin typeface="微软雅黑" panose="020B0503020204020204" pitchFamily="34" charset="-122"/>
                <a:ea typeface="微软雅黑" panose="020B0503020204020204" pitchFamily="34" charset="-122"/>
              </a:rPr>
              <a:t>TimeMemory</a:t>
            </a:r>
            <a:r>
              <a:rPr lang="en-US" altLang="zh-CN" sz="1600" dirty="0">
                <a:solidFill>
                  <a:srgbClr val="7030A0"/>
                </a:solidFill>
                <a:latin typeface="微软雅黑" panose="020B0503020204020204" pitchFamily="34" charset="-122"/>
                <a:ea typeface="微软雅黑" panose="020B0503020204020204" pitchFamily="34" charset="-122"/>
              </a:rPr>
              <a:t>))</a:t>
            </a:r>
          </a:p>
          <a:p>
            <a:pPr>
              <a:spcBef>
                <a:spcPct val="0"/>
              </a:spcBef>
              <a:buFontTx/>
              <a:buNone/>
            </a:pPr>
            <a:endParaRPr lang="en-US" altLang="zh-CN" sz="1600" dirty="0">
              <a:solidFill>
                <a:srgbClr val="7030A0"/>
              </a:solidFill>
              <a:latin typeface="微软雅黑" panose="020B0503020204020204" pitchFamily="34" charset="-122"/>
              <a:ea typeface="微软雅黑" panose="020B0503020204020204" pitchFamily="34" charset="-122"/>
            </a:endParaRPr>
          </a:p>
          <a:p>
            <a:pPr>
              <a:spcBef>
                <a:spcPct val="0"/>
              </a:spcBef>
              <a:buFontTx/>
              <a:buNone/>
            </a:pPr>
            <a:r>
              <a:rPr lang="en-US" altLang="zh-CN" sz="1600" dirty="0">
                <a:solidFill>
                  <a:srgbClr val="7030A0"/>
                </a:solidFill>
                <a:latin typeface="微软雅黑" panose="020B0503020204020204" pitchFamily="34" charset="-122"/>
                <a:ea typeface="微软雅黑" panose="020B0503020204020204" pitchFamily="34" charset="-122"/>
              </a:rPr>
              <a:t>Average Time L1 = accessTimeL1 + MissRateL1*Average TimeL2</a:t>
            </a:r>
          </a:p>
          <a:p>
            <a:pPr>
              <a:spcBef>
                <a:spcPct val="0"/>
              </a:spcBef>
              <a:buFontTx/>
              <a:buNone/>
            </a:pPr>
            <a:endParaRPr lang="en-US" altLang="zh-CN" sz="1600" dirty="0">
              <a:solidFill>
                <a:srgbClr val="7030A0"/>
              </a:solidFill>
              <a:latin typeface="微软雅黑" panose="020B0503020204020204" pitchFamily="34" charset="-122"/>
              <a:ea typeface="微软雅黑" panose="020B0503020204020204" pitchFamily="34" charset="-122"/>
            </a:endParaRPr>
          </a:p>
          <a:p>
            <a:pPr>
              <a:spcBef>
                <a:spcPct val="0"/>
              </a:spcBef>
              <a:buFontTx/>
              <a:buNone/>
            </a:pPr>
            <a:r>
              <a:rPr lang="en-US" altLang="zh-CN" sz="1600" dirty="0">
                <a:solidFill>
                  <a:srgbClr val="7030A0"/>
                </a:solidFill>
                <a:latin typeface="微软雅黑" panose="020B0503020204020204" pitchFamily="34" charset="-122"/>
                <a:ea typeface="微软雅黑" panose="020B0503020204020204" pitchFamily="34" charset="-122"/>
              </a:rPr>
              <a:t>Average TimeL2 = accessTimeL2 + MissRateL2*(Average </a:t>
            </a:r>
            <a:r>
              <a:rPr lang="en-US" altLang="zh-CN" sz="1600" dirty="0" err="1">
                <a:solidFill>
                  <a:srgbClr val="7030A0"/>
                </a:solidFill>
                <a:latin typeface="微软雅黑" panose="020B0503020204020204" pitchFamily="34" charset="-122"/>
                <a:ea typeface="微软雅黑" panose="020B0503020204020204" pitchFamily="34" charset="-122"/>
              </a:rPr>
              <a:t>TimeMemory</a:t>
            </a:r>
            <a:r>
              <a:rPr lang="en-US" altLang="zh-CN" sz="1600" dirty="0">
                <a:solidFill>
                  <a:srgbClr val="7030A0"/>
                </a:solidFill>
                <a:latin typeface="微软雅黑" panose="020B0503020204020204" pitchFamily="34" charset="-122"/>
                <a:ea typeface="微软雅黑" panose="020B0503020204020204" pitchFamily="34" charset="-122"/>
              </a:rPr>
              <a:t>)</a:t>
            </a:r>
          </a:p>
          <a:p>
            <a:pPr>
              <a:spcBef>
                <a:spcPct val="0"/>
              </a:spcBef>
              <a:buFontTx/>
              <a:buNone/>
            </a:pPr>
            <a:endParaRPr lang="en-US" altLang="zh-CN" sz="1600" dirty="0">
              <a:solidFill>
                <a:srgbClr val="7030A0"/>
              </a:solidFill>
              <a:latin typeface="微软雅黑" panose="020B0503020204020204" pitchFamily="34" charset="-122"/>
              <a:ea typeface="微软雅黑" panose="020B0503020204020204" pitchFamily="34" charset="-122"/>
            </a:endParaRPr>
          </a:p>
          <a:p>
            <a:pPr>
              <a:spcBef>
                <a:spcPct val="0"/>
              </a:spcBef>
              <a:buFontTx/>
              <a:buNone/>
            </a:pPr>
            <a:r>
              <a:rPr lang="en-US" altLang="zh-CN" sz="1600" dirty="0">
                <a:solidFill>
                  <a:srgbClr val="7030A0"/>
                </a:solidFill>
                <a:latin typeface="微软雅黑" panose="020B0503020204020204" pitchFamily="34" charset="-122"/>
                <a:ea typeface="微软雅黑" panose="020B0503020204020204" pitchFamily="34" charset="-122"/>
              </a:rPr>
              <a:t>Average </a:t>
            </a:r>
            <a:r>
              <a:rPr lang="en-US" altLang="zh-CN" sz="1600" dirty="0" err="1">
                <a:solidFill>
                  <a:srgbClr val="7030A0"/>
                </a:solidFill>
                <a:latin typeface="微软雅黑" panose="020B0503020204020204" pitchFamily="34" charset="-122"/>
                <a:ea typeface="微软雅黑" panose="020B0503020204020204" pitchFamily="34" charset="-122"/>
              </a:rPr>
              <a:t>TimeMemory</a:t>
            </a:r>
            <a:r>
              <a:rPr lang="en-US" altLang="zh-CN" sz="1600" dirty="0">
                <a:solidFill>
                  <a:srgbClr val="7030A0"/>
                </a:solidFill>
                <a:latin typeface="微软雅黑" panose="020B0503020204020204" pitchFamily="34" charset="-122"/>
                <a:ea typeface="微软雅黑" panose="020B0503020204020204" pitchFamily="34" charset="-122"/>
              </a:rPr>
              <a:t> = </a:t>
            </a:r>
            <a:r>
              <a:rPr lang="en-US" altLang="zh-CN" sz="1600" dirty="0" err="1">
                <a:solidFill>
                  <a:srgbClr val="7030A0"/>
                </a:solidFill>
                <a:latin typeface="微软雅黑" panose="020B0503020204020204" pitchFamily="34" charset="-122"/>
                <a:ea typeface="微软雅黑" panose="020B0503020204020204" pitchFamily="34" charset="-122"/>
              </a:rPr>
              <a:t>accseeTimeMemory</a:t>
            </a:r>
            <a:r>
              <a:rPr lang="en-US" altLang="zh-CN" sz="1600" dirty="0">
                <a:solidFill>
                  <a:srgbClr val="7030A0"/>
                </a:solidFill>
                <a:latin typeface="微软雅黑" panose="020B0503020204020204" pitchFamily="34" charset="-122"/>
                <a:ea typeface="微软雅黑" panose="020B0503020204020204" pitchFamily="34" charset="-122"/>
              </a:rPr>
              <a:t> + </a:t>
            </a:r>
            <a:r>
              <a:rPr lang="en-US" altLang="zh-CN" sz="1600" dirty="0" err="1">
                <a:solidFill>
                  <a:srgbClr val="7030A0"/>
                </a:solidFill>
                <a:latin typeface="微软雅黑" panose="020B0503020204020204" pitchFamily="34" charset="-122"/>
                <a:ea typeface="微软雅黑" panose="020B0503020204020204" pitchFamily="34" charset="-122"/>
              </a:rPr>
              <a:t>Missrate</a:t>
            </a:r>
            <a:r>
              <a:rPr lang="en-US" altLang="zh-CN" sz="1600" dirty="0">
                <a:solidFill>
                  <a:srgbClr val="7030A0"/>
                </a:solidFill>
                <a:latin typeface="微软雅黑" panose="020B0503020204020204" pitchFamily="34" charset="-122"/>
                <a:ea typeface="微软雅黑" panose="020B0503020204020204" pitchFamily="34" charset="-122"/>
              </a:rPr>
              <a:t> Memory* (</a:t>
            </a:r>
            <a:r>
              <a:rPr lang="en-US" altLang="zh-CN" sz="1600" dirty="0" err="1">
                <a:solidFill>
                  <a:srgbClr val="7030A0"/>
                </a:solidFill>
                <a:latin typeface="微软雅黑" panose="020B0503020204020204" pitchFamily="34" charset="-122"/>
                <a:ea typeface="微软雅黑" panose="020B0503020204020204" pitchFamily="34" charset="-122"/>
              </a:rPr>
              <a:t>accessTime</a:t>
            </a:r>
            <a:r>
              <a:rPr lang="en-US" altLang="zh-CN" sz="1600" dirty="0">
                <a:solidFill>
                  <a:srgbClr val="7030A0"/>
                </a:solidFill>
                <a:latin typeface="微软雅黑" panose="020B0503020204020204" pitchFamily="34" charset="-122"/>
                <a:ea typeface="微软雅黑" panose="020B0503020204020204" pitchFamily="34" charset="-122"/>
              </a:rPr>
              <a:t> Disk)</a:t>
            </a:r>
            <a:endParaRPr lang="zh-CN" altLang="en-US" sz="1600" dirty="0">
              <a:solidFill>
                <a:srgbClr val="7030A0"/>
              </a:solidFill>
            </a:endParaRPr>
          </a:p>
        </p:txBody>
      </p:sp>
      <p:pic>
        <p:nvPicPr>
          <p:cNvPr id="37896" name="图片 3">
            <a:extLst>
              <a:ext uri="{FF2B5EF4-FFF2-40B4-BE49-F238E27FC236}">
                <a16:creationId xmlns:a16="http://schemas.microsoft.com/office/drawing/2014/main" id="{A1A7EA18-025D-1BBB-47EE-4CF82B5EB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 y="1147763"/>
            <a:ext cx="87788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D84ECB93-3F6A-6F3D-A169-D0DF4B94C1E4}"/>
              </a:ext>
            </a:extLst>
          </p:cNvPr>
          <p:cNvSpPr>
            <a:spLocks noGrp="1" noChangeArrowheads="1"/>
          </p:cNvSpPr>
          <p:nvPr>
            <p:ph type="title"/>
          </p:nvPr>
        </p:nvSpPr>
        <p:spPr/>
        <p:txBody>
          <a:bodyPr/>
          <a:lstStyle/>
          <a:p>
            <a:r>
              <a:rPr lang="en-US" altLang="zh-CN"/>
              <a:t>HW10</a:t>
            </a:r>
            <a:endParaRPr lang="zh-CN" altLang="en-US"/>
          </a:p>
        </p:txBody>
      </p:sp>
      <p:sp>
        <p:nvSpPr>
          <p:cNvPr id="38915" name="Rectangle 5">
            <a:extLst>
              <a:ext uri="{FF2B5EF4-FFF2-40B4-BE49-F238E27FC236}">
                <a16:creationId xmlns:a16="http://schemas.microsoft.com/office/drawing/2014/main" id="{E587953F-CD23-8EBF-4967-A03E62FF93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916" name="Rectangle 7">
            <a:extLst>
              <a:ext uri="{FF2B5EF4-FFF2-40B4-BE49-F238E27FC236}">
                <a16:creationId xmlns:a16="http://schemas.microsoft.com/office/drawing/2014/main" id="{C4D43629-2109-EE63-8E87-ECA8DFF8ABC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917" name="Rectangle 9">
            <a:extLst>
              <a:ext uri="{FF2B5EF4-FFF2-40B4-BE49-F238E27FC236}">
                <a16:creationId xmlns:a16="http://schemas.microsoft.com/office/drawing/2014/main" id="{EE559519-C219-F267-C9C1-67C9323786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918" name="灯片编号占位符 1">
            <a:extLst>
              <a:ext uri="{FF2B5EF4-FFF2-40B4-BE49-F238E27FC236}">
                <a16:creationId xmlns:a16="http://schemas.microsoft.com/office/drawing/2014/main" id="{0B447E20-4BB1-FE19-4F30-3D9239F015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F4779F0-702B-4403-AA4A-5AFB7C057169}" type="slidenum">
              <a:rPr lang="en-US" altLang="zh-CN" sz="1400" smtClean="0"/>
              <a:pPr>
                <a:spcBef>
                  <a:spcPct val="0"/>
                </a:spcBef>
                <a:buFontTx/>
                <a:buNone/>
              </a:pPr>
              <a:t>35</a:t>
            </a:fld>
            <a:endParaRPr lang="en-US" altLang="zh-CN" sz="1400"/>
          </a:p>
        </p:txBody>
      </p:sp>
      <p:sp>
        <p:nvSpPr>
          <p:cNvPr id="38919" name="文本框 2">
            <a:extLst>
              <a:ext uri="{FF2B5EF4-FFF2-40B4-BE49-F238E27FC236}">
                <a16:creationId xmlns:a16="http://schemas.microsoft.com/office/drawing/2014/main" id="{87124BD1-CCF2-816C-9D85-0321349084B8}"/>
              </a:ext>
            </a:extLst>
          </p:cNvPr>
          <p:cNvSpPr txBox="1">
            <a:spLocks noChangeArrowheads="1"/>
          </p:cNvSpPr>
          <p:nvPr/>
        </p:nvSpPr>
        <p:spPr bwMode="auto">
          <a:xfrm>
            <a:off x="393700" y="3011488"/>
            <a:ext cx="1439863" cy="64611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CPU</a:t>
            </a:r>
            <a:endParaRPr lang="zh-CN" altLang="en-US" sz="3600"/>
          </a:p>
        </p:txBody>
      </p:sp>
      <p:sp>
        <p:nvSpPr>
          <p:cNvPr id="38920" name="文本框 5">
            <a:extLst>
              <a:ext uri="{FF2B5EF4-FFF2-40B4-BE49-F238E27FC236}">
                <a16:creationId xmlns:a16="http://schemas.microsoft.com/office/drawing/2014/main" id="{702F44D1-8E88-2B87-967B-881A3E04FCF2}"/>
              </a:ext>
            </a:extLst>
          </p:cNvPr>
          <p:cNvSpPr txBox="1">
            <a:spLocks noChangeArrowheads="1"/>
          </p:cNvSpPr>
          <p:nvPr/>
        </p:nvSpPr>
        <p:spPr bwMode="auto">
          <a:xfrm>
            <a:off x="2422525" y="2324100"/>
            <a:ext cx="1590675"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L1 cache</a:t>
            </a:r>
          </a:p>
          <a:p>
            <a:pPr>
              <a:spcBef>
                <a:spcPct val="0"/>
              </a:spcBef>
              <a:buFontTx/>
              <a:buNone/>
            </a:pPr>
            <a:r>
              <a:rPr lang="en-US" altLang="zh-CN" sz="1800"/>
              <a:t>64bytes</a:t>
            </a:r>
          </a:p>
          <a:p>
            <a:pPr>
              <a:spcBef>
                <a:spcPct val="0"/>
              </a:spcBef>
              <a:buFontTx/>
              <a:buNone/>
            </a:pPr>
            <a:r>
              <a:rPr lang="en-US" altLang="zh-CN" sz="1800"/>
              <a:t>D:4%   I:1% </a:t>
            </a:r>
          </a:p>
        </p:txBody>
      </p:sp>
      <p:sp>
        <p:nvSpPr>
          <p:cNvPr id="38921" name="文本框 7">
            <a:extLst>
              <a:ext uri="{FF2B5EF4-FFF2-40B4-BE49-F238E27FC236}">
                <a16:creationId xmlns:a16="http://schemas.microsoft.com/office/drawing/2014/main" id="{E00D89EB-949B-4014-F9D6-9B3037CB6949}"/>
              </a:ext>
            </a:extLst>
          </p:cNvPr>
          <p:cNvSpPr txBox="1">
            <a:spLocks noChangeArrowheads="1"/>
          </p:cNvSpPr>
          <p:nvPr/>
        </p:nvSpPr>
        <p:spPr bwMode="auto">
          <a:xfrm>
            <a:off x="1892300" y="3467100"/>
            <a:ext cx="1944688" cy="647700"/>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TLB</a:t>
            </a:r>
          </a:p>
          <a:p>
            <a:pPr>
              <a:spcBef>
                <a:spcPct val="0"/>
              </a:spcBef>
              <a:buFontTx/>
              <a:buNone/>
            </a:pPr>
            <a:r>
              <a:rPr lang="en-US" altLang="zh-CN" sz="1800"/>
              <a:t>0.01% 40cycles </a:t>
            </a:r>
          </a:p>
        </p:txBody>
      </p:sp>
      <p:sp>
        <p:nvSpPr>
          <p:cNvPr id="38922" name="文本框 9">
            <a:extLst>
              <a:ext uri="{FF2B5EF4-FFF2-40B4-BE49-F238E27FC236}">
                <a16:creationId xmlns:a16="http://schemas.microsoft.com/office/drawing/2014/main" id="{F90C8976-957F-5DCA-FF0C-AA3CA0853ECC}"/>
              </a:ext>
            </a:extLst>
          </p:cNvPr>
          <p:cNvSpPr txBox="1">
            <a:spLocks noChangeArrowheads="1"/>
          </p:cNvSpPr>
          <p:nvPr/>
        </p:nvSpPr>
        <p:spPr bwMode="auto">
          <a:xfrm>
            <a:off x="4202113" y="3078163"/>
            <a:ext cx="1779587"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512K L2 cache</a:t>
            </a:r>
          </a:p>
          <a:p>
            <a:pPr>
              <a:spcBef>
                <a:spcPct val="0"/>
              </a:spcBef>
              <a:buFontTx/>
              <a:buNone/>
            </a:pPr>
            <a:r>
              <a:rPr lang="en-US" altLang="zh-CN" sz="1800"/>
              <a:t>128bytes</a:t>
            </a:r>
          </a:p>
          <a:p>
            <a:pPr>
              <a:spcBef>
                <a:spcPct val="0"/>
              </a:spcBef>
              <a:buFontTx/>
              <a:buNone/>
            </a:pPr>
            <a:r>
              <a:rPr lang="en-US" altLang="zh-CN" sz="1800"/>
              <a:t>2%</a:t>
            </a:r>
          </a:p>
        </p:txBody>
      </p:sp>
      <p:sp>
        <p:nvSpPr>
          <p:cNvPr id="38923" name="文本框 4">
            <a:extLst>
              <a:ext uri="{FF2B5EF4-FFF2-40B4-BE49-F238E27FC236}">
                <a16:creationId xmlns:a16="http://schemas.microsoft.com/office/drawing/2014/main" id="{43CC7A82-9A43-DE00-A30F-F3D5E5AA3A83}"/>
              </a:ext>
            </a:extLst>
          </p:cNvPr>
          <p:cNvSpPr txBox="1">
            <a:spLocks noChangeArrowheads="1"/>
          </p:cNvSpPr>
          <p:nvPr/>
        </p:nvSpPr>
        <p:spPr bwMode="auto">
          <a:xfrm>
            <a:off x="2038350" y="4032250"/>
            <a:ext cx="2184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Hits parallel with L1</a:t>
            </a:r>
            <a:endParaRPr lang="zh-CN" altLang="en-US" sz="1800"/>
          </a:p>
        </p:txBody>
      </p:sp>
      <p:sp>
        <p:nvSpPr>
          <p:cNvPr id="38924" name="文本框 11">
            <a:extLst>
              <a:ext uri="{FF2B5EF4-FFF2-40B4-BE49-F238E27FC236}">
                <a16:creationId xmlns:a16="http://schemas.microsoft.com/office/drawing/2014/main" id="{27BEC85E-BCE4-B8BC-B1B5-9A8925A25F34}"/>
              </a:ext>
            </a:extLst>
          </p:cNvPr>
          <p:cNvSpPr txBox="1">
            <a:spLocks noChangeArrowheads="1"/>
          </p:cNvSpPr>
          <p:nvPr/>
        </p:nvSpPr>
        <p:spPr bwMode="auto">
          <a:xfrm>
            <a:off x="6186488" y="3140075"/>
            <a:ext cx="1479550" cy="83026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t>Memory</a:t>
            </a:r>
          </a:p>
          <a:p>
            <a:pPr>
              <a:spcBef>
                <a:spcPct val="0"/>
              </a:spcBef>
              <a:buFontTx/>
              <a:buNone/>
            </a:pPr>
            <a:r>
              <a:rPr lang="en-US" altLang="zh-CN" sz="2000"/>
              <a:t>0.001%</a:t>
            </a:r>
          </a:p>
        </p:txBody>
      </p:sp>
      <p:sp>
        <p:nvSpPr>
          <p:cNvPr id="38925" name="文本框 8">
            <a:extLst>
              <a:ext uri="{FF2B5EF4-FFF2-40B4-BE49-F238E27FC236}">
                <a16:creationId xmlns:a16="http://schemas.microsoft.com/office/drawing/2014/main" id="{0FFC30B1-F2D4-57CB-BCEF-5F60033D9197}"/>
              </a:ext>
            </a:extLst>
          </p:cNvPr>
          <p:cNvSpPr txBox="1">
            <a:spLocks noChangeArrowheads="1"/>
          </p:cNvSpPr>
          <p:nvPr/>
        </p:nvSpPr>
        <p:spPr bwMode="auto">
          <a:xfrm>
            <a:off x="322263" y="3846513"/>
            <a:ext cx="1441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1GHz  </a:t>
            </a:r>
          </a:p>
          <a:p>
            <a:pPr>
              <a:spcBef>
                <a:spcPct val="0"/>
              </a:spcBef>
              <a:buFontTx/>
              <a:buNone/>
            </a:pPr>
            <a:r>
              <a:rPr lang="en-US" altLang="zh-CN" sz="1800"/>
              <a:t>1cycle=1ns </a:t>
            </a:r>
          </a:p>
        </p:txBody>
      </p:sp>
      <p:sp>
        <p:nvSpPr>
          <p:cNvPr id="38926" name="文本框 13">
            <a:extLst>
              <a:ext uri="{FF2B5EF4-FFF2-40B4-BE49-F238E27FC236}">
                <a16:creationId xmlns:a16="http://schemas.microsoft.com/office/drawing/2014/main" id="{D9CDD945-3635-CD83-A80C-55E1EF5BDCC6}"/>
              </a:ext>
            </a:extLst>
          </p:cNvPr>
          <p:cNvSpPr txBox="1">
            <a:spLocks noChangeArrowheads="1"/>
          </p:cNvSpPr>
          <p:nvPr/>
        </p:nvSpPr>
        <p:spPr bwMode="auto">
          <a:xfrm>
            <a:off x="212725" y="5240338"/>
            <a:ext cx="9132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L1—L2:  12cycles + 64bytes*1cycle/8bytes = 20cycles</a:t>
            </a:r>
          </a:p>
          <a:p>
            <a:pPr>
              <a:spcBef>
                <a:spcPct val="0"/>
              </a:spcBef>
              <a:buFontTx/>
              <a:buNone/>
            </a:pPr>
            <a:r>
              <a:rPr lang="en-US" altLang="zh-CN" sz="1800"/>
              <a:t>L2—DRAM:  80cycles + 10cycles/8bytes*128bytes = 240cycles</a:t>
            </a:r>
          </a:p>
          <a:p>
            <a:pPr>
              <a:spcBef>
                <a:spcPct val="0"/>
              </a:spcBef>
              <a:buFontTx/>
              <a:buNone/>
            </a:pPr>
            <a:r>
              <a:rPr lang="en-US" altLang="zh-CN" sz="1800">
                <a:solidFill>
                  <a:srgbClr val="FF0000"/>
                </a:solidFill>
              </a:rPr>
              <a:t>DRAM—disk:  20000000cycles + 20cycles/byte*16KB = 20327680cycles</a:t>
            </a:r>
          </a:p>
          <a:p>
            <a:pPr>
              <a:spcBef>
                <a:spcPct val="0"/>
              </a:spcBef>
              <a:buFontTx/>
              <a:buNone/>
            </a:pPr>
            <a:endParaRPr lang="en-US" altLang="zh-CN" sz="1800"/>
          </a:p>
        </p:txBody>
      </p:sp>
      <p:sp>
        <p:nvSpPr>
          <p:cNvPr id="38927" name="文本框 7">
            <a:extLst>
              <a:ext uri="{FF2B5EF4-FFF2-40B4-BE49-F238E27FC236}">
                <a16:creationId xmlns:a16="http://schemas.microsoft.com/office/drawing/2014/main" id="{D3ACC330-F319-E5F3-B989-D18352BCD7A8}"/>
              </a:ext>
            </a:extLst>
          </p:cNvPr>
          <p:cNvSpPr txBox="1">
            <a:spLocks noChangeArrowheads="1"/>
          </p:cNvSpPr>
          <p:nvPr/>
        </p:nvSpPr>
        <p:spPr bwMode="auto">
          <a:xfrm>
            <a:off x="7916863" y="3248025"/>
            <a:ext cx="1008062" cy="584200"/>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t>disk</a:t>
            </a:r>
          </a:p>
        </p:txBody>
      </p:sp>
      <p:sp>
        <p:nvSpPr>
          <p:cNvPr id="19" name="左右箭头 1">
            <a:extLst>
              <a:ext uri="{FF2B5EF4-FFF2-40B4-BE49-F238E27FC236}">
                <a16:creationId xmlns:a16="http://schemas.microsoft.com/office/drawing/2014/main" id="{38B32F99-5D09-D2F4-0299-30452F930AB0}"/>
              </a:ext>
            </a:extLst>
          </p:cNvPr>
          <p:cNvSpPr/>
          <p:nvPr/>
        </p:nvSpPr>
        <p:spPr>
          <a:xfrm>
            <a:off x="1544638" y="3140075"/>
            <a:ext cx="1009650" cy="187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929" name="文本框 2">
            <a:extLst>
              <a:ext uri="{FF2B5EF4-FFF2-40B4-BE49-F238E27FC236}">
                <a16:creationId xmlns:a16="http://schemas.microsoft.com/office/drawing/2014/main" id="{5D0B3867-1CE5-D008-FC32-B09C7717F9D8}"/>
              </a:ext>
            </a:extLst>
          </p:cNvPr>
          <p:cNvSpPr txBox="1">
            <a:spLocks noChangeArrowheads="1"/>
          </p:cNvSpPr>
          <p:nvPr/>
        </p:nvSpPr>
        <p:spPr bwMode="auto">
          <a:xfrm>
            <a:off x="1709738" y="2863850"/>
            <a:ext cx="817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1cycle</a:t>
            </a:r>
            <a:endParaRPr lang="zh-CN" altLang="en-US" sz="1400"/>
          </a:p>
        </p:txBody>
      </p:sp>
      <p:sp>
        <p:nvSpPr>
          <p:cNvPr id="21" name="左右箭头 3">
            <a:extLst>
              <a:ext uri="{FF2B5EF4-FFF2-40B4-BE49-F238E27FC236}">
                <a16:creationId xmlns:a16="http://schemas.microsoft.com/office/drawing/2014/main" id="{77713050-A3AE-D29C-2A35-BECAE2AE8F84}"/>
              </a:ext>
            </a:extLst>
          </p:cNvPr>
          <p:cNvSpPr/>
          <p:nvPr/>
        </p:nvSpPr>
        <p:spPr>
          <a:xfrm>
            <a:off x="3849688" y="3011488"/>
            <a:ext cx="649287" cy="1285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931" name="文本框 16">
            <a:extLst>
              <a:ext uri="{FF2B5EF4-FFF2-40B4-BE49-F238E27FC236}">
                <a16:creationId xmlns:a16="http://schemas.microsoft.com/office/drawing/2014/main" id="{B360963B-4DBE-A140-7F53-8EBE6743079B}"/>
              </a:ext>
            </a:extLst>
          </p:cNvPr>
          <p:cNvSpPr txBox="1">
            <a:spLocks noChangeArrowheads="1"/>
          </p:cNvSpPr>
          <p:nvPr/>
        </p:nvSpPr>
        <p:spPr bwMode="auto">
          <a:xfrm>
            <a:off x="3754438" y="2740025"/>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20cycles</a:t>
            </a:r>
            <a:endParaRPr lang="zh-CN" altLang="en-US" sz="1400"/>
          </a:p>
        </p:txBody>
      </p:sp>
      <p:sp>
        <p:nvSpPr>
          <p:cNvPr id="38932" name="文本框 17">
            <a:extLst>
              <a:ext uri="{FF2B5EF4-FFF2-40B4-BE49-F238E27FC236}">
                <a16:creationId xmlns:a16="http://schemas.microsoft.com/office/drawing/2014/main" id="{B0208F62-155F-0691-9EF4-C2762465BB14}"/>
              </a:ext>
            </a:extLst>
          </p:cNvPr>
          <p:cNvSpPr txBox="1">
            <a:spLocks noChangeArrowheads="1"/>
          </p:cNvSpPr>
          <p:nvPr/>
        </p:nvSpPr>
        <p:spPr bwMode="auto">
          <a:xfrm>
            <a:off x="5676900" y="2678113"/>
            <a:ext cx="984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240cycles</a:t>
            </a:r>
            <a:endParaRPr lang="zh-CN" altLang="en-US" sz="1400"/>
          </a:p>
        </p:txBody>
      </p:sp>
      <p:sp>
        <p:nvSpPr>
          <p:cNvPr id="38933" name="文本框 18">
            <a:extLst>
              <a:ext uri="{FF2B5EF4-FFF2-40B4-BE49-F238E27FC236}">
                <a16:creationId xmlns:a16="http://schemas.microsoft.com/office/drawing/2014/main" id="{43356C92-E3A0-3972-5AAC-6A5BECAD5687}"/>
              </a:ext>
            </a:extLst>
          </p:cNvPr>
          <p:cNvSpPr txBox="1">
            <a:spLocks noChangeArrowheads="1"/>
          </p:cNvSpPr>
          <p:nvPr/>
        </p:nvSpPr>
        <p:spPr bwMode="auto">
          <a:xfrm>
            <a:off x="7319963" y="2909888"/>
            <a:ext cx="1604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t>20327680cycles</a:t>
            </a:r>
            <a:endParaRPr lang="zh-CN" altLang="en-US" sz="1400" dirty="0"/>
          </a:p>
        </p:txBody>
      </p:sp>
      <p:sp>
        <p:nvSpPr>
          <p:cNvPr id="25" name="左右箭头 4">
            <a:extLst>
              <a:ext uri="{FF2B5EF4-FFF2-40B4-BE49-F238E27FC236}">
                <a16:creationId xmlns:a16="http://schemas.microsoft.com/office/drawing/2014/main" id="{0850B7DD-9CA3-4F45-6BDE-CF2D973BB563}"/>
              </a:ext>
            </a:extLst>
          </p:cNvPr>
          <p:cNvSpPr/>
          <p:nvPr/>
        </p:nvSpPr>
        <p:spPr>
          <a:xfrm>
            <a:off x="5676900" y="3467100"/>
            <a:ext cx="723900" cy="1905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左右箭头 5">
            <a:extLst>
              <a:ext uri="{FF2B5EF4-FFF2-40B4-BE49-F238E27FC236}">
                <a16:creationId xmlns:a16="http://schemas.microsoft.com/office/drawing/2014/main" id="{A6FDDD95-B606-05CB-218B-9B78C3A3D3D9}"/>
              </a:ext>
            </a:extLst>
          </p:cNvPr>
          <p:cNvSpPr/>
          <p:nvPr/>
        </p:nvSpPr>
        <p:spPr>
          <a:xfrm>
            <a:off x="7594600" y="3543300"/>
            <a:ext cx="431800" cy="2889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936" name="矩形 6">
            <a:extLst>
              <a:ext uri="{FF2B5EF4-FFF2-40B4-BE49-F238E27FC236}">
                <a16:creationId xmlns:a16="http://schemas.microsoft.com/office/drawing/2014/main" id="{1E2560A5-9D36-F32D-4349-1A1ED3EE0B12}"/>
              </a:ext>
            </a:extLst>
          </p:cNvPr>
          <p:cNvSpPr>
            <a:spLocks noChangeArrowheads="1"/>
          </p:cNvSpPr>
          <p:nvPr/>
        </p:nvSpPr>
        <p:spPr bwMode="auto">
          <a:xfrm>
            <a:off x="1495425" y="4524375"/>
            <a:ext cx="54562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rgbClr val="000000"/>
                </a:solidFill>
                <a:latin typeface="Times New Roman" panose="02020603050405020304" pitchFamily="18" charset="0"/>
              </a:rPr>
              <a:t>L1 cache:  </a:t>
            </a:r>
            <a:r>
              <a:rPr lang="en-US" altLang="zh-CN" sz="1800">
                <a:solidFill>
                  <a:srgbClr val="000000"/>
                </a:solidFill>
                <a:latin typeface="Times New Roman" panose="02020603050405020304" pitchFamily="18" charset="0"/>
              </a:rPr>
              <a:t>virtually addressed and physically tagged.</a:t>
            </a:r>
          </a:p>
          <a:p>
            <a:pPr>
              <a:spcBef>
                <a:spcPct val="0"/>
              </a:spcBef>
              <a:buFontTx/>
              <a:buNone/>
            </a:pPr>
            <a:r>
              <a:rPr lang="en-US" altLang="zh-CN" sz="1800">
                <a:solidFill>
                  <a:srgbClr val="000000"/>
                </a:solidFill>
                <a:latin typeface="Times New Roman" panose="02020603050405020304" pitchFamily="18" charset="0"/>
              </a:rPr>
              <a:t> TLB</a:t>
            </a:r>
            <a:r>
              <a:rPr lang="zh-CN" altLang="en-US" sz="1800">
                <a:solidFill>
                  <a:srgbClr val="000000"/>
                </a:solidFill>
                <a:latin typeface="Times New Roman" panose="02020603050405020304" pitchFamily="18" charset="0"/>
              </a:rPr>
              <a:t>在</a:t>
            </a:r>
            <a:r>
              <a:rPr lang="en-US" altLang="zh-CN" sz="1800">
                <a:solidFill>
                  <a:srgbClr val="000000"/>
                </a:solidFill>
                <a:latin typeface="Times New Roman" panose="02020603050405020304" pitchFamily="18" charset="0"/>
              </a:rPr>
              <a:t>CPU</a:t>
            </a:r>
            <a:r>
              <a:rPr lang="zh-CN" altLang="en-US" sz="1800">
                <a:solidFill>
                  <a:srgbClr val="000000"/>
                </a:solidFill>
                <a:latin typeface="Times New Roman" panose="02020603050405020304" pitchFamily="18" charset="0"/>
              </a:rPr>
              <a:t>与</a:t>
            </a:r>
            <a:r>
              <a:rPr lang="en-US" altLang="zh-CN" sz="1800">
                <a:solidFill>
                  <a:srgbClr val="000000"/>
                </a:solidFill>
                <a:latin typeface="Times New Roman" panose="02020603050405020304" pitchFamily="18" charset="0"/>
              </a:rPr>
              <a:t>L1cache</a:t>
            </a:r>
            <a:r>
              <a:rPr lang="zh-CN" altLang="en-US" sz="1800">
                <a:solidFill>
                  <a:srgbClr val="000000"/>
                </a:solidFill>
                <a:latin typeface="Times New Roman" panose="02020603050405020304" pitchFamily="18" charset="0"/>
              </a:rPr>
              <a:t>之间，</a:t>
            </a:r>
            <a:r>
              <a:rPr lang="en-US" altLang="zh-CN" sz="1800">
                <a:solidFill>
                  <a:srgbClr val="000000"/>
                </a:solidFill>
                <a:latin typeface="Times New Roman" panose="02020603050405020304" pitchFamily="18" charset="0"/>
              </a:rPr>
              <a:t>hits</a:t>
            </a:r>
            <a:r>
              <a:rPr lang="zh-CN" altLang="en-US" sz="1800">
                <a:solidFill>
                  <a:srgbClr val="000000"/>
                </a:solidFill>
                <a:latin typeface="Times New Roman" panose="02020603050405020304" pitchFamily="18" charset="0"/>
              </a:rPr>
              <a:t>可以并行</a:t>
            </a:r>
            <a:endParaRPr lang="zh-CN" altLang="en-US" sz="1800"/>
          </a:p>
        </p:txBody>
      </p:sp>
      <p:sp>
        <p:nvSpPr>
          <p:cNvPr id="3" name="文本框 2">
            <a:extLst>
              <a:ext uri="{FF2B5EF4-FFF2-40B4-BE49-F238E27FC236}">
                <a16:creationId xmlns:a16="http://schemas.microsoft.com/office/drawing/2014/main" id="{C158B327-79CE-D0A1-F9AA-E75AC88B6DA1}"/>
              </a:ext>
            </a:extLst>
          </p:cNvPr>
          <p:cNvSpPr txBox="1"/>
          <p:nvPr/>
        </p:nvSpPr>
        <p:spPr>
          <a:xfrm>
            <a:off x="212725" y="1004888"/>
            <a:ext cx="8535988" cy="646112"/>
          </a:xfrm>
          <a:prstGeom prst="rect">
            <a:avLst/>
          </a:prstGeom>
          <a:noFill/>
        </p:spPr>
        <p:txBody>
          <a:bodyPr>
            <a:spAutoFit/>
          </a:bodyPr>
          <a:lstStyle/>
          <a:p>
            <a:pPr marL="342900" indent="-342900" algn="just">
              <a:buFontTx/>
              <a:buAutoNum type="alphaLcParenR"/>
              <a:defRPr/>
            </a:pPr>
            <a:r>
              <a:rPr lang="en-US" altLang="zh-CN" kern="100" dirty="0">
                <a:latin typeface="Times New Roman" panose="02020603050405020304" pitchFamily="18" charset="0"/>
                <a:cs typeface="Times New Roman" panose="02020603050405020304" pitchFamily="18" charset="0"/>
              </a:rPr>
              <a:t>What is the AMAT (average memory access time) in number of cycles for instruction</a:t>
            </a:r>
          </a:p>
          <a:p>
            <a:pPr algn="just">
              <a:defRPr/>
            </a:pPr>
            <a:r>
              <a:rPr lang="en-US" altLang="zh-CN" kern="100" dirty="0">
                <a:latin typeface="Times New Roman" panose="02020603050405020304" pitchFamily="18" charset="0"/>
                <a:cs typeface="Times New Roman" panose="02020603050405020304" pitchFamily="18" charset="0"/>
              </a:rPr>
              <a:t>     access?</a:t>
            </a:r>
            <a:endParaRPr lang="zh-CN" altLang="zh-CN" sz="1400" kern="100" dirty="0">
              <a:latin typeface="Calibri" panose="020F0502020204030204" pitchFamily="34" charset="0"/>
              <a:cs typeface="Times New Roman" panose="02020603050405020304" pitchFamily="18" charset="0"/>
            </a:endParaRPr>
          </a:p>
        </p:txBody>
      </p:sp>
      <p:sp>
        <p:nvSpPr>
          <p:cNvPr id="5" name="文本框 4">
            <a:extLst>
              <a:ext uri="{FF2B5EF4-FFF2-40B4-BE49-F238E27FC236}">
                <a16:creationId xmlns:a16="http://schemas.microsoft.com/office/drawing/2014/main" id="{03D88C65-1058-41EF-2F89-B0926EEBC8F5}"/>
              </a:ext>
            </a:extLst>
          </p:cNvPr>
          <p:cNvSpPr txBox="1"/>
          <p:nvPr/>
        </p:nvSpPr>
        <p:spPr>
          <a:xfrm>
            <a:off x="227013" y="1589088"/>
            <a:ext cx="7823200" cy="369887"/>
          </a:xfrm>
          <a:prstGeom prst="rect">
            <a:avLst/>
          </a:prstGeom>
          <a:noFill/>
        </p:spPr>
        <p:txBody>
          <a:bodyPr>
            <a:spAutoFit/>
          </a:bodyPr>
          <a:lstStyle/>
          <a:p>
            <a:pPr algn="just">
              <a:defRPr/>
            </a:pPr>
            <a:r>
              <a:rPr lang="en-US" altLang="zh-CN" kern="100" dirty="0">
                <a:latin typeface="Times New Roman" panose="02020603050405020304" pitchFamily="18" charset="0"/>
                <a:cs typeface="Times New Roman" panose="02020603050405020304" pitchFamily="18" charset="0"/>
              </a:rPr>
              <a:t>b)  What is the AMAT in number of cycles for data accesses?</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B0AA701E-6F0E-29B0-BDC6-05D9F2450F71}"/>
              </a:ext>
            </a:extLst>
          </p:cNvPr>
          <p:cNvSpPr>
            <a:spLocks noGrp="1" noChangeArrowheads="1"/>
          </p:cNvSpPr>
          <p:nvPr>
            <p:ph type="title"/>
          </p:nvPr>
        </p:nvSpPr>
        <p:spPr/>
        <p:txBody>
          <a:bodyPr/>
          <a:lstStyle/>
          <a:p>
            <a:r>
              <a:rPr lang="en-US" altLang="zh-CN"/>
              <a:t>HW10</a:t>
            </a:r>
            <a:endParaRPr lang="zh-CN" altLang="en-US"/>
          </a:p>
        </p:txBody>
      </p:sp>
      <p:sp>
        <p:nvSpPr>
          <p:cNvPr id="39939" name="Rectangle 5">
            <a:extLst>
              <a:ext uri="{FF2B5EF4-FFF2-40B4-BE49-F238E27FC236}">
                <a16:creationId xmlns:a16="http://schemas.microsoft.com/office/drawing/2014/main" id="{94CC4AB4-80C2-1C1F-311A-19E65B757C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9940" name="Rectangle 7">
            <a:extLst>
              <a:ext uri="{FF2B5EF4-FFF2-40B4-BE49-F238E27FC236}">
                <a16:creationId xmlns:a16="http://schemas.microsoft.com/office/drawing/2014/main" id="{C3146B53-7691-7C7C-4BCA-E752DC75AA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9941" name="Rectangle 9">
            <a:extLst>
              <a:ext uri="{FF2B5EF4-FFF2-40B4-BE49-F238E27FC236}">
                <a16:creationId xmlns:a16="http://schemas.microsoft.com/office/drawing/2014/main" id="{E4BF9D5D-F308-DB0F-6882-970A599C144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9942" name="灯片编号占位符 1">
            <a:extLst>
              <a:ext uri="{FF2B5EF4-FFF2-40B4-BE49-F238E27FC236}">
                <a16:creationId xmlns:a16="http://schemas.microsoft.com/office/drawing/2014/main" id="{7FF6E7D8-74B6-E792-7610-0F84EE9491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654CD25-A8B9-42EA-9ABD-99DBEE2DFB9E}" type="slidenum">
              <a:rPr lang="en-US" altLang="zh-CN" sz="1400" smtClean="0"/>
              <a:pPr>
                <a:spcBef>
                  <a:spcPct val="0"/>
                </a:spcBef>
                <a:buFontTx/>
                <a:buNone/>
              </a:pPr>
              <a:t>36</a:t>
            </a:fld>
            <a:endParaRPr lang="en-US" altLang="zh-CN" sz="1400"/>
          </a:p>
        </p:txBody>
      </p:sp>
      <p:sp>
        <p:nvSpPr>
          <p:cNvPr id="39943" name="文本框 2">
            <a:extLst>
              <a:ext uri="{FF2B5EF4-FFF2-40B4-BE49-F238E27FC236}">
                <a16:creationId xmlns:a16="http://schemas.microsoft.com/office/drawing/2014/main" id="{77B53E48-B6CC-6B22-B4C4-C2A923B1DE04}"/>
              </a:ext>
            </a:extLst>
          </p:cNvPr>
          <p:cNvSpPr txBox="1">
            <a:spLocks noChangeArrowheads="1"/>
          </p:cNvSpPr>
          <p:nvPr/>
        </p:nvSpPr>
        <p:spPr bwMode="auto">
          <a:xfrm>
            <a:off x="360363" y="1419225"/>
            <a:ext cx="1439862" cy="64611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CPU</a:t>
            </a:r>
            <a:endParaRPr lang="zh-CN" altLang="en-US" sz="3600"/>
          </a:p>
        </p:txBody>
      </p:sp>
      <p:sp>
        <p:nvSpPr>
          <p:cNvPr id="39944" name="文本框 5">
            <a:extLst>
              <a:ext uri="{FF2B5EF4-FFF2-40B4-BE49-F238E27FC236}">
                <a16:creationId xmlns:a16="http://schemas.microsoft.com/office/drawing/2014/main" id="{1CF7AEED-B91C-AFB0-2063-945BF341AE7E}"/>
              </a:ext>
            </a:extLst>
          </p:cNvPr>
          <p:cNvSpPr txBox="1">
            <a:spLocks noChangeArrowheads="1"/>
          </p:cNvSpPr>
          <p:nvPr/>
        </p:nvSpPr>
        <p:spPr bwMode="auto">
          <a:xfrm>
            <a:off x="2409825" y="908050"/>
            <a:ext cx="1590675"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L1 cache</a:t>
            </a:r>
          </a:p>
          <a:p>
            <a:pPr>
              <a:spcBef>
                <a:spcPct val="0"/>
              </a:spcBef>
              <a:buFontTx/>
              <a:buNone/>
            </a:pPr>
            <a:r>
              <a:rPr lang="en-US" altLang="zh-CN" sz="1800"/>
              <a:t>64bytes</a:t>
            </a:r>
          </a:p>
          <a:p>
            <a:pPr>
              <a:spcBef>
                <a:spcPct val="0"/>
              </a:spcBef>
              <a:buFontTx/>
              <a:buNone/>
            </a:pPr>
            <a:r>
              <a:rPr lang="en-US" altLang="zh-CN" sz="1800"/>
              <a:t>D:4%   I:1% </a:t>
            </a:r>
          </a:p>
        </p:txBody>
      </p:sp>
      <p:sp>
        <p:nvSpPr>
          <p:cNvPr id="39945" name="文本框 7">
            <a:extLst>
              <a:ext uri="{FF2B5EF4-FFF2-40B4-BE49-F238E27FC236}">
                <a16:creationId xmlns:a16="http://schemas.microsoft.com/office/drawing/2014/main" id="{ED246338-1D2F-FC91-92C8-FC25D64C30A7}"/>
              </a:ext>
            </a:extLst>
          </p:cNvPr>
          <p:cNvSpPr txBox="1">
            <a:spLocks noChangeArrowheads="1"/>
          </p:cNvSpPr>
          <p:nvPr/>
        </p:nvSpPr>
        <p:spPr bwMode="auto">
          <a:xfrm>
            <a:off x="1858963" y="1876425"/>
            <a:ext cx="1946275" cy="64611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TLB</a:t>
            </a:r>
          </a:p>
          <a:p>
            <a:pPr>
              <a:spcBef>
                <a:spcPct val="0"/>
              </a:spcBef>
              <a:buFontTx/>
              <a:buNone/>
            </a:pPr>
            <a:r>
              <a:rPr lang="en-US" altLang="zh-CN" sz="1800"/>
              <a:t>0.1% 40cycles </a:t>
            </a:r>
          </a:p>
        </p:txBody>
      </p:sp>
      <p:sp>
        <p:nvSpPr>
          <p:cNvPr id="39946" name="文本框 9">
            <a:extLst>
              <a:ext uri="{FF2B5EF4-FFF2-40B4-BE49-F238E27FC236}">
                <a16:creationId xmlns:a16="http://schemas.microsoft.com/office/drawing/2014/main" id="{B9F7194A-77D2-7287-A156-CE38DEF38455}"/>
              </a:ext>
            </a:extLst>
          </p:cNvPr>
          <p:cNvSpPr txBox="1">
            <a:spLocks noChangeArrowheads="1"/>
          </p:cNvSpPr>
          <p:nvPr/>
        </p:nvSpPr>
        <p:spPr bwMode="auto">
          <a:xfrm>
            <a:off x="4168775" y="1485900"/>
            <a:ext cx="1781175"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512K L2 cache</a:t>
            </a:r>
          </a:p>
          <a:p>
            <a:pPr>
              <a:spcBef>
                <a:spcPct val="0"/>
              </a:spcBef>
              <a:buFontTx/>
              <a:buNone/>
            </a:pPr>
            <a:r>
              <a:rPr lang="en-US" altLang="zh-CN" sz="1800"/>
              <a:t>128bytes</a:t>
            </a:r>
          </a:p>
          <a:p>
            <a:pPr>
              <a:spcBef>
                <a:spcPct val="0"/>
              </a:spcBef>
              <a:buFontTx/>
              <a:buNone/>
            </a:pPr>
            <a:r>
              <a:rPr lang="en-US" altLang="zh-CN" sz="1800"/>
              <a:t>2%</a:t>
            </a:r>
          </a:p>
        </p:txBody>
      </p:sp>
      <p:sp>
        <p:nvSpPr>
          <p:cNvPr id="39947" name="文本框 4">
            <a:extLst>
              <a:ext uri="{FF2B5EF4-FFF2-40B4-BE49-F238E27FC236}">
                <a16:creationId xmlns:a16="http://schemas.microsoft.com/office/drawing/2014/main" id="{0C995FFD-9F1B-B25D-00DC-B9B6051BA33A}"/>
              </a:ext>
            </a:extLst>
          </p:cNvPr>
          <p:cNvSpPr txBox="1">
            <a:spLocks noChangeArrowheads="1"/>
          </p:cNvSpPr>
          <p:nvPr/>
        </p:nvSpPr>
        <p:spPr bwMode="auto">
          <a:xfrm>
            <a:off x="2005013" y="2439988"/>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Hits parallel with L1</a:t>
            </a:r>
            <a:endParaRPr lang="zh-CN" altLang="en-US" sz="1800"/>
          </a:p>
        </p:txBody>
      </p:sp>
      <p:sp>
        <p:nvSpPr>
          <p:cNvPr id="39948" name="文本框 11">
            <a:extLst>
              <a:ext uri="{FF2B5EF4-FFF2-40B4-BE49-F238E27FC236}">
                <a16:creationId xmlns:a16="http://schemas.microsoft.com/office/drawing/2014/main" id="{FD12AD90-3A3D-C2E9-7BA7-77BD2D640951}"/>
              </a:ext>
            </a:extLst>
          </p:cNvPr>
          <p:cNvSpPr txBox="1">
            <a:spLocks noChangeArrowheads="1"/>
          </p:cNvSpPr>
          <p:nvPr/>
        </p:nvSpPr>
        <p:spPr bwMode="auto">
          <a:xfrm>
            <a:off x="6153150" y="1547813"/>
            <a:ext cx="1481138" cy="83026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t>Memory</a:t>
            </a:r>
          </a:p>
          <a:p>
            <a:pPr>
              <a:spcBef>
                <a:spcPct val="0"/>
              </a:spcBef>
              <a:buFontTx/>
              <a:buNone/>
            </a:pPr>
            <a:r>
              <a:rPr lang="en-US" altLang="zh-CN" sz="2000"/>
              <a:t>0.001%</a:t>
            </a:r>
          </a:p>
        </p:txBody>
      </p:sp>
      <p:sp>
        <p:nvSpPr>
          <p:cNvPr id="39949" name="文本框 8">
            <a:extLst>
              <a:ext uri="{FF2B5EF4-FFF2-40B4-BE49-F238E27FC236}">
                <a16:creationId xmlns:a16="http://schemas.microsoft.com/office/drawing/2014/main" id="{AAD5ED34-F4F7-079B-E2D0-1C91D0BDBF11}"/>
              </a:ext>
            </a:extLst>
          </p:cNvPr>
          <p:cNvSpPr txBox="1">
            <a:spLocks noChangeArrowheads="1"/>
          </p:cNvSpPr>
          <p:nvPr/>
        </p:nvSpPr>
        <p:spPr bwMode="auto">
          <a:xfrm>
            <a:off x="288925" y="2255838"/>
            <a:ext cx="1441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1GHz  </a:t>
            </a:r>
          </a:p>
          <a:p>
            <a:pPr>
              <a:spcBef>
                <a:spcPct val="0"/>
              </a:spcBef>
              <a:buFontTx/>
              <a:buNone/>
            </a:pPr>
            <a:r>
              <a:rPr lang="en-US" altLang="zh-CN" sz="1800"/>
              <a:t>1cycle=1ns </a:t>
            </a:r>
          </a:p>
        </p:txBody>
      </p:sp>
      <p:sp>
        <p:nvSpPr>
          <p:cNvPr id="39950" name="文本框 7">
            <a:extLst>
              <a:ext uri="{FF2B5EF4-FFF2-40B4-BE49-F238E27FC236}">
                <a16:creationId xmlns:a16="http://schemas.microsoft.com/office/drawing/2014/main" id="{1094EE7C-9484-719F-0E14-57453FD805BE}"/>
              </a:ext>
            </a:extLst>
          </p:cNvPr>
          <p:cNvSpPr txBox="1">
            <a:spLocks noChangeArrowheads="1"/>
          </p:cNvSpPr>
          <p:nvPr/>
        </p:nvSpPr>
        <p:spPr bwMode="auto">
          <a:xfrm>
            <a:off x="7883525" y="1655763"/>
            <a:ext cx="1009650" cy="584200"/>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t>disk</a:t>
            </a:r>
          </a:p>
        </p:txBody>
      </p:sp>
      <p:sp>
        <p:nvSpPr>
          <p:cNvPr id="18" name="左右箭头 1">
            <a:extLst>
              <a:ext uri="{FF2B5EF4-FFF2-40B4-BE49-F238E27FC236}">
                <a16:creationId xmlns:a16="http://schemas.microsoft.com/office/drawing/2014/main" id="{5AF06530-E38B-BDF1-2933-55A0E1D352E6}"/>
              </a:ext>
            </a:extLst>
          </p:cNvPr>
          <p:cNvSpPr/>
          <p:nvPr/>
        </p:nvSpPr>
        <p:spPr>
          <a:xfrm>
            <a:off x="1511300" y="1547813"/>
            <a:ext cx="1009650" cy="1889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52" name="文本框 2">
            <a:extLst>
              <a:ext uri="{FF2B5EF4-FFF2-40B4-BE49-F238E27FC236}">
                <a16:creationId xmlns:a16="http://schemas.microsoft.com/office/drawing/2014/main" id="{C740C362-11C0-D89C-E6FC-65D4EDDD06E8}"/>
              </a:ext>
            </a:extLst>
          </p:cNvPr>
          <p:cNvSpPr txBox="1">
            <a:spLocks noChangeArrowheads="1"/>
          </p:cNvSpPr>
          <p:nvPr/>
        </p:nvSpPr>
        <p:spPr bwMode="auto">
          <a:xfrm>
            <a:off x="1757363" y="1241425"/>
            <a:ext cx="817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1cycle</a:t>
            </a:r>
            <a:endParaRPr lang="zh-CN" altLang="en-US" sz="1400"/>
          </a:p>
        </p:txBody>
      </p:sp>
      <p:sp>
        <p:nvSpPr>
          <p:cNvPr id="20" name="左右箭头 3">
            <a:extLst>
              <a:ext uri="{FF2B5EF4-FFF2-40B4-BE49-F238E27FC236}">
                <a16:creationId xmlns:a16="http://schemas.microsoft.com/office/drawing/2014/main" id="{5D3D7BDA-D30F-68C4-AF38-F629CE52AD80}"/>
              </a:ext>
            </a:extLst>
          </p:cNvPr>
          <p:cNvSpPr/>
          <p:nvPr/>
        </p:nvSpPr>
        <p:spPr>
          <a:xfrm>
            <a:off x="3817938" y="1419225"/>
            <a:ext cx="647700" cy="1285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54" name="文本框 16">
            <a:extLst>
              <a:ext uri="{FF2B5EF4-FFF2-40B4-BE49-F238E27FC236}">
                <a16:creationId xmlns:a16="http://schemas.microsoft.com/office/drawing/2014/main" id="{25317FDF-95F4-824D-D17A-4B1747EFB7A2}"/>
              </a:ext>
            </a:extLst>
          </p:cNvPr>
          <p:cNvSpPr txBox="1">
            <a:spLocks noChangeArrowheads="1"/>
          </p:cNvSpPr>
          <p:nvPr/>
        </p:nvSpPr>
        <p:spPr bwMode="auto">
          <a:xfrm>
            <a:off x="3721100" y="1147763"/>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20cycles</a:t>
            </a:r>
            <a:endParaRPr lang="zh-CN" altLang="en-US" sz="1400"/>
          </a:p>
        </p:txBody>
      </p:sp>
      <p:sp>
        <p:nvSpPr>
          <p:cNvPr id="39955" name="文本框 17">
            <a:extLst>
              <a:ext uri="{FF2B5EF4-FFF2-40B4-BE49-F238E27FC236}">
                <a16:creationId xmlns:a16="http://schemas.microsoft.com/office/drawing/2014/main" id="{6DB9E8E1-97C9-2C15-9B6A-EF4BC98176A9}"/>
              </a:ext>
            </a:extLst>
          </p:cNvPr>
          <p:cNvSpPr txBox="1">
            <a:spLocks noChangeArrowheads="1"/>
          </p:cNvSpPr>
          <p:nvPr/>
        </p:nvSpPr>
        <p:spPr bwMode="auto">
          <a:xfrm>
            <a:off x="5645150" y="1087438"/>
            <a:ext cx="984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240cycles</a:t>
            </a:r>
            <a:endParaRPr lang="zh-CN" altLang="en-US" sz="1400"/>
          </a:p>
        </p:txBody>
      </p:sp>
      <p:sp>
        <p:nvSpPr>
          <p:cNvPr id="39956" name="文本框 18">
            <a:extLst>
              <a:ext uri="{FF2B5EF4-FFF2-40B4-BE49-F238E27FC236}">
                <a16:creationId xmlns:a16="http://schemas.microsoft.com/office/drawing/2014/main" id="{AD398570-33AA-CE84-BD79-B56F075663B3}"/>
              </a:ext>
            </a:extLst>
          </p:cNvPr>
          <p:cNvSpPr txBox="1">
            <a:spLocks noChangeArrowheads="1"/>
          </p:cNvSpPr>
          <p:nvPr/>
        </p:nvSpPr>
        <p:spPr bwMode="auto">
          <a:xfrm>
            <a:off x="7286625" y="1317625"/>
            <a:ext cx="14970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t>20327680cycles</a:t>
            </a:r>
            <a:endParaRPr lang="zh-CN" altLang="en-US" sz="1400" dirty="0"/>
          </a:p>
        </p:txBody>
      </p:sp>
      <p:sp>
        <p:nvSpPr>
          <p:cNvPr id="24" name="左右箭头 4">
            <a:extLst>
              <a:ext uri="{FF2B5EF4-FFF2-40B4-BE49-F238E27FC236}">
                <a16:creationId xmlns:a16="http://schemas.microsoft.com/office/drawing/2014/main" id="{7EF3392E-C7DC-0A85-FD4E-B09B6BC6508E}"/>
              </a:ext>
            </a:extLst>
          </p:cNvPr>
          <p:cNvSpPr/>
          <p:nvPr/>
        </p:nvSpPr>
        <p:spPr>
          <a:xfrm>
            <a:off x="5645150" y="1876425"/>
            <a:ext cx="723900" cy="1889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左右箭头 5">
            <a:extLst>
              <a:ext uri="{FF2B5EF4-FFF2-40B4-BE49-F238E27FC236}">
                <a16:creationId xmlns:a16="http://schemas.microsoft.com/office/drawing/2014/main" id="{E5634908-D396-7281-8BF0-2E27EDBBB046}"/>
              </a:ext>
            </a:extLst>
          </p:cNvPr>
          <p:cNvSpPr/>
          <p:nvPr/>
        </p:nvSpPr>
        <p:spPr>
          <a:xfrm>
            <a:off x="7561263" y="1952625"/>
            <a:ext cx="433387" cy="2873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59" name="矩形 6">
            <a:extLst>
              <a:ext uri="{FF2B5EF4-FFF2-40B4-BE49-F238E27FC236}">
                <a16:creationId xmlns:a16="http://schemas.microsoft.com/office/drawing/2014/main" id="{E190984A-BD9D-E204-AF10-76BA2E0DFCE3}"/>
              </a:ext>
            </a:extLst>
          </p:cNvPr>
          <p:cNvSpPr>
            <a:spLocks noChangeArrowheads="1"/>
          </p:cNvSpPr>
          <p:nvPr/>
        </p:nvSpPr>
        <p:spPr bwMode="auto">
          <a:xfrm>
            <a:off x="1544638" y="2927350"/>
            <a:ext cx="5454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rgbClr val="000000"/>
                </a:solidFill>
                <a:latin typeface="Times New Roman" panose="02020603050405020304" pitchFamily="18" charset="0"/>
              </a:rPr>
              <a:t>L1 cache:  </a:t>
            </a:r>
            <a:r>
              <a:rPr lang="en-US" altLang="zh-CN" sz="1800">
                <a:solidFill>
                  <a:srgbClr val="000000"/>
                </a:solidFill>
                <a:latin typeface="Times New Roman" panose="02020603050405020304" pitchFamily="18" charset="0"/>
              </a:rPr>
              <a:t>virtually addressed and physically tagged.</a:t>
            </a:r>
          </a:p>
          <a:p>
            <a:pPr>
              <a:spcBef>
                <a:spcPct val="0"/>
              </a:spcBef>
              <a:buFontTx/>
              <a:buNone/>
            </a:pPr>
            <a:r>
              <a:rPr lang="en-US" altLang="zh-CN" sz="1800">
                <a:solidFill>
                  <a:srgbClr val="000000"/>
                </a:solidFill>
                <a:latin typeface="Times New Roman" panose="02020603050405020304" pitchFamily="18" charset="0"/>
              </a:rPr>
              <a:t> TLB</a:t>
            </a:r>
            <a:r>
              <a:rPr lang="zh-CN" altLang="en-US" sz="1800">
                <a:solidFill>
                  <a:srgbClr val="000000"/>
                </a:solidFill>
                <a:latin typeface="Times New Roman" panose="02020603050405020304" pitchFamily="18" charset="0"/>
              </a:rPr>
              <a:t>在</a:t>
            </a:r>
            <a:r>
              <a:rPr lang="en-US" altLang="zh-CN" sz="1800">
                <a:solidFill>
                  <a:srgbClr val="000000"/>
                </a:solidFill>
                <a:latin typeface="Times New Roman" panose="02020603050405020304" pitchFamily="18" charset="0"/>
              </a:rPr>
              <a:t>CPU</a:t>
            </a:r>
            <a:r>
              <a:rPr lang="zh-CN" altLang="en-US" sz="1800">
                <a:solidFill>
                  <a:srgbClr val="000000"/>
                </a:solidFill>
                <a:latin typeface="Times New Roman" panose="02020603050405020304" pitchFamily="18" charset="0"/>
              </a:rPr>
              <a:t>与</a:t>
            </a:r>
            <a:r>
              <a:rPr lang="en-US" altLang="zh-CN" sz="1800">
                <a:solidFill>
                  <a:srgbClr val="000000"/>
                </a:solidFill>
                <a:latin typeface="Times New Roman" panose="02020603050405020304" pitchFamily="18" charset="0"/>
              </a:rPr>
              <a:t>L1cache</a:t>
            </a:r>
            <a:r>
              <a:rPr lang="zh-CN" altLang="en-US" sz="1800">
                <a:solidFill>
                  <a:srgbClr val="000000"/>
                </a:solidFill>
                <a:latin typeface="Times New Roman" panose="02020603050405020304" pitchFamily="18" charset="0"/>
              </a:rPr>
              <a:t>之间，</a:t>
            </a:r>
            <a:r>
              <a:rPr lang="en-US" altLang="zh-CN" sz="1800">
                <a:solidFill>
                  <a:srgbClr val="000000"/>
                </a:solidFill>
                <a:latin typeface="Times New Roman" panose="02020603050405020304" pitchFamily="18" charset="0"/>
              </a:rPr>
              <a:t>hits</a:t>
            </a:r>
            <a:r>
              <a:rPr lang="zh-CN" altLang="en-US" sz="1800">
                <a:solidFill>
                  <a:srgbClr val="000000"/>
                </a:solidFill>
                <a:latin typeface="Times New Roman" panose="02020603050405020304" pitchFamily="18" charset="0"/>
              </a:rPr>
              <a:t>可以并行</a:t>
            </a:r>
            <a:endParaRPr lang="zh-CN" altLang="en-US" sz="1800"/>
          </a:p>
        </p:txBody>
      </p:sp>
      <p:sp>
        <p:nvSpPr>
          <p:cNvPr id="39960" name="文本框 3">
            <a:extLst>
              <a:ext uri="{FF2B5EF4-FFF2-40B4-BE49-F238E27FC236}">
                <a16:creationId xmlns:a16="http://schemas.microsoft.com/office/drawing/2014/main" id="{66EC5B34-C859-D892-6C30-866F2FEC97AA}"/>
              </a:ext>
            </a:extLst>
          </p:cNvPr>
          <p:cNvSpPr txBox="1">
            <a:spLocks noChangeArrowheads="1"/>
          </p:cNvSpPr>
          <p:nvPr/>
        </p:nvSpPr>
        <p:spPr bwMode="auto">
          <a:xfrm>
            <a:off x="288925" y="3933825"/>
            <a:ext cx="80994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Memory: 240+0.001%*20327680 =443.2768 ns</a:t>
            </a:r>
          </a:p>
          <a:p>
            <a:pPr>
              <a:spcBef>
                <a:spcPct val="0"/>
              </a:spcBef>
              <a:buFontTx/>
              <a:buNone/>
            </a:pPr>
            <a:r>
              <a:rPr lang="en-US" altLang="zh-CN" sz="1800" dirty="0"/>
              <a:t>L2: 20 + 2%*443.2768 = 28.8655</a:t>
            </a:r>
            <a:r>
              <a:rPr lang="zh-CN" altLang="en-US" sz="1800" dirty="0"/>
              <a:t> </a:t>
            </a:r>
            <a:r>
              <a:rPr lang="en-US" altLang="zh-CN" sz="1800" dirty="0"/>
              <a:t>ns</a:t>
            </a:r>
          </a:p>
          <a:p>
            <a:pPr>
              <a:spcBef>
                <a:spcPct val="0"/>
              </a:spcBef>
              <a:buFontTx/>
              <a:buNone/>
            </a:pPr>
            <a:endParaRPr lang="en-US" altLang="zh-CN" sz="1800" dirty="0"/>
          </a:p>
          <a:p>
            <a:pPr>
              <a:spcBef>
                <a:spcPct val="0"/>
              </a:spcBef>
              <a:buFontTx/>
              <a:buNone/>
            </a:pPr>
            <a:r>
              <a:rPr lang="en-US" altLang="zh-CN" sz="1800" dirty="0"/>
              <a:t>The system includes a TLB with a miss rate of 0.1% for data. It never misses for instructions.</a:t>
            </a:r>
          </a:p>
          <a:p>
            <a:pPr>
              <a:spcBef>
                <a:spcPct val="0"/>
              </a:spcBef>
              <a:buFontTx/>
              <a:buNone/>
            </a:pPr>
            <a:r>
              <a:rPr lang="en-US" altLang="zh-CN" sz="1800" dirty="0"/>
              <a:t>TLB</a:t>
            </a:r>
            <a:r>
              <a:rPr lang="zh-CN" altLang="en-US" sz="1800" dirty="0"/>
              <a:t>是虚拟地址和物理地址的转换表</a:t>
            </a:r>
            <a:endParaRPr lang="en-US" altLang="zh-CN" sz="1800" dirty="0"/>
          </a:p>
          <a:p>
            <a:pPr>
              <a:spcBef>
                <a:spcPct val="0"/>
              </a:spcBef>
              <a:buFontTx/>
              <a:buNone/>
            </a:pPr>
            <a:r>
              <a:rPr lang="en-US" altLang="zh-CN" sz="1800" dirty="0"/>
              <a:t>Inst:    </a:t>
            </a:r>
            <a:r>
              <a:rPr lang="en-US" altLang="zh-CN" sz="1800" dirty="0">
                <a:solidFill>
                  <a:srgbClr val="FF0000"/>
                </a:solidFill>
              </a:rPr>
              <a:t>1</a:t>
            </a:r>
            <a:r>
              <a:rPr lang="en-US" altLang="zh-CN" sz="1800" dirty="0"/>
              <a:t> + 1%*28.8655 = 1.2886 ns</a:t>
            </a:r>
          </a:p>
          <a:p>
            <a:pPr>
              <a:spcBef>
                <a:spcPct val="0"/>
              </a:spcBef>
              <a:buFontTx/>
              <a:buNone/>
            </a:pPr>
            <a:r>
              <a:rPr lang="en-US" altLang="zh-CN" sz="1800" dirty="0"/>
              <a:t>Data:  0.999*[1+0.04*28.8655]  + 0.001*[40+1+0.04*28.8655]=  2.19462 ns</a:t>
            </a:r>
            <a:endParaRPr lang="zh-CN" altLang="en-US" sz="1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800849F1-D358-75D2-1541-03EE0F2D3BDA}"/>
              </a:ext>
            </a:extLst>
          </p:cNvPr>
          <p:cNvSpPr>
            <a:spLocks noGrp="1" noChangeArrowheads="1"/>
          </p:cNvSpPr>
          <p:nvPr>
            <p:ph type="title"/>
          </p:nvPr>
        </p:nvSpPr>
        <p:spPr/>
        <p:txBody>
          <a:bodyPr/>
          <a:lstStyle/>
          <a:p>
            <a:r>
              <a:rPr lang="en-US" altLang="zh-CN"/>
              <a:t>HW10</a:t>
            </a:r>
            <a:endParaRPr lang="zh-CN" altLang="en-US"/>
          </a:p>
        </p:txBody>
      </p:sp>
      <p:sp>
        <p:nvSpPr>
          <p:cNvPr id="40963" name="Rectangle 5">
            <a:extLst>
              <a:ext uri="{FF2B5EF4-FFF2-40B4-BE49-F238E27FC236}">
                <a16:creationId xmlns:a16="http://schemas.microsoft.com/office/drawing/2014/main" id="{D84AA5E2-1543-7EFA-D419-3CDCC3E796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964" name="Rectangle 7">
            <a:extLst>
              <a:ext uri="{FF2B5EF4-FFF2-40B4-BE49-F238E27FC236}">
                <a16:creationId xmlns:a16="http://schemas.microsoft.com/office/drawing/2014/main" id="{F860C5C0-58B4-4B48-DB66-FAA866FC78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965" name="Rectangle 9">
            <a:extLst>
              <a:ext uri="{FF2B5EF4-FFF2-40B4-BE49-F238E27FC236}">
                <a16:creationId xmlns:a16="http://schemas.microsoft.com/office/drawing/2014/main" id="{4972E36D-7292-6637-A470-1E9DDE893E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966" name="灯片编号占位符 1">
            <a:extLst>
              <a:ext uri="{FF2B5EF4-FFF2-40B4-BE49-F238E27FC236}">
                <a16:creationId xmlns:a16="http://schemas.microsoft.com/office/drawing/2014/main" id="{D2843AEC-A401-A3A2-74D2-803DA90D61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5AA2396-5BA2-4529-B9CF-86DF05958BCD}" type="slidenum">
              <a:rPr lang="en-US" altLang="zh-CN" sz="1400" smtClean="0"/>
              <a:pPr>
                <a:spcBef>
                  <a:spcPct val="0"/>
                </a:spcBef>
                <a:buFontTx/>
                <a:buNone/>
              </a:pPr>
              <a:t>37</a:t>
            </a:fld>
            <a:endParaRPr lang="en-US" altLang="zh-CN" sz="1400"/>
          </a:p>
        </p:txBody>
      </p:sp>
      <p:sp>
        <p:nvSpPr>
          <p:cNvPr id="40967" name="文本框 2">
            <a:extLst>
              <a:ext uri="{FF2B5EF4-FFF2-40B4-BE49-F238E27FC236}">
                <a16:creationId xmlns:a16="http://schemas.microsoft.com/office/drawing/2014/main" id="{193C1F1C-B653-DFFE-0691-836A3C13AEFB}"/>
              </a:ext>
            </a:extLst>
          </p:cNvPr>
          <p:cNvSpPr txBox="1">
            <a:spLocks noChangeArrowheads="1"/>
          </p:cNvSpPr>
          <p:nvPr/>
        </p:nvSpPr>
        <p:spPr bwMode="auto">
          <a:xfrm>
            <a:off x="366713" y="3297238"/>
            <a:ext cx="1439862" cy="64611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CPU</a:t>
            </a:r>
            <a:endParaRPr lang="zh-CN" altLang="en-US" sz="3600"/>
          </a:p>
        </p:txBody>
      </p:sp>
      <p:sp>
        <p:nvSpPr>
          <p:cNvPr id="40968" name="文本框 5">
            <a:extLst>
              <a:ext uri="{FF2B5EF4-FFF2-40B4-BE49-F238E27FC236}">
                <a16:creationId xmlns:a16="http://schemas.microsoft.com/office/drawing/2014/main" id="{0CAF7D83-953A-ABB8-91B8-D69D0BCAB04A}"/>
              </a:ext>
            </a:extLst>
          </p:cNvPr>
          <p:cNvSpPr txBox="1">
            <a:spLocks noChangeArrowheads="1"/>
          </p:cNvSpPr>
          <p:nvPr/>
        </p:nvSpPr>
        <p:spPr bwMode="auto">
          <a:xfrm>
            <a:off x="2043113" y="2811463"/>
            <a:ext cx="1590675" cy="922337"/>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L1 cache</a:t>
            </a:r>
          </a:p>
          <a:p>
            <a:pPr>
              <a:spcBef>
                <a:spcPct val="0"/>
              </a:spcBef>
              <a:buFontTx/>
              <a:buNone/>
            </a:pPr>
            <a:r>
              <a:rPr lang="en-US" altLang="zh-CN" sz="1800"/>
              <a:t>64bytes</a:t>
            </a:r>
          </a:p>
          <a:p>
            <a:pPr>
              <a:spcBef>
                <a:spcPct val="0"/>
              </a:spcBef>
              <a:buFontTx/>
              <a:buNone/>
            </a:pPr>
            <a:r>
              <a:rPr lang="en-US" altLang="zh-CN" sz="1800"/>
              <a:t>D:4%   I:1% </a:t>
            </a:r>
          </a:p>
        </p:txBody>
      </p:sp>
      <p:sp>
        <p:nvSpPr>
          <p:cNvPr id="40969" name="文本框 7">
            <a:extLst>
              <a:ext uri="{FF2B5EF4-FFF2-40B4-BE49-F238E27FC236}">
                <a16:creationId xmlns:a16="http://schemas.microsoft.com/office/drawing/2014/main" id="{7E78ABC2-324C-09AA-12F0-4E4DE861E5C0}"/>
              </a:ext>
            </a:extLst>
          </p:cNvPr>
          <p:cNvSpPr txBox="1">
            <a:spLocks noChangeArrowheads="1"/>
          </p:cNvSpPr>
          <p:nvPr/>
        </p:nvSpPr>
        <p:spPr bwMode="auto">
          <a:xfrm>
            <a:off x="2568575" y="3754438"/>
            <a:ext cx="1970088" cy="64611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TLB</a:t>
            </a:r>
          </a:p>
          <a:p>
            <a:pPr>
              <a:spcBef>
                <a:spcPct val="0"/>
              </a:spcBef>
              <a:buFontTx/>
              <a:buNone/>
            </a:pPr>
            <a:r>
              <a:rPr lang="en-US" altLang="zh-CN" sz="1800"/>
              <a:t>0.1% 40cycles </a:t>
            </a:r>
          </a:p>
        </p:txBody>
      </p:sp>
      <p:sp>
        <p:nvSpPr>
          <p:cNvPr id="40970" name="文本框 9">
            <a:extLst>
              <a:ext uri="{FF2B5EF4-FFF2-40B4-BE49-F238E27FC236}">
                <a16:creationId xmlns:a16="http://schemas.microsoft.com/office/drawing/2014/main" id="{22C74FAF-D8BC-903E-8ADA-5171829F4896}"/>
              </a:ext>
            </a:extLst>
          </p:cNvPr>
          <p:cNvSpPr txBox="1">
            <a:spLocks noChangeArrowheads="1"/>
          </p:cNvSpPr>
          <p:nvPr/>
        </p:nvSpPr>
        <p:spPr bwMode="auto">
          <a:xfrm>
            <a:off x="4175125" y="3363913"/>
            <a:ext cx="1781175"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512K L2 cache</a:t>
            </a:r>
          </a:p>
          <a:p>
            <a:pPr>
              <a:spcBef>
                <a:spcPct val="0"/>
              </a:spcBef>
              <a:buFontTx/>
              <a:buNone/>
            </a:pPr>
            <a:r>
              <a:rPr lang="en-US" altLang="zh-CN" sz="1800"/>
              <a:t>128bytes</a:t>
            </a:r>
          </a:p>
          <a:p>
            <a:pPr>
              <a:spcBef>
                <a:spcPct val="0"/>
              </a:spcBef>
              <a:buFontTx/>
              <a:buNone/>
            </a:pPr>
            <a:r>
              <a:rPr lang="en-US" altLang="zh-CN" sz="1800"/>
              <a:t>2%</a:t>
            </a:r>
          </a:p>
        </p:txBody>
      </p:sp>
      <p:sp>
        <p:nvSpPr>
          <p:cNvPr id="40971" name="文本框 4">
            <a:extLst>
              <a:ext uri="{FF2B5EF4-FFF2-40B4-BE49-F238E27FC236}">
                <a16:creationId xmlns:a16="http://schemas.microsoft.com/office/drawing/2014/main" id="{A1CE5FCC-6470-7F83-7560-EB57374DE225}"/>
              </a:ext>
            </a:extLst>
          </p:cNvPr>
          <p:cNvSpPr txBox="1">
            <a:spLocks noChangeArrowheads="1"/>
          </p:cNvSpPr>
          <p:nvPr/>
        </p:nvSpPr>
        <p:spPr bwMode="auto">
          <a:xfrm>
            <a:off x="2011363" y="4318000"/>
            <a:ext cx="218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Hits parallel with L1</a:t>
            </a:r>
            <a:endParaRPr lang="zh-CN" altLang="en-US" sz="1800"/>
          </a:p>
        </p:txBody>
      </p:sp>
      <p:sp>
        <p:nvSpPr>
          <p:cNvPr id="40972" name="文本框 11">
            <a:extLst>
              <a:ext uri="{FF2B5EF4-FFF2-40B4-BE49-F238E27FC236}">
                <a16:creationId xmlns:a16="http://schemas.microsoft.com/office/drawing/2014/main" id="{05725986-F9C0-320F-06AF-C61AB16650D8}"/>
              </a:ext>
            </a:extLst>
          </p:cNvPr>
          <p:cNvSpPr txBox="1">
            <a:spLocks noChangeArrowheads="1"/>
          </p:cNvSpPr>
          <p:nvPr/>
        </p:nvSpPr>
        <p:spPr bwMode="auto">
          <a:xfrm>
            <a:off x="6159500" y="3425825"/>
            <a:ext cx="1481138" cy="83026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t>Memory</a:t>
            </a:r>
          </a:p>
          <a:p>
            <a:pPr>
              <a:spcBef>
                <a:spcPct val="0"/>
              </a:spcBef>
              <a:buFontTx/>
              <a:buNone/>
            </a:pPr>
            <a:r>
              <a:rPr lang="en-US" altLang="zh-CN" sz="2000"/>
              <a:t>0.001%</a:t>
            </a:r>
          </a:p>
        </p:txBody>
      </p:sp>
      <p:sp>
        <p:nvSpPr>
          <p:cNvPr id="40973" name="文本框 8">
            <a:extLst>
              <a:ext uri="{FF2B5EF4-FFF2-40B4-BE49-F238E27FC236}">
                <a16:creationId xmlns:a16="http://schemas.microsoft.com/office/drawing/2014/main" id="{D3EE92E2-D82F-7DC4-182F-EC7FE9711450}"/>
              </a:ext>
            </a:extLst>
          </p:cNvPr>
          <p:cNvSpPr txBox="1">
            <a:spLocks noChangeArrowheads="1"/>
          </p:cNvSpPr>
          <p:nvPr/>
        </p:nvSpPr>
        <p:spPr bwMode="auto">
          <a:xfrm>
            <a:off x="295275" y="4133850"/>
            <a:ext cx="1441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1GHz  </a:t>
            </a:r>
          </a:p>
          <a:p>
            <a:pPr>
              <a:spcBef>
                <a:spcPct val="0"/>
              </a:spcBef>
              <a:buFontTx/>
              <a:buNone/>
            </a:pPr>
            <a:r>
              <a:rPr lang="en-US" altLang="zh-CN" sz="1800"/>
              <a:t>1cycle=1ns </a:t>
            </a:r>
          </a:p>
        </p:txBody>
      </p:sp>
      <p:sp>
        <p:nvSpPr>
          <p:cNvPr id="40974" name="文本框 7">
            <a:extLst>
              <a:ext uri="{FF2B5EF4-FFF2-40B4-BE49-F238E27FC236}">
                <a16:creationId xmlns:a16="http://schemas.microsoft.com/office/drawing/2014/main" id="{FBDE6B6A-DE8D-BE90-9567-F0277A58F792}"/>
              </a:ext>
            </a:extLst>
          </p:cNvPr>
          <p:cNvSpPr txBox="1">
            <a:spLocks noChangeArrowheads="1"/>
          </p:cNvSpPr>
          <p:nvPr/>
        </p:nvSpPr>
        <p:spPr bwMode="auto">
          <a:xfrm>
            <a:off x="7889875" y="3533775"/>
            <a:ext cx="1009650" cy="584200"/>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t>disk</a:t>
            </a:r>
          </a:p>
        </p:txBody>
      </p:sp>
      <p:sp>
        <p:nvSpPr>
          <p:cNvPr id="18" name="左右箭头 1">
            <a:extLst>
              <a:ext uri="{FF2B5EF4-FFF2-40B4-BE49-F238E27FC236}">
                <a16:creationId xmlns:a16="http://schemas.microsoft.com/office/drawing/2014/main" id="{3E4EA86B-77F6-8C7E-9870-8821EB072412}"/>
              </a:ext>
            </a:extLst>
          </p:cNvPr>
          <p:cNvSpPr/>
          <p:nvPr/>
        </p:nvSpPr>
        <p:spPr>
          <a:xfrm>
            <a:off x="1319213" y="3476625"/>
            <a:ext cx="1009650" cy="1889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6" name="文本框 2">
            <a:extLst>
              <a:ext uri="{FF2B5EF4-FFF2-40B4-BE49-F238E27FC236}">
                <a16:creationId xmlns:a16="http://schemas.microsoft.com/office/drawing/2014/main" id="{8FE58234-71DC-FF31-2764-1EFAB1869784}"/>
              </a:ext>
            </a:extLst>
          </p:cNvPr>
          <p:cNvSpPr txBox="1">
            <a:spLocks noChangeArrowheads="1"/>
          </p:cNvSpPr>
          <p:nvPr/>
        </p:nvSpPr>
        <p:spPr bwMode="auto">
          <a:xfrm>
            <a:off x="1414463" y="2974975"/>
            <a:ext cx="815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1cycle</a:t>
            </a:r>
            <a:endParaRPr lang="zh-CN" altLang="en-US" sz="1400"/>
          </a:p>
        </p:txBody>
      </p:sp>
      <p:sp>
        <p:nvSpPr>
          <p:cNvPr id="20" name="左右箭头 3">
            <a:extLst>
              <a:ext uri="{FF2B5EF4-FFF2-40B4-BE49-F238E27FC236}">
                <a16:creationId xmlns:a16="http://schemas.microsoft.com/office/drawing/2014/main" id="{7DB35EC4-4A91-A704-0687-A21DE752FD7F}"/>
              </a:ext>
            </a:extLst>
          </p:cNvPr>
          <p:cNvSpPr/>
          <p:nvPr/>
        </p:nvSpPr>
        <p:spPr>
          <a:xfrm>
            <a:off x="3570288" y="3359150"/>
            <a:ext cx="901700" cy="66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8" name="文本框 16">
            <a:extLst>
              <a:ext uri="{FF2B5EF4-FFF2-40B4-BE49-F238E27FC236}">
                <a16:creationId xmlns:a16="http://schemas.microsoft.com/office/drawing/2014/main" id="{18A31589-25C3-DDCE-F3FD-D85E874711B6}"/>
              </a:ext>
            </a:extLst>
          </p:cNvPr>
          <p:cNvSpPr txBox="1">
            <a:spLocks noChangeArrowheads="1"/>
          </p:cNvSpPr>
          <p:nvPr/>
        </p:nvSpPr>
        <p:spPr bwMode="auto">
          <a:xfrm>
            <a:off x="3641725" y="3030538"/>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20cycles</a:t>
            </a:r>
            <a:endParaRPr lang="zh-CN" altLang="en-US" sz="1400"/>
          </a:p>
        </p:txBody>
      </p:sp>
      <p:sp>
        <p:nvSpPr>
          <p:cNvPr id="40979" name="文本框 17">
            <a:extLst>
              <a:ext uri="{FF2B5EF4-FFF2-40B4-BE49-F238E27FC236}">
                <a16:creationId xmlns:a16="http://schemas.microsoft.com/office/drawing/2014/main" id="{F5ADBA32-4710-C242-1C1A-D8A484CBA1A7}"/>
              </a:ext>
            </a:extLst>
          </p:cNvPr>
          <p:cNvSpPr txBox="1">
            <a:spLocks noChangeArrowheads="1"/>
          </p:cNvSpPr>
          <p:nvPr/>
        </p:nvSpPr>
        <p:spPr bwMode="auto">
          <a:xfrm>
            <a:off x="5651500" y="2965450"/>
            <a:ext cx="984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240cycles</a:t>
            </a:r>
            <a:endParaRPr lang="zh-CN" altLang="en-US" sz="1400"/>
          </a:p>
        </p:txBody>
      </p:sp>
      <p:sp>
        <p:nvSpPr>
          <p:cNvPr id="40980" name="文本框 18">
            <a:extLst>
              <a:ext uri="{FF2B5EF4-FFF2-40B4-BE49-F238E27FC236}">
                <a16:creationId xmlns:a16="http://schemas.microsoft.com/office/drawing/2014/main" id="{FAE8B3FF-D024-4305-08E5-BB97E8027D53}"/>
              </a:ext>
            </a:extLst>
          </p:cNvPr>
          <p:cNvSpPr txBox="1">
            <a:spLocks noChangeArrowheads="1"/>
          </p:cNvSpPr>
          <p:nvPr/>
        </p:nvSpPr>
        <p:spPr bwMode="auto">
          <a:xfrm>
            <a:off x="7292975" y="3195638"/>
            <a:ext cx="1355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340000cycles</a:t>
            </a:r>
            <a:endParaRPr lang="zh-CN" altLang="en-US" sz="1400"/>
          </a:p>
        </p:txBody>
      </p:sp>
      <p:sp>
        <p:nvSpPr>
          <p:cNvPr id="24" name="左右箭头 4">
            <a:extLst>
              <a:ext uri="{FF2B5EF4-FFF2-40B4-BE49-F238E27FC236}">
                <a16:creationId xmlns:a16="http://schemas.microsoft.com/office/drawing/2014/main" id="{556C349D-4550-D060-77F9-D62AA6BD6CF0}"/>
              </a:ext>
            </a:extLst>
          </p:cNvPr>
          <p:cNvSpPr/>
          <p:nvPr/>
        </p:nvSpPr>
        <p:spPr>
          <a:xfrm>
            <a:off x="5651500" y="3754438"/>
            <a:ext cx="723900" cy="1889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左右箭头 5">
            <a:extLst>
              <a:ext uri="{FF2B5EF4-FFF2-40B4-BE49-F238E27FC236}">
                <a16:creationId xmlns:a16="http://schemas.microsoft.com/office/drawing/2014/main" id="{FD256AE0-BFA2-BD6D-92F8-CFD26DAA534A}"/>
              </a:ext>
            </a:extLst>
          </p:cNvPr>
          <p:cNvSpPr/>
          <p:nvPr/>
        </p:nvSpPr>
        <p:spPr>
          <a:xfrm>
            <a:off x="7567613" y="3830638"/>
            <a:ext cx="433387" cy="287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83" name="矩形 6">
            <a:extLst>
              <a:ext uri="{FF2B5EF4-FFF2-40B4-BE49-F238E27FC236}">
                <a16:creationId xmlns:a16="http://schemas.microsoft.com/office/drawing/2014/main" id="{B99596F7-EEE6-3AB4-2D42-B7173720E53B}"/>
              </a:ext>
            </a:extLst>
          </p:cNvPr>
          <p:cNvSpPr>
            <a:spLocks noChangeArrowheads="1"/>
          </p:cNvSpPr>
          <p:nvPr/>
        </p:nvSpPr>
        <p:spPr bwMode="auto">
          <a:xfrm>
            <a:off x="1619250" y="5113338"/>
            <a:ext cx="5454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dirty="0">
                <a:solidFill>
                  <a:srgbClr val="000000"/>
                </a:solidFill>
                <a:latin typeface="Times New Roman" panose="02020603050405020304" pitchFamily="18" charset="0"/>
              </a:rPr>
              <a:t>L1 cache:  </a:t>
            </a:r>
            <a:r>
              <a:rPr lang="en-US" altLang="zh-CN" sz="1800" dirty="0">
                <a:solidFill>
                  <a:srgbClr val="000000"/>
                </a:solidFill>
                <a:latin typeface="Times New Roman" panose="02020603050405020304" pitchFamily="18" charset="0"/>
              </a:rPr>
              <a:t>virtually addressed and </a:t>
            </a:r>
            <a:r>
              <a:rPr lang="en-US" altLang="zh-CN" sz="1800" dirty="0">
                <a:solidFill>
                  <a:srgbClr val="FF0000"/>
                </a:solidFill>
                <a:latin typeface="Times New Roman" panose="02020603050405020304" pitchFamily="18" charset="0"/>
              </a:rPr>
              <a:t>virtually tagged</a:t>
            </a:r>
            <a:r>
              <a:rPr lang="en-US" altLang="zh-CN" sz="1800" dirty="0">
                <a:solidFill>
                  <a:srgbClr val="000000"/>
                </a:solidFill>
                <a:latin typeface="Times New Roman" panose="02020603050405020304" pitchFamily="18" charset="0"/>
              </a:rPr>
              <a:t>.</a:t>
            </a:r>
          </a:p>
          <a:p>
            <a:pPr>
              <a:spcBef>
                <a:spcPct val="0"/>
              </a:spcBef>
              <a:buFontTx/>
              <a:buNone/>
            </a:pPr>
            <a:r>
              <a:rPr lang="en-US" altLang="zh-CN" sz="1800" dirty="0">
                <a:solidFill>
                  <a:srgbClr val="000000"/>
                </a:solidFill>
                <a:latin typeface="Times New Roman" panose="02020603050405020304" pitchFamily="18" charset="0"/>
              </a:rPr>
              <a:t> </a:t>
            </a:r>
            <a:r>
              <a:rPr lang="en-US" altLang="zh-CN" sz="1800" dirty="0">
                <a:solidFill>
                  <a:srgbClr val="FF0000"/>
                </a:solidFill>
                <a:latin typeface="Times New Roman" panose="02020603050405020304" pitchFamily="18" charset="0"/>
              </a:rPr>
              <a:t>TLB</a:t>
            </a:r>
            <a:r>
              <a:rPr lang="zh-CN" altLang="en-US" sz="1800" dirty="0">
                <a:solidFill>
                  <a:srgbClr val="FF0000"/>
                </a:solidFill>
                <a:latin typeface="Times New Roman" panose="02020603050405020304" pitchFamily="18" charset="0"/>
              </a:rPr>
              <a:t>在</a:t>
            </a:r>
            <a:r>
              <a:rPr lang="en-US" altLang="zh-CN" sz="1800" dirty="0">
                <a:solidFill>
                  <a:srgbClr val="FF0000"/>
                </a:solidFill>
                <a:latin typeface="Times New Roman" panose="02020603050405020304" pitchFamily="18" charset="0"/>
              </a:rPr>
              <a:t>L1cache</a:t>
            </a:r>
            <a:r>
              <a:rPr lang="zh-CN" altLang="en-US" sz="1800" dirty="0">
                <a:solidFill>
                  <a:srgbClr val="FF0000"/>
                </a:solidFill>
                <a:latin typeface="Times New Roman" panose="02020603050405020304" pitchFamily="18" charset="0"/>
              </a:rPr>
              <a:t>与</a:t>
            </a:r>
            <a:r>
              <a:rPr lang="en-US" altLang="zh-CN" sz="1800" dirty="0">
                <a:solidFill>
                  <a:srgbClr val="FF0000"/>
                </a:solidFill>
                <a:latin typeface="Times New Roman" panose="02020603050405020304" pitchFamily="18" charset="0"/>
              </a:rPr>
              <a:t>L2cache</a:t>
            </a:r>
            <a:r>
              <a:rPr lang="zh-CN" altLang="en-US" sz="1800" dirty="0">
                <a:solidFill>
                  <a:srgbClr val="FF0000"/>
                </a:solidFill>
                <a:latin typeface="Times New Roman" panose="02020603050405020304" pitchFamily="18" charset="0"/>
              </a:rPr>
              <a:t>之间</a:t>
            </a:r>
            <a:r>
              <a:rPr lang="zh-CN" altLang="en-US" sz="1800" dirty="0">
                <a:solidFill>
                  <a:srgbClr val="000000"/>
                </a:solidFill>
                <a:latin typeface="Times New Roman" panose="02020603050405020304" pitchFamily="18" charset="0"/>
              </a:rPr>
              <a:t>，</a:t>
            </a:r>
            <a:r>
              <a:rPr lang="en-US" altLang="zh-CN" sz="1800" dirty="0">
                <a:solidFill>
                  <a:srgbClr val="000000"/>
                </a:solidFill>
                <a:latin typeface="Times New Roman" panose="02020603050405020304" pitchFamily="18" charset="0"/>
              </a:rPr>
              <a:t>hits</a:t>
            </a:r>
            <a:r>
              <a:rPr lang="zh-CN" altLang="en-US" sz="1800" dirty="0">
                <a:solidFill>
                  <a:srgbClr val="000000"/>
                </a:solidFill>
                <a:latin typeface="Times New Roman" panose="02020603050405020304" pitchFamily="18" charset="0"/>
              </a:rPr>
              <a:t>可以并行</a:t>
            </a:r>
            <a:endParaRPr lang="zh-CN" altLang="en-US" sz="1800" dirty="0"/>
          </a:p>
        </p:txBody>
      </p:sp>
      <p:sp>
        <p:nvSpPr>
          <p:cNvPr id="3" name="文本框 2">
            <a:extLst>
              <a:ext uri="{FF2B5EF4-FFF2-40B4-BE49-F238E27FC236}">
                <a16:creationId xmlns:a16="http://schemas.microsoft.com/office/drawing/2014/main" id="{FD56DE64-E741-4651-B6B9-C194D5D842B0}"/>
              </a:ext>
            </a:extLst>
          </p:cNvPr>
          <p:cNvSpPr txBox="1"/>
          <p:nvPr/>
        </p:nvSpPr>
        <p:spPr>
          <a:xfrm>
            <a:off x="493713" y="1373188"/>
            <a:ext cx="8229600" cy="923925"/>
          </a:xfrm>
          <a:prstGeom prst="rect">
            <a:avLst/>
          </a:prstGeom>
          <a:noFill/>
        </p:spPr>
        <p:txBody>
          <a:bodyPr>
            <a:spAutoFit/>
          </a:bodyPr>
          <a:lstStyle/>
          <a:p>
            <a:pPr algn="just">
              <a:defRPr/>
            </a:pPr>
            <a:r>
              <a:rPr lang="en-US" altLang="zh-CN" kern="100" dirty="0">
                <a:latin typeface="Times New Roman" panose="02020603050405020304" pitchFamily="18" charset="0"/>
                <a:cs typeface="Times New Roman" panose="02020603050405020304" pitchFamily="18" charset="0"/>
              </a:rPr>
              <a:t>c) You have now decided to change your L1 cache from virtually indexed, physically   tagged to virtually indexed, virtually tagged. What does this change architecturally? What are the new AMAT times for instruction and data?</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839923C5-8BDE-A08B-1FEA-05A0214C303A}"/>
              </a:ext>
            </a:extLst>
          </p:cNvPr>
          <p:cNvSpPr>
            <a:spLocks noGrp="1" noChangeArrowheads="1"/>
          </p:cNvSpPr>
          <p:nvPr>
            <p:ph type="title"/>
          </p:nvPr>
        </p:nvSpPr>
        <p:spPr/>
        <p:txBody>
          <a:bodyPr/>
          <a:lstStyle/>
          <a:p>
            <a:r>
              <a:rPr lang="en-US" altLang="zh-CN"/>
              <a:t>HW10</a:t>
            </a:r>
            <a:endParaRPr lang="zh-CN" altLang="en-US"/>
          </a:p>
        </p:txBody>
      </p:sp>
      <p:sp>
        <p:nvSpPr>
          <p:cNvPr id="41987" name="Rectangle 5">
            <a:extLst>
              <a:ext uri="{FF2B5EF4-FFF2-40B4-BE49-F238E27FC236}">
                <a16:creationId xmlns:a16="http://schemas.microsoft.com/office/drawing/2014/main" id="{41F957DE-BC83-E621-922B-97E9ED13AA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988" name="Rectangle 7">
            <a:extLst>
              <a:ext uri="{FF2B5EF4-FFF2-40B4-BE49-F238E27FC236}">
                <a16:creationId xmlns:a16="http://schemas.microsoft.com/office/drawing/2014/main" id="{9D1C22CF-F7DC-9AB2-3057-165A2D644E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989" name="Rectangle 9">
            <a:extLst>
              <a:ext uri="{FF2B5EF4-FFF2-40B4-BE49-F238E27FC236}">
                <a16:creationId xmlns:a16="http://schemas.microsoft.com/office/drawing/2014/main" id="{ABD16C28-1F28-ABCA-6409-414903729A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990" name="灯片编号占位符 1">
            <a:extLst>
              <a:ext uri="{FF2B5EF4-FFF2-40B4-BE49-F238E27FC236}">
                <a16:creationId xmlns:a16="http://schemas.microsoft.com/office/drawing/2014/main" id="{0F7ABCA1-424E-72C9-2E9E-C9D984EB6A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C6BC065-28B2-4918-BE7C-A8C354CBA866}" type="slidenum">
              <a:rPr lang="en-US" altLang="zh-CN" sz="1400" smtClean="0"/>
              <a:pPr>
                <a:spcBef>
                  <a:spcPct val="0"/>
                </a:spcBef>
                <a:buFontTx/>
                <a:buNone/>
              </a:pPr>
              <a:t>38</a:t>
            </a:fld>
            <a:endParaRPr lang="en-US" altLang="zh-CN" sz="1400"/>
          </a:p>
        </p:txBody>
      </p:sp>
      <p:sp>
        <p:nvSpPr>
          <p:cNvPr id="41991" name="文本框 2">
            <a:extLst>
              <a:ext uri="{FF2B5EF4-FFF2-40B4-BE49-F238E27FC236}">
                <a16:creationId xmlns:a16="http://schemas.microsoft.com/office/drawing/2014/main" id="{2F4C7B11-7F6F-EBD8-BBA8-65F73E27743B}"/>
              </a:ext>
            </a:extLst>
          </p:cNvPr>
          <p:cNvSpPr txBox="1">
            <a:spLocks noChangeArrowheads="1"/>
          </p:cNvSpPr>
          <p:nvPr/>
        </p:nvSpPr>
        <p:spPr bwMode="auto">
          <a:xfrm>
            <a:off x="360363" y="1419225"/>
            <a:ext cx="1439862" cy="64611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CPU</a:t>
            </a:r>
            <a:endParaRPr lang="zh-CN" altLang="en-US" sz="3600"/>
          </a:p>
        </p:txBody>
      </p:sp>
      <p:sp>
        <p:nvSpPr>
          <p:cNvPr id="41992" name="文本框 5">
            <a:extLst>
              <a:ext uri="{FF2B5EF4-FFF2-40B4-BE49-F238E27FC236}">
                <a16:creationId xmlns:a16="http://schemas.microsoft.com/office/drawing/2014/main" id="{BE1CD561-AF51-D24D-B4D5-5BF849E8182F}"/>
              </a:ext>
            </a:extLst>
          </p:cNvPr>
          <p:cNvSpPr txBox="1">
            <a:spLocks noChangeArrowheads="1"/>
          </p:cNvSpPr>
          <p:nvPr/>
        </p:nvSpPr>
        <p:spPr bwMode="auto">
          <a:xfrm>
            <a:off x="2036763" y="933450"/>
            <a:ext cx="1590675" cy="922338"/>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L1 cache</a:t>
            </a:r>
          </a:p>
          <a:p>
            <a:pPr>
              <a:spcBef>
                <a:spcPct val="0"/>
              </a:spcBef>
              <a:buFontTx/>
              <a:buNone/>
            </a:pPr>
            <a:r>
              <a:rPr lang="en-US" altLang="zh-CN" sz="1800"/>
              <a:t>64bytes</a:t>
            </a:r>
          </a:p>
          <a:p>
            <a:pPr>
              <a:spcBef>
                <a:spcPct val="0"/>
              </a:spcBef>
              <a:buFontTx/>
              <a:buNone/>
            </a:pPr>
            <a:r>
              <a:rPr lang="en-US" altLang="zh-CN" sz="1800"/>
              <a:t>D:4%   I:1% </a:t>
            </a:r>
          </a:p>
        </p:txBody>
      </p:sp>
      <p:sp>
        <p:nvSpPr>
          <p:cNvPr id="41993" name="文本框 7">
            <a:extLst>
              <a:ext uri="{FF2B5EF4-FFF2-40B4-BE49-F238E27FC236}">
                <a16:creationId xmlns:a16="http://schemas.microsoft.com/office/drawing/2014/main" id="{43FB86B6-35D3-B607-7B65-8656ACF36AE2}"/>
              </a:ext>
            </a:extLst>
          </p:cNvPr>
          <p:cNvSpPr txBox="1">
            <a:spLocks noChangeArrowheads="1"/>
          </p:cNvSpPr>
          <p:nvPr/>
        </p:nvSpPr>
        <p:spPr bwMode="auto">
          <a:xfrm>
            <a:off x="2562225" y="1876425"/>
            <a:ext cx="1970088" cy="64611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TLB</a:t>
            </a:r>
          </a:p>
          <a:p>
            <a:pPr>
              <a:spcBef>
                <a:spcPct val="0"/>
              </a:spcBef>
              <a:buFontTx/>
              <a:buNone/>
            </a:pPr>
            <a:r>
              <a:rPr lang="en-US" altLang="zh-CN" sz="1800"/>
              <a:t>0.1% 40cycles </a:t>
            </a:r>
          </a:p>
        </p:txBody>
      </p:sp>
      <p:sp>
        <p:nvSpPr>
          <p:cNvPr id="41994" name="文本框 9">
            <a:extLst>
              <a:ext uri="{FF2B5EF4-FFF2-40B4-BE49-F238E27FC236}">
                <a16:creationId xmlns:a16="http://schemas.microsoft.com/office/drawing/2014/main" id="{E7D84A75-6B94-618A-F398-4FA44F96E57C}"/>
              </a:ext>
            </a:extLst>
          </p:cNvPr>
          <p:cNvSpPr txBox="1">
            <a:spLocks noChangeArrowheads="1"/>
          </p:cNvSpPr>
          <p:nvPr/>
        </p:nvSpPr>
        <p:spPr bwMode="auto">
          <a:xfrm>
            <a:off x="4168775" y="1485900"/>
            <a:ext cx="1781175"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512K L2 cache</a:t>
            </a:r>
          </a:p>
          <a:p>
            <a:pPr>
              <a:spcBef>
                <a:spcPct val="0"/>
              </a:spcBef>
              <a:buFontTx/>
              <a:buNone/>
            </a:pPr>
            <a:r>
              <a:rPr lang="en-US" altLang="zh-CN" sz="1800"/>
              <a:t>128bytes</a:t>
            </a:r>
          </a:p>
          <a:p>
            <a:pPr>
              <a:spcBef>
                <a:spcPct val="0"/>
              </a:spcBef>
              <a:buFontTx/>
              <a:buNone/>
            </a:pPr>
            <a:r>
              <a:rPr lang="en-US" altLang="zh-CN" sz="1800"/>
              <a:t>2%</a:t>
            </a:r>
          </a:p>
        </p:txBody>
      </p:sp>
      <p:sp>
        <p:nvSpPr>
          <p:cNvPr id="41995" name="文本框 4">
            <a:extLst>
              <a:ext uri="{FF2B5EF4-FFF2-40B4-BE49-F238E27FC236}">
                <a16:creationId xmlns:a16="http://schemas.microsoft.com/office/drawing/2014/main" id="{967F9750-9282-E8FD-D664-B0886F41D2A6}"/>
              </a:ext>
            </a:extLst>
          </p:cNvPr>
          <p:cNvSpPr txBox="1">
            <a:spLocks noChangeArrowheads="1"/>
          </p:cNvSpPr>
          <p:nvPr/>
        </p:nvSpPr>
        <p:spPr bwMode="auto">
          <a:xfrm>
            <a:off x="2005013" y="2439988"/>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Hits parallel with L1</a:t>
            </a:r>
            <a:endParaRPr lang="zh-CN" altLang="en-US" sz="1800"/>
          </a:p>
        </p:txBody>
      </p:sp>
      <p:sp>
        <p:nvSpPr>
          <p:cNvPr id="41996" name="文本框 11">
            <a:extLst>
              <a:ext uri="{FF2B5EF4-FFF2-40B4-BE49-F238E27FC236}">
                <a16:creationId xmlns:a16="http://schemas.microsoft.com/office/drawing/2014/main" id="{E20513A5-262F-CE48-461D-C5F227C3D2E8}"/>
              </a:ext>
            </a:extLst>
          </p:cNvPr>
          <p:cNvSpPr txBox="1">
            <a:spLocks noChangeArrowheads="1"/>
          </p:cNvSpPr>
          <p:nvPr/>
        </p:nvSpPr>
        <p:spPr bwMode="auto">
          <a:xfrm>
            <a:off x="6153150" y="1547813"/>
            <a:ext cx="1481138" cy="83026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t>Memory</a:t>
            </a:r>
          </a:p>
          <a:p>
            <a:pPr>
              <a:spcBef>
                <a:spcPct val="0"/>
              </a:spcBef>
              <a:buFontTx/>
              <a:buNone/>
            </a:pPr>
            <a:r>
              <a:rPr lang="en-US" altLang="zh-CN" sz="2000"/>
              <a:t>0.001%</a:t>
            </a:r>
          </a:p>
        </p:txBody>
      </p:sp>
      <p:sp>
        <p:nvSpPr>
          <p:cNvPr id="41997" name="文本框 8">
            <a:extLst>
              <a:ext uri="{FF2B5EF4-FFF2-40B4-BE49-F238E27FC236}">
                <a16:creationId xmlns:a16="http://schemas.microsoft.com/office/drawing/2014/main" id="{3B48EB88-0421-EB26-F48F-85738707A278}"/>
              </a:ext>
            </a:extLst>
          </p:cNvPr>
          <p:cNvSpPr txBox="1">
            <a:spLocks noChangeArrowheads="1"/>
          </p:cNvSpPr>
          <p:nvPr/>
        </p:nvSpPr>
        <p:spPr bwMode="auto">
          <a:xfrm>
            <a:off x="288925" y="2255838"/>
            <a:ext cx="1441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1GHz  </a:t>
            </a:r>
          </a:p>
          <a:p>
            <a:pPr>
              <a:spcBef>
                <a:spcPct val="0"/>
              </a:spcBef>
              <a:buFontTx/>
              <a:buNone/>
            </a:pPr>
            <a:r>
              <a:rPr lang="en-US" altLang="zh-CN" sz="1800"/>
              <a:t>1cycle=1ns </a:t>
            </a:r>
          </a:p>
        </p:txBody>
      </p:sp>
      <p:sp>
        <p:nvSpPr>
          <p:cNvPr id="41998" name="文本框 13">
            <a:extLst>
              <a:ext uri="{FF2B5EF4-FFF2-40B4-BE49-F238E27FC236}">
                <a16:creationId xmlns:a16="http://schemas.microsoft.com/office/drawing/2014/main" id="{424864F1-C01E-05C3-94CF-961B96FC790E}"/>
              </a:ext>
            </a:extLst>
          </p:cNvPr>
          <p:cNvSpPr txBox="1">
            <a:spLocks noChangeArrowheads="1"/>
          </p:cNvSpPr>
          <p:nvPr/>
        </p:nvSpPr>
        <p:spPr bwMode="auto">
          <a:xfrm>
            <a:off x="414338" y="4197350"/>
            <a:ext cx="8801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1800"/>
              <a:t>The system includes a TLB with a miss rate of 0.1% for data. It never misses for instructions. </a:t>
            </a:r>
          </a:p>
          <a:p>
            <a:pPr>
              <a:buFontTx/>
              <a:buNone/>
            </a:pPr>
            <a:endParaRPr lang="en-US" altLang="zh-CN" sz="1800"/>
          </a:p>
          <a:p>
            <a:pPr>
              <a:spcBef>
                <a:spcPct val="0"/>
              </a:spcBef>
              <a:buFontTx/>
              <a:buNone/>
            </a:pPr>
            <a:r>
              <a:rPr lang="en-US" altLang="zh-CN" sz="1800"/>
              <a:t>Instruction accesses:</a:t>
            </a:r>
            <a:r>
              <a:rPr lang="zh-CN" altLang="en-US" sz="1800"/>
              <a:t>全</a:t>
            </a:r>
            <a:r>
              <a:rPr lang="en-US" altLang="zh-CN" sz="1800"/>
              <a:t>hit</a:t>
            </a:r>
            <a:r>
              <a:rPr lang="zh-CN" altLang="en-US" sz="1800"/>
              <a:t>，</a:t>
            </a:r>
            <a:r>
              <a:rPr lang="en-US" altLang="zh-CN" sz="1800"/>
              <a:t>hit</a:t>
            </a:r>
            <a:r>
              <a:rPr lang="zh-CN" altLang="en-US" sz="1800"/>
              <a:t>时与</a:t>
            </a:r>
            <a:r>
              <a:rPr lang="en-US" altLang="zh-CN" sz="1800"/>
              <a:t>L1 cache</a:t>
            </a:r>
            <a:r>
              <a:rPr lang="zh-CN" altLang="en-US" sz="1800"/>
              <a:t>并行，不用</a:t>
            </a:r>
            <a:r>
              <a:rPr lang="en-US" altLang="zh-CN" sz="1800"/>
              <a:t>TLB</a:t>
            </a:r>
            <a:r>
              <a:rPr lang="zh-CN" altLang="en-US" sz="1800"/>
              <a:t>时间 </a:t>
            </a:r>
            <a:r>
              <a:rPr lang="zh-CN" altLang="en-US" sz="1800">
                <a:solidFill>
                  <a:srgbClr val="FF0000"/>
                </a:solidFill>
              </a:rPr>
              <a:t>不变   </a:t>
            </a:r>
            <a:r>
              <a:rPr lang="en-US" altLang="zh-CN" sz="1800"/>
              <a:t>1.2886cycles</a:t>
            </a:r>
          </a:p>
          <a:p>
            <a:pPr>
              <a:spcBef>
                <a:spcPct val="0"/>
              </a:spcBef>
              <a:buFontTx/>
              <a:buNone/>
            </a:pPr>
            <a:endParaRPr lang="en-US" altLang="zh-CN" sz="1800"/>
          </a:p>
          <a:p>
            <a:pPr>
              <a:spcBef>
                <a:spcPct val="0"/>
              </a:spcBef>
              <a:buFontTx/>
              <a:buNone/>
            </a:pPr>
            <a:endParaRPr lang="en-US" altLang="zh-CN" sz="1800"/>
          </a:p>
        </p:txBody>
      </p:sp>
      <p:sp>
        <p:nvSpPr>
          <p:cNvPr id="41999" name="文本框 7">
            <a:extLst>
              <a:ext uri="{FF2B5EF4-FFF2-40B4-BE49-F238E27FC236}">
                <a16:creationId xmlns:a16="http://schemas.microsoft.com/office/drawing/2014/main" id="{5FBBFA04-E39E-AD2D-CBB7-079E0343686A}"/>
              </a:ext>
            </a:extLst>
          </p:cNvPr>
          <p:cNvSpPr txBox="1">
            <a:spLocks noChangeArrowheads="1"/>
          </p:cNvSpPr>
          <p:nvPr/>
        </p:nvSpPr>
        <p:spPr bwMode="auto">
          <a:xfrm>
            <a:off x="7883525" y="1655763"/>
            <a:ext cx="1009650" cy="584200"/>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t>disk</a:t>
            </a:r>
          </a:p>
        </p:txBody>
      </p:sp>
      <p:sp>
        <p:nvSpPr>
          <p:cNvPr id="18" name="左右箭头 1">
            <a:extLst>
              <a:ext uri="{FF2B5EF4-FFF2-40B4-BE49-F238E27FC236}">
                <a16:creationId xmlns:a16="http://schemas.microsoft.com/office/drawing/2014/main" id="{6658F141-89D7-E35C-35FA-FCBC1D58D3DD}"/>
              </a:ext>
            </a:extLst>
          </p:cNvPr>
          <p:cNvSpPr/>
          <p:nvPr/>
        </p:nvSpPr>
        <p:spPr>
          <a:xfrm>
            <a:off x="1312863" y="1598613"/>
            <a:ext cx="1009650" cy="1889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001" name="文本框 2">
            <a:extLst>
              <a:ext uri="{FF2B5EF4-FFF2-40B4-BE49-F238E27FC236}">
                <a16:creationId xmlns:a16="http://schemas.microsoft.com/office/drawing/2014/main" id="{0908C6BB-A82C-43C6-69BF-01C770BBCA09}"/>
              </a:ext>
            </a:extLst>
          </p:cNvPr>
          <p:cNvSpPr txBox="1">
            <a:spLocks noChangeArrowheads="1"/>
          </p:cNvSpPr>
          <p:nvPr/>
        </p:nvSpPr>
        <p:spPr bwMode="auto">
          <a:xfrm>
            <a:off x="1409700" y="1276350"/>
            <a:ext cx="815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1cycle</a:t>
            </a:r>
            <a:endParaRPr lang="zh-CN" altLang="en-US" sz="1400"/>
          </a:p>
        </p:txBody>
      </p:sp>
      <p:sp>
        <p:nvSpPr>
          <p:cNvPr id="20" name="左右箭头 3">
            <a:extLst>
              <a:ext uri="{FF2B5EF4-FFF2-40B4-BE49-F238E27FC236}">
                <a16:creationId xmlns:a16="http://schemas.microsoft.com/office/drawing/2014/main" id="{4942D81C-2F8E-77E7-26A6-516917DC8BFF}"/>
              </a:ext>
            </a:extLst>
          </p:cNvPr>
          <p:cNvSpPr/>
          <p:nvPr/>
        </p:nvSpPr>
        <p:spPr>
          <a:xfrm>
            <a:off x="3563938" y="1481138"/>
            <a:ext cx="901700" cy="66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003" name="文本框 16">
            <a:extLst>
              <a:ext uri="{FF2B5EF4-FFF2-40B4-BE49-F238E27FC236}">
                <a16:creationId xmlns:a16="http://schemas.microsoft.com/office/drawing/2014/main" id="{647EA434-2EB1-189F-D5CD-0B07581D5FB5}"/>
              </a:ext>
            </a:extLst>
          </p:cNvPr>
          <p:cNvSpPr txBox="1">
            <a:spLocks noChangeArrowheads="1"/>
          </p:cNvSpPr>
          <p:nvPr/>
        </p:nvSpPr>
        <p:spPr bwMode="auto">
          <a:xfrm>
            <a:off x="3635375" y="1152525"/>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20cycles</a:t>
            </a:r>
            <a:endParaRPr lang="zh-CN" altLang="en-US" sz="1400"/>
          </a:p>
        </p:txBody>
      </p:sp>
      <p:sp>
        <p:nvSpPr>
          <p:cNvPr id="42004" name="文本框 17">
            <a:extLst>
              <a:ext uri="{FF2B5EF4-FFF2-40B4-BE49-F238E27FC236}">
                <a16:creationId xmlns:a16="http://schemas.microsoft.com/office/drawing/2014/main" id="{616EC814-8FC7-661E-A45B-A722FA167F46}"/>
              </a:ext>
            </a:extLst>
          </p:cNvPr>
          <p:cNvSpPr txBox="1">
            <a:spLocks noChangeArrowheads="1"/>
          </p:cNvSpPr>
          <p:nvPr/>
        </p:nvSpPr>
        <p:spPr bwMode="auto">
          <a:xfrm>
            <a:off x="5645150" y="1087438"/>
            <a:ext cx="984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240cycles</a:t>
            </a:r>
            <a:endParaRPr lang="zh-CN" altLang="en-US" sz="1400"/>
          </a:p>
        </p:txBody>
      </p:sp>
      <p:sp>
        <p:nvSpPr>
          <p:cNvPr id="42005" name="文本框 18">
            <a:extLst>
              <a:ext uri="{FF2B5EF4-FFF2-40B4-BE49-F238E27FC236}">
                <a16:creationId xmlns:a16="http://schemas.microsoft.com/office/drawing/2014/main" id="{20B2E219-BEF4-74EB-4866-5C44F5D7DC23}"/>
              </a:ext>
            </a:extLst>
          </p:cNvPr>
          <p:cNvSpPr txBox="1">
            <a:spLocks noChangeArrowheads="1"/>
          </p:cNvSpPr>
          <p:nvPr/>
        </p:nvSpPr>
        <p:spPr bwMode="auto">
          <a:xfrm>
            <a:off x="7286625" y="1317625"/>
            <a:ext cx="1355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340000cycles</a:t>
            </a:r>
            <a:endParaRPr lang="zh-CN" altLang="en-US" sz="1400"/>
          </a:p>
        </p:txBody>
      </p:sp>
      <p:sp>
        <p:nvSpPr>
          <p:cNvPr id="24" name="左右箭头 4">
            <a:extLst>
              <a:ext uri="{FF2B5EF4-FFF2-40B4-BE49-F238E27FC236}">
                <a16:creationId xmlns:a16="http://schemas.microsoft.com/office/drawing/2014/main" id="{7583406C-D46C-610A-D5A6-806B06C85AF9}"/>
              </a:ext>
            </a:extLst>
          </p:cNvPr>
          <p:cNvSpPr/>
          <p:nvPr/>
        </p:nvSpPr>
        <p:spPr>
          <a:xfrm>
            <a:off x="5645150" y="1876425"/>
            <a:ext cx="723900" cy="1889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左右箭头 5">
            <a:extLst>
              <a:ext uri="{FF2B5EF4-FFF2-40B4-BE49-F238E27FC236}">
                <a16:creationId xmlns:a16="http://schemas.microsoft.com/office/drawing/2014/main" id="{AE2B04A9-CC35-020A-D1B0-A1C1F618A43F}"/>
              </a:ext>
            </a:extLst>
          </p:cNvPr>
          <p:cNvSpPr/>
          <p:nvPr/>
        </p:nvSpPr>
        <p:spPr>
          <a:xfrm>
            <a:off x="7561263" y="1952625"/>
            <a:ext cx="433387" cy="2873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008" name="矩形 6">
            <a:extLst>
              <a:ext uri="{FF2B5EF4-FFF2-40B4-BE49-F238E27FC236}">
                <a16:creationId xmlns:a16="http://schemas.microsoft.com/office/drawing/2014/main" id="{FE981BEC-8A8A-411B-923B-C51F3B272B13}"/>
              </a:ext>
            </a:extLst>
          </p:cNvPr>
          <p:cNvSpPr>
            <a:spLocks noChangeArrowheads="1"/>
          </p:cNvSpPr>
          <p:nvPr/>
        </p:nvSpPr>
        <p:spPr bwMode="auto">
          <a:xfrm>
            <a:off x="1544638" y="2927350"/>
            <a:ext cx="5454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rgbClr val="000000"/>
                </a:solidFill>
                <a:latin typeface="Times New Roman" panose="02020603050405020304" pitchFamily="18" charset="0"/>
              </a:rPr>
              <a:t>L1 cache:  </a:t>
            </a:r>
            <a:r>
              <a:rPr lang="en-US" altLang="zh-CN" sz="1800">
                <a:solidFill>
                  <a:srgbClr val="000000"/>
                </a:solidFill>
                <a:latin typeface="Times New Roman" panose="02020603050405020304" pitchFamily="18" charset="0"/>
              </a:rPr>
              <a:t>virtually addressed and </a:t>
            </a:r>
            <a:r>
              <a:rPr lang="en-US" altLang="zh-CN" sz="1800">
                <a:solidFill>
                  <a:srgbClr val="FF0000"/>
                </a:solidFill>
                <a:latin typeface="Times New Roman" panose="02020603050405020304" pitchFamily="18" charset="0"/>
              </a:rPr>
              <a:t>virtually tagged</a:t>
            </a:r>
            <a:r>
              <a:rPr lang="en-US" altLang="zh-CN" sz="1800">
                <a:solidFill>
                  <a:srgbClr val="000000"/>
                </a:solidFill>
                <a:latin typeface="Times New Roman" panose="02020603050405020304" pitchFamily="18" charset="0"/>
              </a:rPr>
              <a:t>.</a:t>
            </a:r>
          </a:p>
          <a:p>
            <a:pPr>
              <a:spcBef>
                <a:spcPct val="0"/>
              </a:spcBef>
              <a:buFontTx/>
              <a:buNone/>
            </a:pPr>
            <a:r>
              <a:rPr lang="en-US" altLang="zh-CN" sz="1800">
                <a:solidFill>
                  <a:srgbClr val="000000"/>
                </a:solidFill>
                <a:latin typeface="Times New Roman" panose="02020603050405020304" pitchFamily="18" charset="0"/>
              </a:rPr>
              <a:t> </a:t>
            </a:r>
            <a:r>
              <a:rPr lang="en-US" altLang="zh-CN" sz="1800">
                <a:solidFill>
                  <a:srgbClr val="FF0000"/>
                </a:solidFill>
                <a:latin typeface="Times New Roman" panose="02020603050405020304" pitchFamily="18" charset="0"/>
              </a:rPr>
              <a:t>TLB</a:t>
            </a:r>
            <a:r>
              <a:rPr lang="zh-CN" altLang="en-US" sz="1800">
                <a:solidFill>
                  <a:srgbClr val="FF0000"/>
                </a:solidFill>
                <a:latin typeface="Times New Roman" panose="02020603050405020304" pitchFamily="18" charset="0"/>
              </a:rPr>
              <a:t>在</a:t>
            </a:r>
            <a:r>
              <a:rPr lang="en-US" altLang="zh-CN" sz="1800">
                <a:solidFill>
                  <a:srgbClr val="FF0000"/>
                </a:solidFill>
                <a:latin typeface="Times New Roman" panose="02020603050405020304" pitchFamily="18" charset="0"/>
              </a:rPr>
              <a:t>L1cache</a:t>
            </a:r>
            <a:r>
              <a:rPr lang="zh-CN" altLang="en-US" sz="1800">
                <a:solidFill>
                  <a:srgbClr val="FF0000"/>
                </a:solidFill>
                <a:latin typeface="Times New Roman" panose="02020603050405020304" pitchFamily="18" charset="0"/>
              </a:rPr>
              <a:t>与</a:t>
            </a:r>
            <a:r>
              <a:rPr lang="en-US" altLang="zh-CN" sz="1800">
                <a:solidFill>
                  <a:srgbClr val="FF0000"/>
                </a:solidFill>
                <a:latin typeface="Times New Roman" panose="02020603050405020304" pitchFamily="18" charset="0"/>
              </a:rPr>
              <a:t>L2cache</a:t>
            </a:r>
            <a:r>
              <a:rPr lang="zh-CN" altLang="en-US" sz="1800">
                <a:solidFill>
                  <a:srgbClr val="FF0000"/>
                </a:solidFill>
                <a:latin typeface="Times New Roman" panose="02020603050405020304" pitchFamily="18" charset="0"/>
              </a:rPr>
              <a:t>之间</a:t>
            </a:r>
            <a:r>
              <a:rPr lang="zh-CN" altLang="en-US" sz="1800">
                <a:solidFill>
                  <a:srgbClr val="000000"/>
                </a:solidFill>
                <a:latin typeface="Times New Roman" panose="02020603050405020304" pitchFamily="18" charset="0"/>
              </a:rPr>
              <a:t>，</a:t>
            </a:r>
            <a:r>
              <a:rPr lang="en-US" altLang="zh-CN" sz="1800">
                <a:solidFill>
                  <a:srgbClr val="000000"/>
                </a:solidFill>
                <a:latin typeface="Times New Roman" panose="02020603050405020304" pitchFamily="18" charset="0"/>
              </a:rPr>
              <a:t>hits</a:t>
            </a:r>
            <a:r>
              <a:rPr lang="zh-CN" altLang="en-US" sz="1800">
                <a:solidFill>
                  <a:srgbClr val="000000"/>
                </a:solidFill>
                <a:latin typeface="Times New Roman" panose="02020603050405020304" pitchFamily="18" charset="0"/>
              </a:rPr>
              <a:t>可以并行</a:t>
            </a:r>
            <a:endParaRPr lang="zh-CN" altLang="en-US"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0A3F1EF1-AEB1-DF3D-0FC3-B34481E7265D}"/>
              </a:ext>
            </a:extLst>
          </p:cNvPr>
          <p:cNvSpPr>
            <a:spLocks noGrp="1" noChangeArrowheads="1"/>
          </p:cNvSpPr>
          <p:nvPr>
            <p:ph type="title"/>
          </p:nvPr>
        </p:nvSpPr>
        <p:spPr/>
        <p:txBody>
          <a:bodyPr/>
          <a:lstStyle/>
          <a:p>
            <a:r>
              <a:rPr lang="en-US" altLang="zh-CN"/>
              <a:t>HW10</a:t>
            </a:r>
            <a:endParaRPr lang="zh-CN" altLang="en-US"/>
          </a:p>
        </p:txBody>
      </p:sp>
      <p:sp>
        <p:nvSpPr>
          <p:cNvPr id="43011" name="Rectangle 5">
            <a:extLst>
              <a:ext uri="{FF2B5EF4-FFF2-40B4-BE49-F238E27FC236}">
                <a16:creationId xmlns:a16="http://schemas.microsoft.com/office/drawing/2014/main" id="{17AFEDEA-985C-14D7-2CA6-6BF3078C10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012" name="Rectangle 7">
            <a:extLst>
              <a:ext uri="{FF2B5EF4-FFF2-40B4-BE49-F238E27FC236}">
                <a16:creationId xmlns:a16="http://schemas.microsoft.com/office/drawing/2014/main" id="{C7CF520D-B584-99DB-88F2-3291EF3BE8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013" name="Rectangle 9">
            <a:extLst>
              <a:ext uri="{FF2B5EF4-FFF2-40B4-BE49-F238E27FC236}">
                <a16:creationId xmlns:a16="http://schemas.microsoft.com/office/drawing/2014/main" id="{97E9036C-9523-B40C-4D99-C6C529F32F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014" name="灯片编号占位符 1">
            <a:extLst>
              <a:ext uri="{FF2B5EF4-FFF2-40B4-BE49-F238E27FC236}">
                <a16:creationId xmlns:a16="http://schemas.microsoft.com/office/drawing/2014/main" id="{D4E88A3C-F76C-A022-FFE7-7591F7AB22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86EBE40-4FE3-4CC2-A80E-FFB8A18C84D1}" type="slidenum">
              <a:rPr lang="en-US" altLang="zh-CN" sz="1400" smtClean="0"/>
              <a:pPr>
                <a:spcBef>
                  <a:spcPct val="0"/>
                </a:spcBef>
                <a:buFontTx/>
                <a:buNone/>
              </a:pPr>
              <a:t>39</a:t>
            </a:fld>
            <a:endParaRPr lang="en-US" altLang="zh-CN" sz="1400"/>
          </a:p>
        </p:txBody>
      </p:sp>
      <p:sp>
        <p:nvSpPr>
          <p:cNvPr id="43015" name="文本框 2">
            <a:extLst>
              <a:ext uri="{FF2B5EF4-FFF2-40B4-BE49-F238E27FC236}">
                <a16:creationId xmlns:a16="http://schemas.microsoft.com/office/drawing/2014/main" id="{7233C863-2F58-E3D4-8EED-8BADA2D4BCEF}"/>
              </a:ext>
            </a:extLst>
          </p:cNvPr>
          <p:cNvSpPr txBox="1">
            <a:spLocks noChangeArrowheads="1"/>
          </p:cNvSpPr>
          <p:nvPr/>
        </p:nvSpPr>
        <p:spPr bwMode="auto">
          <a:xfrm>
            <a:off x="360363" y="1419225"/>
            <a:ext cx="1439862" cy="64611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CPU</a:t>
            </a:r>
            <a:endParaRPr lang="zh-CN" altLang="en-US" sz="3600"/>
          </a:p>
        </p:txBody>
      </p:sp>
      <p:sp>
        <p:nvSpPr>
          <p:cNvPr id="43016" name="文本框 5">
            <a:extLst>
              <a:ext uri="{FF2B5EF4-FFF2-40B4-BE49-F238E27FC236}">
                <a16:creationId xmlns:a16="http://schemas.microsoft.com/office/drawing/2014/main" id="{C40CC971-EA93-D386-3ED3-572D952328AB}"/>
              </a:ext>
            </a:extLst>
          </p:cNvPr>
          <p:cNvSpPr txBox="1">
            <a:spLocks noChangeArrowheads="1"/>
          </p:cNvSpPr>
          <p:nvPr/>
        </p:nvSpPr>
        <p:spPr bwMode="auto">
          <a:xfrm>
            <a:off x="2036763" y="933450"/>
            <a:ext cx="1590675" cy="922338"/>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L1 cache</a:t>
            </a:r>
          </a:p>
          <a:p>
            <a:pPr>
              <a:spcBef>
                <a:spcPct val="0"/>
              </a:spcBef>
              <a:buFontTx/>
              <a:buNone/>
            </a:pPr>
            <a:r>
              <a:rPr lang="en-US" altLang="zh-CN" sz="1800"/>
              <a:t>64bytes</a:t>
            </a:r>
          </a:p>
          <a:p>
            <a:pPr>
              <a:spcBef>
                <a:spcPct val="0"/>
              </a:spcBef>
              <a:buFontTx/>
              <a:buNone/>
            </a:pPr>
            <a:r>
              <a:rPr lang="en-US" altLang="zh-CN" sz="1800"/>
              <a:t>D:4%   I:1% </a:t>
            </a:r>
          </a:p>
        </p:txBody>
      </p:sp>
      <p:sp>
        <p:nvSpPr>
          <p:cNvPr id="43017" name="文本框 7">
            <a:extLst>
              <a:ext uri="{FF2B5EF4-FFF2-40B4-BE49-F238E27FC236}">
                <a16:creationId xmlns:a16="http://schemas.microsoft.com/office/drawing/2014/main" id="{8FB5E134-93C6-7DB8-9703-1B8940346D60}"/>
              </a:ext>
            </a:extLst>
          </p:cNvPr>
          <p:cNvSpPr txBox="1">
            <a:spLocks noChangeArrowheads="1"/>
          </p:cNvSpPr>
          <p:nvPr/>
        </p:nvSpPr>
        <p:spPr bwMode="auto">
          <a:xfrm>
            <a:off x="2562225" y="1876425"/>
            <a:ext cx="1970088" cy="646113"/>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TLB</a:t>
            </a:r>
          </a:p>
          <a:p>
            <a:pPr>
              <a:spcBef>
                <a:spcPct val="0"/>
              </a:spcBef>
              <a:buFontTx/>
              <a:buNone/>
            </a:pPr>
            <a:r>
              <a:rPr lang="en-US" altLang="zh-CN" sz="1800"/>
              <a:t>0.1% 40cycles </a:t>
            </a:r>
          </a:p>
        </p:txBody>
      </p:sp>
      <p:sp>
        <p:nvSpPr>
          <p:cNvPr id="43018" name="文本框 9">
            <a:extLst>
              <a:ext uri="{FF2B5EF4-FFF2-40B4-BE49-F238E27FC236}">
                <a16:creationId xmlns:a16="http://schemas.microsoft.com/office/drawing/2014/main" id="{87604D29-FD58-0EF9-C399-0136273AC346}"/>
              </a:ext>
            </a:extLst>
          </p:cNvPr>
          <p:cNvSpPr txBox="1">
            <a:spLocks noChangeArrowheads="1"/>
          </p:cNvSpPr>
          <p:nvPr/>
        </p:nvSpPr>
        <p:spPr bwMode="auto">
          <a:xfrm>
            <a:off x="4168775" y="1485900"/>
            <a:ext cx="1781175" cy="923925"/>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512K L2 cache</a:t>
            </a:r>
          </a:p>
          <a:p>
            <a:pPr>
              <a:spcBef>
                <a:spcPct val="0"/>
              </a:spcBef>
              <a:buFontTx/>
              <a:buNone/>
            </a:pPr>
            <a:r>
              <a:rPr lang="en-US" altLang="zh-CN" sz="1800"/>
              <a:t>128bytes</a:t>
            </a:r>
          </a:p>
          <a:p>
            <a:pPr>
              <a:spcBef>
                <a:spcPct val="0"/>
              </a:spcBef>
              <a:buFontTx/>
              <a:buNone/>
            </a:pPr>
            <a:r>
              <a:rPr lang="en-US" altLang="zh-CN" sz="1800"/>
              <a:t>2%</a:t>
            </a:r>
          </a:p>
        </p:txBody>
      </p:sp>
      <p:sp>
        <p:nvSpPr>
          <p:cNvPr id="43019" name="文本框 4">
            <a:extLst>
              <a:ext uri="{FF2B5EF4-FFF2-40B4-BE49-F238E27FC236}">
                <a16:creationId xmlns:a16="http://schemas.microsoft.com/office/drawing/2014/main" id="{EA607E39-062A-274C-DE49-35D1DB366C75}"/>
              </a:ext>
            </a:extLst>
          </p:cNvPr>
          <p:cNvSpPr txBox="1">
            <a:spLocks noChangeArrowheads="1"/>
          </p:cNvSpPr>
          <p:nvPr/>
        </p:nvSpPr>
        <p:spPr bwMode="auto">
          <a:xfrm>
            <a:off x="2005013" y="2439988"/>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Hits parallel with L1</a:t>
            </a:r>
            <a:endParaRPr lang="zh-CN" altLang="en-US" sz="1800"/>
          </a:p>
        </p:txBody>
      </p:sp>
      <p:sp>
        <p:nvSpPr>
          <p:cNvPr id="43020" name="文本框 11">
            <a:extLst>
              <a:ext uri="{FF2B5EF4-FFF2-40B4-BE49-F238E27FC236}">
                <a16:creationId xmlns:a16="http://schemas.microsoft.com/office/drawing/2014/main" id="{D5D2B63C-7E72-C1F6-72EE-EFBB2FC35B9E}"/>
              </a:ext>
            </a:extLst>
          </p:cNvPr>
          <p:cNvSpPr txBox="1">
            <a:spLocks noChangeArrowheads="1"/>
          </p:cNvSpPr>
          <p:nvPr/>
        </p:nvSpPr>
        <p:spPr bwMode="auto">
          <a:xfrm>
            <a:off x="6153150" y="1547813"/>
            <a:ext cx="1481138" cy="83026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t>Memory</a:t>
            </a:r>
          </a:p>
          <a:p>
            <a:pPr>
              <a:spcBef>
                <a:spcPct val="0"/>
              </a:spcBef>
              <a:buFontTx/>
              <a:buNone/>
            </a:pPr>
            <a:r>
              <a:rPr lang="en-US" altLang="zh-CN" sz="2000"/>
              <a:t>0.001%</a:t>
            </a:r>
          </a:p>
        </p:txBody>
      </p:sp>
      <p:sp>
        <p:nvSpPr>
          <p:cNvPr id="43021" name="文本框 8">
            <a:extLst>
              <a:ext uri="{FF2B5EF4-FFF2-40B4-BE49-F238E27FC236}">
                <a16:creationId xmlns:a16="http://schemas.microsoft.com/office/drawing/2014/main" id="{7976299C-8F7F-9C36-D67E-D438B6FB0385}"/>
              </a:ext>
            </a:extLst>
          </p:cNvPr>
          <p:cNvSpPr txBox="1">
            <a:spLocks noChangeArrowheads="1"/>
          </p:cNvSpPr>
          <p:nvPr/>
        </p:nvSpPr>
        <p:spPr bwMode="auto">
          <a:xfrm>
            <a:off x="288925" y="2255838"/>
            <a:ext cx="1441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1GHz  </a:t>
            </a:r>
          </a:p>
          <a:p>
            <a:pPr>
              <a:spcBef>
                <a:spcPct val="0"/>
              </a:spcBef>
              <a:buFontTx/>
              <a:buNone/>
            </a:pPr>
            <a:r>
              <a:rPr lang="en-US" altLang="zh-CN" sz="1800"/>
              <a:t>1cycle=1ns </a:t>
            </a:r>
          </a:p>
        </p:txBody>
      </p:sp>
      <p:sp>
        <p:nvSpPr>
          <p:cNvPr id="43022" name="文本框 7">
            <a:extLst>
              <a:ext uri="{FF2B5EF4-FFF2-40B4-BE49-F238E27FC236}">
                <a16:creationId xmlns:a16="http://schemas.microsoft.com/office/drawing/2014/main" id="{1DB7A6EE-2636-7B63-5B49-993C92C101E9}"/>
              </a:ext>
            </a:extLst>
          </p:cNvPr>
          <p:cNvSpPr txBox="1">
            <a:spLocks noChangeArrowheads="1"/>
          </p:cNvSpPr>
          <p:nvPr/>
        </p:nvSpPr>
        <p:spPr bwMode="auto">
          <a:xfrm>
            <a:off x="7883525" y="1655763"/>
            <a:ext cx="1009650" cy="584200"/>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t>disk</a:t>
            </a:r>
          </a:p>
        </p:txBody>
      </p:sp>
      <p:sp>
        <p:nvSpPr>
          <p:cNvPr id="18" name="左右箭头 1">
            <a:extLst>
              <a:ext uri="{FF2B5EF4-FFF2-40B4-BE49-F238E27FC236}">
                <a16:creationId xmlns:a16="http://schemas.microsoft.com/office/drawing/2014/main" id="{F3D8E156-A85F-1C34-B77C-AD66F2A71774}"/>
              </a:ext>
            </a:extLst>
          </p:cNvPr>
          <p:cNvSpPr/>
          <p:nvPr/>
        </p:nvSpPr>
        <p:spPr>
          <a:xfrm>
            <a:off x="1374775" y="1868488"/>
            <a:ext cx="1009650" cy="1889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024" name="文本框 2">
            <a:extLst>
              <a:ext uri="{FF2B5EF4-FFF2-40B4-BE49-F238E27FC236}">
                <a16:creationId xmlns:a16="http://schemas.microsoft.com/office/drawing/2014/main" id="{D7F6CA8A-4F23-B4BB-A000-5D14FB884EAA}"/>
              </a:ext>
            </a:extLst>
          </p:cNvPr>
          <p:cNvSpPr txBox="1">
            <a:spLocks noChangeArrowheads="1"/>
          </p:cNvSpPr>
          <p:nvPr/>
        </p:nvSpPr>
        <p:spPr bwMode="auto">
          <a:xfrm>
            <a:off x="1446213" y="1592263"/>
            <a:ext cx="815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1cycle</a:t>
            </a:r>
            <a:endParaRPr lang="zh-CN" altLang="en-US" sz="1400"/>
          </a:p>
        </p:txBody>
      </p:sp>
      <p:sp>
        <p:nvSpPr>
          <p:cNvPr id="20" name="左右箭头 3">
            <a:extLst>
              <a:ext uri="{FF2B5EF4-FFF2-40B4-BE49-F238E27FC236}">
                <a16:creationId xmlns:a16="http://schemas.microsoft.com/office/drawing/2014/main" id="{43A7D560-01C5-8AEB-F2AD-7ACC23A26440}"/>
              </a:ext>
            </a:extLst>
          </p:cNvPr>
          <p:cNvSpPr/>
          <p:nvPr/>
        </p:nvSpPr>
        <p:spPr>
          <a:xfrm>
            <a:off x="3563938" y="1481138"/>
            <a:ext cx="901700" cy="66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026" name="文本框 16">
            <a:extLst>
              <a:ext uri="{FF2B5EF4-FFF2-40B4-BE49-F238E27FC236}">
                <a16:creationId xmlns:a16="http://schemas.microsoft.com/office/drawing/2014/main" id="{74FAD792-2263-64AA-3FF5-13099F94944C}"/>
              </a:ext>
            </a:extLst>
          </p:cNvPr>
          <p:cNvSpPr txBox="1">
            <a:spLocks noChangeArrowheads="1"/>
          </p:cNvSpPr>
          <p:nvPr/>
        </p:nvSpPr>
        <p:spPr bwMode="auto">
          <a:xfrm>
            <a:off x="3635375" y="1152525"/>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20cycles</a:t>
            </a:r>
            <a:endParaRPr lang="zh-CN" altLang="en-US" sz="1400"/>
          </a:p>
        </p:txBody>
      </p:sp>
      <p:sp>
        <p:nvSpPr>
          <p:cNvPr id="43027" name="文本框 17">
            <a:extLst>
              <a:ext uri="{FF2B5EF4-FFF2-40B4-BE49-F238E27FC236}">
                <a16:creationId xmlns:a16="http://schemas.microsoft.com/office/drawing/2014/main" id="{1D4CE3BE-457D-B577-8ADB-78FB92BF014E}"/>
              </a:ext>
            </a:extLst>
          </p:cNvPr>
          <p:cNvSpPr txBox="1">
            <a:spLocks noChangeArrowheads="1"/>
          </p:cNvSpPr>
          <p:nvPr/>
        </p:nvSpPr>
        <p:spPr bwMode="auto">
          <a:xfrm>
            <a:off x="5645150" y="1087438"/>
            <a:ext cx="984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240cycles</a:t>
            </a:r>
            <a:endParaRPr lang="zh-CN" altLang="en-US" sz="1400"/>
          </a:p>
        </p:txBody>
      </p:sp>
      <p:sp>
        <p:nvSpPr>
          <p:cNvPr id="43028" name="文本框 18">
            <a:extLst>
              <a:ext uri="{FF2B5EF4-FFF2-40B4-BE49-F238E27FC236}">
                <a16:creationId xmlns:a16="http://schemas.microsoft.com/office/drawing/2014/main" id="{E1046DEA-1A75-D539-3C69-7BF4F9BFDAD1}"/>
              </a:ext>
            </a:extLst>
          </p:cNvPr>
          <p:cNvSpPr txBox="1">
            <a:spLocks noChangeArrowheads="1"/>
          </p:cNvSpPr>
          <p:nvPr/>
        </p:nvSpPr>
        <p:spPr bwMode="auto">
          <a:xfrm>
            <a:off x="7286625" y="1317625"/>
            <a:ext cx="1355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340000cycles</a:t>
            </a:r>
            <a:endParaRPr lang="zh-CN" altLang="en-US" sz="1400"/>
          </a:p>
        </p:txBody>
      </p:sp>
      <p:sp>
        <p:nvSpPr>
          <p:cNvPr id="24" name="左右箭头 4">
            <a:extLst>
              <a:ext uri="{FF2B5EF4-FFF2-40B4-BE49-F238E27FC236}">
                <a16:creationId xmlns:a16="http://schemas.microsoft.com/office/drawing/2014/main" id="{836BD556-82AF-E893-5201-00BEAE39461B}"/>
              </a:ext>
            </a:extLst>
          </p:cNvPr>
          <p:cNvSpPr/>
          <p:nvPr/>
        </p:nvSpPr>
        <p:spPr>
          <a:xfrm>
            <a:off x="5645150" y="1876425"/>
            <a:ext cx="723900" cy="1889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左右箭头 5">
            <a:extLst>
              <a:ext uri="{FF2B5EF4-FFF2-40B4-BE49-F238E27FC236}">
                <a16:creationId xmlns:a16="http://schemas.microsoft.com/office/drawing/2014/main" id="{EEE4F721-87E0-F812-85A7-2BF77D258ECD}"/>
              </a:ext>
            </a:extLst>
          </p:cNvPr>
          <p:cNvSpPr/>
          <p:nvPr/>
        </p:nvSpPr>
        <p:spPr>
          <a:xfrm>
            <a:off x="7561263" y="1952625"/>
            <a:ext cx="433387" cy="2873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031" name="矩形 6">
            <a:extLst>
              <a:ext uri="{FF2B5EF4-FFF2-40B4-BE49-F238E27FC236}">
                <a16:creationId xmlns:a16="http://schemas.microsoft.com/office/drawing/2014/main" id="{C7A582ED-A48E-1006-2C8A-577CC840985C}"/>
              </a:ext>
            </a:extLst>
          </p:cNvPr>
          <p:cNvSpPr>
            <a:spLocks noChangeArrowheads="1"/>
          </p:cNvSpPr>
          <p:nvPr/>
        </p:nvSpPr>
        <p:spPr bwMode="auto">
          <a:xfrm>
            <a:off x="1544638" y="2927350"/>
            <a:ext cx="5454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rgbClr val="000000"/>
                </a:solidFill>
                <a:latin typeface="Times New Roman" panose="02020603050405020304" pitchFamily="18" charset="0"/>
              </a:rPr>
              <a:t>L1 cache:  </a:t>
            </a:r>
            <a:r>
              <a:rPr lang="en-US" altLang="zh-CN" sz="1800">
                <a:solidFill>
                  <a:srgbClr val="000000"/>
                </a:solidFill>
                <a:latin typeface="Times New Roman" panose="02020603050405020304" pitchFamily="18" charset="0"/>
              </a:rPr>
              <a:t>virtually addressed and </a:t>
            </a:r>
            <a:r>
              <a:rPr lang="en-US" altLang="zh-CN" sz="1800">
                <a:solidFill>
                  <a:srgbClr val="FF0000"/>
                </a:solidFill>
                <a:latin typeface="Times New Roman" panose="02020603050405020304" pitchFamily="18" charset="0"/>
              </a:rPr>
              <a:t>virtually tagged</a:t>
            </a:r>
            <a:r>
              <a:rPr lang="en-US" altLang="zh-CN" sz="1800">
                <a:solidFill>
                  <a:srgbClr val="000000"/>
                </a:solidFill>
                <a:latin typeface="Times New Roman" panose="02020603050405020304" pitchFamily="18" charset="0"/>
              </a:rPr>
              <a:t>.</a:t>
            </a:r>
          </a:p>
          <a:p>
            <a:pPr>
              <a:spcBef>
                <a:spcPct val="0"/>
              </a:spcBef>
              <a:buFontTx/>
              <a:buNone/>
            </a:pPr>
            <a:r>
              <a:rPr lang="en-US" altLang="zh-CN" sz="1800">
                <a:solidFill>
                  <a:srgbClr val="000000"/>
                </a:solidFill>
                <a:latin typeface="Times New Roman" panose="02020603050405020304" pitchFamily="18" charset="0"/>
              </a:rPr>
              <a:t> </a:t>
            </a:r>
            <a:r>
              <a:rPr lang="en-US" altLang="zh-CN" sz="1800">
                <a:solidFill>
                  <a:srgbClr val="FF0000"/>
                </a:solidFill>
                <a:latin typeface="Times New Roman" panose="02020603050405020304" pitchFamily="18" charset="0"/>
              </a:rPr>
              <a:t>TLB</a:t>
            </a:r>
            <a:r>
              <a:rPr lang="zh-CN" altLang="en-US" sz="1800">
                <a:solidFill>
                  <a:srgbClr val="FF0000"/>
                </a:solidFill>
                <a:latin typeface="Times New Roman" panose="02020603050405020304" pitchFamily="18" charset="0"/>
              </a:rPr>
              <a:t>在</a:t>
            </a:r>
            <a:r>
              <a:rPr lang="en-US" altLang="zh-CN" sz="1800">
                <a:solidFill>
                  <a:srgbClr val="FF0000"/>
                </a:solidFill>
                <a:latin typeface="Times New Roman" panose="02020603050405020304" pitchFamily="18" charset="0"/>
              </a:rPr>
              <a:t>L1cache</a:t>
            </a:r>
            <a:r>
              <a:rPr lang="zh-CN" altLang="en-US" sz="1800">
                <a:solidFill>
                  <a:srgbClr val="FF0000"/>
                </a:solidFill>
                <a:latin typeface="Times New Roman" panose="02020603050405020304" pitchFamily="18" charset="0"/>
              </a:rPr>
              <a:t>与</a:t>
            </a:r>
            <a:r>
              <a:rPr lang="en-US" altLang="zh-CN" sz="1800">
                <a:solidFill>
                  <a:srgbClr val="FF0000"/>
                </a:solidFill>
                <a:latin typeface="Times New Roman" panose="02020603050405020304" pitchFamily="18" charset="0"/>
              </a:rPr>
              <a:t>L2cache</a:t>
            </a:r>
            <a:r>
              <a:rPr lang="zh-CN" altLang="en-US" sz="1800">
                <a:solidFill>
                  <a:srgbClr val="FF0000"/>
                </a:solidFill>
                <a:latin typeface="Times New Roman" panose="02020603050405020304" pitchFamily="18" charset="0"/>
              </a:rPr>
              <a:t>之间</a:t>
            </a:r>
            <a:r>
              <a:rPr lang="zh-CN" altLang="en-US" sz="1800">
                <a:solidFill>
                  <a:srgbClr val="000000"/>
                </a:solidFill>
                <a:latin typeface="Times New Roman" panose="02020603050405020304" pitchFamily="18" charset="0"/>
              </a:rPr>
              <a:t>，</a:t>
            </a:r>
            <a:r>
              <a:rPr lang="en-US" altLang="zh-CN" sz="1800">
                <a:solidFill>
                  <a:srgbClr val="000000"/>
                </a:solidFill>
                <a:latin typeface="Times New Roman" panose="02020603050405020304" pitchFamily="18" charset="0"/>
              </a:rPr>
              <a:t>hits</a:t>
            </a:r>
            <a:r>
              <a:rPr lang="zh-CN" altLang="en-US" sz="1800">
                <a:solidFill>
                  <a:srgbClr val="000000"/>
                </a:solidFill>
                <a:latin typeface="Times New Roman" panose="02020603050405020304" pitchFamily="18" charset="0"/>
              </a:rPr>
              <a:t>可以并行</a:t>
            </a:r>
            <a:endParaRPr lang="zh-CN" altLang="en-US" sz="1800"/>
          </a:p>
        </p:txBody>
      </p:sp>
      <p:sp>
        <p:nvSpPr>
          <p:cNvPr id="43032" name="文本框 13">
            <a:extLst>
              <a:ext uri="{FF2B5EF4-FFF2-40B4-BE49-F238E27FC236}">
                <a16:creationId xmlns:a16="http://schemas.microsoft.com/office/drawing/2014/main" id="{71C5D0CA-A815-E713-5A7B-BB29068B66CE}"/>
              </a:ext>
            </a:extLst>
          </p:cNvPr>
          <p:cNvSpPr txBox="1">
            <a:spLocks noChangeArrowheads="1"/>
          </p:cNvSpPr>
          <p:nvPr/>
        </p:nvSpPr>
        <p:spPr bwMode="auto">
          <a:xfrm>
            <a:off x="436563" y="3686175"/>
            <a:ext cx="859948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Data accesses: TLB</a:t>
            </a:r>
            <a:r>
              <a:rPr lang="zh-CN" altLang="en-US" sz="1800"/>
              <a:t>是虚拟地址和物理地址的转换表，</a:t>
            </a:r>
            <a:r>
              <a:rPr lang="en-US" altLang="zh-CN" sz="1800"/>
              <a:t>L1 </a:t>
            </a:r>
            <a:r>
              <a:rPr lang="en-US" altLang="zh-CN" sz="1800">
                <a:solidFill>
                  <a:srgbClr val="000000"/>
                </a:solidFill>
                <a:latin typeface="Times New Roman" panose="02020603050405020304" pitchFamily="18" charset="0"/>
              </a:rPr>
              <a:t>virtually tagged</a:t>
            </a:r>
          </a:p>
          <a:p>
            <a:pPr>
              <a:spcBef>
                <a:spcPct val="0"/>
              </a:spcBef>
              <a:buFontTx/>
              <a:buNone/>
            </a:pPr>
            <a:endParaRPr lang="en-US" altLang="zh-CN" sz="1800"/>
          </a:p>
          <a:p>
            <a:pPr>
              <a:spcBef>
                <a:spcPct val="0"/>
              </a:spcBef>
              <a:buFontTx/>
              <a:buNone/>
            </a:pPr>
            <a:r>
              <a:rPr lang="en-US" altLang="zh-CN" sz="1800"/>
              <a:t>0.96*1+0.999</a:t>
            </a:r>
            <a:r>
              <a:rPr lang="zh-CN" altLang="en-US" sz="1800"/>
              <a:t>*</a:t>
            </a:r>
            <a:r>
              <a:rPr lang="en-US" altLang="zh-CN" sz="1800"/>
              <a:t>[0.04*</a:t>
            </a:r>
            <a:r>
              <a:rPr lang="en-US" altLang="zh-CN" sz="1800">
                <a:solidFill>
                  <a:srgbClr val="FF0000"/>
                </a:solidFill>
              </a:rPr>
              <a:t>0.98*(20+1)+0.04</a:t>
            </a:r>
            <a:r>
              <a:rPr lang="zh-CN" altLang="en-US" sz="1800">
                <a:solidFill>
                  <a:srgbClr val="FF0000"/>
                </a:solidFill>
              </a:rPr>
              <a:t>*</a:t>
            </a:r>
            <a:r>
              <a:rPr lang="en-US" altLang="zh-CN" sz="1800">
                <a:solidFill>
                  <a:srgbClr val="FF0000"/>
                </a:solidFill>
              </a:rPr>
              <a:t>0.02</a:t>
            </a:r>
            <a:r>
              <a:rPr lang="zh-CN" altLang="en-US" sz="1800">
                <a:solidFill>
                  <a:srgbClr val="FF0000"/>
                </a:solidFill>
              </a:rPr>
              <a:t>*</a:t>
            </a:r>
            <a:r>
              <a:rPr lang="en-US" altLang="zh-CN" sz="1800">
                <a:solidFill>
                  <a:srgbClr val="FF0000"/>
                </a:solidFill>
              </a:rPr>
              <a:t>(1-0.001%)*(240+20+1)+ 0.04*0.02*0.001%*(20327680+240+20+1)] + </a:t>
            </a:r>
            <a:r>
              <a:rPr lang="en-US" altLang="zh-CN" sz="1800">
                <a:solidFill>
                  <a:schemeClr val="tx2"/>
                </a:solidFill>
              </a:rPr>
              <a:t>0.04*0.1%*[0.98*(20+40+1)+0.02</a:t>
            </a:r>
            <a:r>
              <a:rPr lang="zh-CN" altLang="en-US" sz="1800">
                <a:solidFill>
                  <a:schemeClr val="tx2"/>
                </a:solidFill>
              </a:rPr>
              <a:t>*</a:t>
            </a:r>
            <a:r>
              <a:rPr lang="en-US" altLang="zh-CN" sz="1800">
                <a:solidFill>
                  <a:schemeClr val="tx2"/>
                </a:solidFill>
              </a:rPr>
              <a:t>(1-0.001%)*(240+40+20+1)+0.02*0.001%*(20327680+240+40+20+1)]</a:t>
            </a:r>
          </a:p>
          <a:p>
            <a:pPr>
              <a:spcBef>
                <a:spcPct val="0"/>
              </a:spcBef>
              <a:buFontTx/>
              <a:buNone/>
            </a:pPr>
            <a:r>
              <a:rPr lang="en-US" altLang="zh-CN" sz="1800">
                <a:solidFill>
                  <a:schemeClr val="tx2"/>
                </a:solidFill>
              </a:rPr>
              <a:t>        A – L2 time</a:t>
            </a:r>
          </a:p>
          <a:p>
            <a:pPr>
              <a:spcBef>
                <a:spcPct val="0"/>
              </a:spcBef>
              <a:buFontTx/>
              <a:buNone/>
            </a:pPr>
            <a:r>
              <a:rPr lang="en-US" altLang="zh-CN" sz="1800">
                <a:solidFill>
                  <a:schemeClr val="tx2"/>
                </a:solidFill>
              </a:rPr>
              <a:t>       A = </a:t>
            </a:r>
            <a:r>
              <a:rPr lang="en-US" altLang="zh-CN" sz="1800">
                <a:solidFill>
                  <a:srgbClr val="FF0000"/>
                </a:solidFill>
              </a:rPr>
              <a:t>[0.98*(20+1)+0.02</a:t>
            </a:r>
            <a:r>
              <a:rPr lang="zh-CN" altLang="en-US" sz="1800">
                <a:solidFill>
                  <a:srgbClr val="FF0000"/>
                </a:solidFill>
              </a:rPr>
              <a:t>*</a:t>
            </a:r>
            <a:r>
              <a:rPr lang="en-US" altLang="zh-CN" sz="1800">
                <a:solidFill>
                  <a:srgbClr val="FF0000"/>
                </a:solidFill>
              </a:rPr>
              <a:t>(1-0.001%)*(240+20+1)+    </a:t>
            </a:r>
          </a:p>
          <a:p>
            <a:pPr>
              <a:spcBef>
                <a:spcPct val="0"/>
              </a:spcBef>
              <a:buFontTx/>
              <a:buNone/>
            </a:pPr>
            <a:r>
              <a:rPr lang="en-US" altLang="zh-CN" sz="1800">
                <a:solidFill>
                  <a:srgbClr val="FF0000"/>
                </a:solidFill>
              </a:rPr>
              <a:t>              0.02*0.001%*(20327680+240+20+1)] = 29.865536 ns</a:t>
            </a:r>
          </a:p>
          <a:p>
            <a:pPr>
              <a:spcBef>
                <a:spcPct val="0"/>
              </a:spcBef>
              <a:buFontTx/>
              <a:buNone/>
            </a:pPr>
            <a:r>
              <a:rPr lang="en-US" altLang="zh-CN" sz="1800">
                <a:solidFill>
                  <a:schemeClr val="tx2"/>
                </a:solidFill>
              </a:rPr>
              <a:t>Data : 0.96*1 + 0.04*(0.999*A+0.001*(40+A)) = 2.156 ns</a:t>
            </a:r>
          </a:p>
          <a:p>
            <a:pPr>
              <a:spcBef>
                <a:spcPct val="0"/>
              </a:spcBef>
              <a:buFontTx/>
              <a:buNone/>
            </a:pPr>
            <a:endParaRPr lang="en-US" altLang="zh-CN"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A1482D46-0748-1DBA-D290-3205AD5D686B}"/>
              </a:ext>
            </a:extLst>
          </p:cNvPr>
          <p:cNvSpPr>
            <a:spLocks noGrp="1" noChangeArrowheads="1"/>
          </p:cNvSpPr>
          <p:nvPr>
            <p:ph type="title"/>
          </p:nvPr>
        </p:nvSpPr>
        <p:spPr/>
        <p:txBody>
          <a:bodyPr/>
          <a:lstStyle/>
          <a:p>
            <a:r>
              <a:rPr lang="en-US" altLang="zh-CN"/>
              <a:t>HW8</a:t>
            </a:r>
            <a:endParaRPr lang="zh-CN" altLang="en-US"/>
          </a:p>
        </p:txBody>
      </p:sp>
      <p:sp>
        <p:nvSpPr>
          <p:cNvPr id="7171" name="Rectangle 5">
            <a:extLst>
              <a:ext uri="{FF2B5EF4-FFF2-40B4-BE49-F238E27FC236}">
                <a16:creationId xmlns:a16="http://schemas.microsoft.com/office/drawing/2014/main" id="{B52952B7-5C06-7CC0-EE01-9774591FBB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72" name="Rectangle 7">
            <a:extLst>
              <a:ext uri="{FF2B5EF4-FFF2-40B4-BE49-F238E27FC236}">
                <a16:creationId xmlns:a16="http://schemas.microsoft.com/office/drawing/2014/main" id="{C7721708-B26E-0D67-D298-80FCC0360E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73" name="Rectangle 9">
            <a:extLst>
              <a:ext uri="{FF2B5EF4-FFF2-40B4-BE49-F238E27FC236}">
                <a16:creationId xmlns:a16="http://schemas.microsoft.com/office/drawing/2014/main" id="{8180ABAF-53EE-7139-0103-1192AFEDD5F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74" name="灯片编号占位符 1">
            <a:extLst>
              <a:ext uri="{FF2B5EF4-FFF2-40B4-BE49-F238E27FC236}">
                <a16:creationId xmlns:a16="http://schemas.microsoft.com/office/drawing/2014/main" id="{2D9AC5A0-2F0B-BB50-79B8-0FC8C4DCBA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A76F09A-892E-4949-B5CC-70371FB98329}" type="slidenum">
              <a:rPr lang="en-US" altLang="zh-CN" sz="1400" smtClean="0"/>
              <a:pPr>
                <a:spcBef>
                  <a:spcPct val="0"/>
                </a:spcBef>
                <a:buFontTx/>
                <a:buNone/>
              </a:pPr>
              <a:t>4</a:t>
            </a:fld>
            <a:endParaRPr lang="en-US" altLang="zh-CN" sz="1400"/>
          </a:p>
        </p:txBody>
      </p:sp>
      <p:sp>
        <p:nvSpPr>
          <p:cNvPr id="7175" name="文本框 6">
            <a:extLst>
              <a:ext uri="{FF2B5EF4-FFF2-40B4-BE49-F238E27FC236}">
                <a16:creationId xmlns:a16="http://schemas.microsoft.com/office/drawing/2014/main" id="{7699BEDA-8085-8FC9-4F9D-44ADBCF80948}"/>
              </a:ext>
            </a:extLst>
          </p:cNvPr>
          <p:cNvSpPr txBox="1">
            <a:spLocks noChangeArrowheads="1"/>
          </p:cNvSpPr>
          <p:nvPr/>
        </p:nvSpPr>
        <p:spPr bwMode="auto">
          <a:xfrm>
            <a:off x="457200" y="908050"/>
            <a:ext cx="83629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Problem1</a:t>
            </a:r>
          </a:p>
          <a:p>
            <a:pPr>
              <a:spcBef>
                <a:spcPct val="0"/>
              </a:spcBef>
              <a:buFontTx/>
              <a:buNone/>
            </a:pPr>
            <a:r>
              <a:rPr lang="en-US" altLang="zh-CN" sz="1800"/>
              <a:t>b)  For each of these references, identify the binary address, the tag, and the index given a direct-mapped cache </a:t>
            </a:r>
            <a:r>
              <a:rPr lang="en-US" altLang="zh-CN" sz="1800">
                <a:solidFill>
                  <a:srgbClr val="FF0000"/>
                </a:solidFill>
              </a:rPr>
              <a:t>with four-word blocks </a:t>
            </a:r>
            <a:r>
              <a:rPr lang="en-US" altLang="zh-CN" sz="1800"/>
              <a:t>and a total size if </a:t>
            </a:r>
            <a:r>
              <a:rPr lang="en-US" altLang="zh-CN" sz="1800">
                <a:solidFill>
                  <a:srgbClr val="FF0000"/>
                </a:solidFill>
              </a:rPr>
              <a:t>4 blocks</a:t>
            </a:r>
            <a:r>
              <a:rPr lang="en-US" altLang="zh-CN" sz="1800"/>
              <a:t>. Also list if each reference is a hit or a miss, assuming the cache is initially empty.</a:t>
            </a:r>
          </a:p>
        </p:txBody>
      </p:sp>
      <p:sp>
        <p:nvSpPr>
          <p:cNvPr id="7176" name="文本框 3">
            <a:extLst>
              <a:ext uri="{FF2B5EF4-FFF2-40B4-BE49-F238E27FC236}">
                <a16:creationId xmlns:a16="http://schemas.microsoft.com/office/drawing/2014/main" id="{1F033566-DA0E-42F4-2103-C9DC8461A546}"/>
              </a:ext>
            </a:extLst>
          </p:cNvPr>
          <p:cNvSpPr txBox="1">
            <a:spLocks noChangeArrowheads="1"/>
          </p:cNvSpPr>
          <p:nvPr/>
        </p:nvSpPr>
        <p:spPr bwMode="auto">
          <a:xfrm>
            <a:off x="457200" y="5765800"/>
            <a:ext cx="8316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B0F0"/>
                </a:solidFill>
              </a:rPr>
              <a:t>Word address: 3   binary address: 0000 0011   byte address: 0000    00      11</a:t>
            </a:r>
            <a:r>
              <a:rPr lang="en-US" altLang="zh-CN" sz="1800">
                <a:solidFill>
                  <a:srgbClr val="FF0000"/>
                </a:solidFill>
              </a:rPr>
              <a:t>00</a:t>
            </a:r>
            <a:endParaRPr lang="zh-CN" altLang="en-US" sz="1800">
              <a:solidFill>
                <a:srgbClr val="FF0000"/>
              </a:solidFill>
            </a:endParaRPr>
          </a:p>
        </p:txBody>
      </p:sp>
      <p:sp>
        <p:nvSpPr>
          <p:cNvPr id="7177" name="文本框 4">
            <a:extLst>
              <a:ext uri="{FF2B5EF4-FFF2-40B4-BE49-F238E27FC236}">
                <a16:creationId xmlns:a16="http://schemas.microsoft.com/office/drawing/2014/main" id="{144D9D1B-EFCB-95EA-E3DD-0AB30D7FF25A}"/>
              </a:ext>
            </a:extLst>
          </p:cNvPr>
          <p:cNvSpPr txBox="1">
            <a:spLocks noChangeArrowheads="1"/>
          </p:cNvSpPr>
          <p:nvPr/>
        </p:nvSpPr>
        <p:spPr bwMode="auto">
          <a:xfrm>
            <a:off x="6656388" y="5518150"/>
            <a:ext cx="2151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Tag       index      offset</a:t>
            </a:r>
          </a:p>
        </p:txBody>
      </p:sp>
      <p:sp>
        <p:nvSpPr>
          <p:cNvPr id="7178" name="文本框 5">
            <a:extLst>
              <a:ext uri="{FF2B5EF4-FFF2-40B4-BE49-F238E27FC236}">
                <a16:creationId xmlns:a16="http://schemas.microsoft.com/office/drawing/2014/main" id="{F13FC353-43AA-C489-0617-D7AFE89DD2E1}"/>
              </a:ext>
            </a:extLst>
          </p:cNvPr>
          <p:cNvSpPr txBox="1">
            <a:spLocks noChangeArrowheads="1"/>
          </p:cNvSpPr>
          <p:nvPr/>
        </p:nvSpPr>
        <p:spPr bwMode="auto">
          <a:xfrm>
            <a:off x="469900" y="539750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B0F0"/>
                </a:solidFill>
              </a:rPr>
              <a:t>index has 2 bits. offset has 4 bits. </a:t>
            </a:r>
          </a:p>
        </p:txBody>
      </p:sp>
      <p:pic>
        <p:nvPicPr>
          <p:cNvPr id="7179" name="图片 4">
            <a:extLst>
              <a:ext uri="{FF2B5EF4-FFF2-40B4-BE49-F238E27FC236}">
                <a16:creationId xmlns:a16="http://schemas.microsoft.com/office/drawing/2014/main" id="{71ABFB1C-E5DB-C493-9383-AD000245D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2530475"/>
            <a:ext cx="6453187"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355794A6-ACCF-1A17-8276-152966300D5D}"/>
              </a:ext>
            </a:extLst>
          </p:cNvPr>
          <p:cNvSpPr>
            <a:spLocks noGrp="1" noChangeArrowheads="1"/>
          </p:cNvSpPr>
          <p:nvPr>
            <p:ph type="title"/>
          </p:nvPr>
        </p:nvSpPr>
        <p:spPr/>
        <p:txBody>
          <a:bodyPr/>
          <a:lstStyle/>
          <a:p>
            <a:r>
              <a:rPr lang="en-US" altLang="zh-CN"/>
              <a:t>HW10</a:t>
            </a:r>
            <a:endParaRPr lang="zh-CN" altLang="en-US"/>
          </a:p>
        </p:txBody>
      </p:sp>
      <p:sp>
        <p:nvSpPr>
          <p:cNvPr id="44035" name="Rectangle 5">
            <a:extLst>
              <a:ext uri="{FF2B5EF4-FFF2-40B4-BE49-F238E27FC236}">
                <a16:creationId xmlns:a16="http://schemas.microsoft.com/office/drawing/2014/main" id="{0BC046FE-4EC0-67B7-B28E-1ACB3C3A17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036" name="Rectangle 7">
            <a:extLst>
              <a:ext uri="{FF2B5EF4-FFF2-40B4-BE49-F238E27FC236}">
                <a16:creationId xmlns:a16="http://schemas.microsoft.com/office/drawing/2014/main" id="{E6DDDDAF-B226-9E81-B93A-874331C80E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037" name="Rectangle 9">
            <a:extLst>
              <a:ext uri="{FF2B5EF4-FFF2-40B4-BE49-F238E27FC236}">
                <a16:creationId xmlns:a16="http://schemas.microsoft.com/office/drawing/2014/main" id="{5DF495E9-2856-C916-ACC2-29756C68195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038" name="灯片编号占位符 1">
            <a:extLst>
              <a:ext uri="{FF2B5EF4-FFF2-40B4-BE49-F238E27FC236}">
                <a16:creationId xmlns:a16="http://schemas.microsoft.com/office/drawing/2014/main" id="{D8FD2AFE-F517-6161-1706-890EE1FFA8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3535E29-2083-45BE-AC62-839D06391ADD}" type="slidenum">
              <a:rPr lang="en-US" altLang="zh-CN" sz="1400" smtClean="0"/>
              <a:pPr>
                <a:spcBef>
                  <a:spcPct val="0"/>
                </a:spcBef>
                <a:buFontTx/>
                <a:buNone/>
              </a:pPr>
              <a:t>40</a:t>
            </a:fld>
            <a:endParaRPr lang="en-US" altLang="zh-CN" sz="1400"/>
          </a:p>
        </p:txBody>
      </p:sp>
      <p:sp>
        <p:nvSpPr>
          <p:cNvPr id="2" name="文本框 1">
            <a:extLst>
              <a:ext uri="{FF2B5EF4-FFF2-40B4-BE49-F238E27FC236}">
                <a16:creationId xmlns:a16="http://schemas.microsoft.com/office/drawing/2014/main" id="{07E54A91-92EB-3654-16D5-14FB9204765C}"/>
              </a:ext>
            </a:extLst>
          </p:cNvPr>
          <p:cNvSpPr txBox="1"/>
          <p:nvPr/>
        </p:nvSpPr>
        <p:spPr>
          <a:xfrm>
            <a:off x="684213" y="1417638"/>
            <a:ext cx="7634287" cy="2586037"/>
          </a:xfrm>
          <a:prstGeom prst="rect">
            <a:avLst/>
          </a:prstGeom>
          <a:noFill/>
        </p:spPr>
        <p:txBody>
          <a:bodyPr>
            <a:spAutoFit/>
          </a:bodyPr>
          <a:lstStyle/>
          <a:p>
            <a:pPr algn="just">
              <a:defRPr/>
            </a:pPr>
            <a:r>
              <a:rPr lang="en-US" altLang="zh-CN" kern="100" dirty="0">
                <a:latin typeface="Times New Roman" panose="02020603050405020304" pitchFamily="18" charset="0"/>
                <a:cs typeface="Times New Roman" panose="02020603050405020304" pitchFamily="18" charset="0"/>
              </a:rPr>
              <a:t>Cache</a:t>
            </a:r>
          </a:p>
          <a:p>
            <a:pPr algn="just">
              <a:defRPr/>
            </a:pPr>
            <a:endParaRPr lang="en-US" altLang="zh-CN" kern="100" dirty="0">
              <a:latin typeface="Times New Roman" panose="02020603050405020304" pitchFamily="18"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Virtually-Indexed, Virtually-Tagged</a:t>
            </a:r>
          </a:p>
          <a:p>
            <a:pPr algn="just">
              <a:defRPr/>
            </a:pPr>
            <a:endParaRPr lang="en-US" altLang="zh-CN" kern="100" dirty="0">
              <a:latin typeface="Times New Roman" panose="02020603050405020304" pitchFamily="18" charset="0"/>
              <a:cs typeface="Times New Roman" panose="02020603050405020304" pitchFamily="18" charset="0"/>
            </a:endParaRPr>
          </a:p>
          <a:p>
            <a:pPr algn="just">
              <a:defRPr/>
            </a:pPr>
            <a:endParaRPr lang="en-US" altLang="zh-CN" kern="100" dirty="0">
              <a:latin typeface="Times New Roman" panose="02020603050405020304" pitchFamily="18"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Virtually-Indexed, Physically-Tagged</a:t>
            </a:r>
          </a:p>
          <a:p>
            <a:pPr algn="just">
              <a:defRPr/>
            </a:pPr>
            <a:endParaRPr lang="en-US" altLang="zh-CN" kern="100" dirty="0">
              <a:latin typeface="Times New Roman" panose="02020603050405020304" pitchFamily="18" charset="0"/>
              <a:cs typeface="Times New Roman" panose="02020603050405020304" pitchFamily="18" charset="0"/>
            </a:endParaRPr>
          </a:p>
          <a:p>
            <a:pPr algn="just">
              <a:defRPr/>
            </a:pPr>
            <a:endParaRPr lang="en-US" altLang="zh-CN" kern="100" dirty="0">
              <a:latin typeface="Times New Roman" panose="02020603050405020304" pitchFamily="18" charset="0"/>
              <a:cs typeface="Times New Roman" panose="02020603050405020304" pitchFamily="18" charset="0"/>
            </a:endParaRPr>
          </a:p>
          <a:p>
            <a:pPr algn="just">
              <a:defRPr/>
            </a:pPr>
            <a:r>
              <a:rPr lang="en-US" altLang="zh-CN" kern="100" dirty="0">
                <a:latin typeface="Times New Roman" panose="02020603050405020304" pitchFamily="18" charset="0"/>
                <a:cs typeface="Times New Roman" panose="02020603050405020304" pitchFamily="18" charset="0"/>
              </a:rPr>
              <a:t>Physically-Indexed, Physically-Tagged</a:t>
            </a:r>
          </a:p>
        </p:txBody>
      </p:sp>
      <p:sp>
        <p:nvSpPr>
          <p:cNvPr id="3" name="右大括号 2">
            <a:extLst>
              <a:ext uri="{FF2B5EF4-FFF2-40B4-BE49-F238E27FC236}">
                <a16:creationId xmlns:a16="http://schemas.microsoft.com/office/drawing/2014/main" id="{5A75CA15-AF9D-A919-DA92-C0C92C0AD697}"/>
              </a:ext>
            </a:extLst>
          </p:cNvPr>
          <p:cNvSpPr/>
          <p:nvPr/>
        </p:nvSpPr>
        <p:spPr>
          <a:xfrm>
            <a:off x="4859338" y="2924175"/>
            <a:ext cx="576262" cy="100965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4041" name="文本框 3">
            <a:extLst>
              <a:ext uri="{FF2B5EF4-FFF2-40B4-BE49-F238E27FC236}">
                <a16:creationId xmlns:a16="http://schemas.microsoft.com/office/drawing/2014/main" id="{86CE63EE-CA6F-112E-5598-0EE991E1900D}"/>
              </a:ext>
            </a:extLst>
          </p:cNvPr>
          <p:cNvSpPr txBox="1">
            <a:spLocks noChangeArrowheads="1"/>
          </p:cNvSpPr>
          <p:nvPr/>
        </p:nvSpPr>
        <p:spPr bwMode="auto">
          <a:xfrm>
            <a:off x="5608638" y="3105150"/>
            <a:ext cx="2700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需要将</a:t>
            </a:r>
            <a:r>
              <a:rPr lang="en-US" altLang="zh-CN" sz="1800">
                <a:solidFill>
                  <a:srgbClr val="FF0000"/>
                </a:solidFill>
              </a:rPr>
              <a:t>CPU</a:t>
            </a:r>
            <a:r>
              <a:rPr lang="zh-CN" altLang="en-US" sz="1800">
                <a:solidFill>
                  <a:srgbClr val="FF0000"/>
                </a:solidFill>
              </a:rPr>
              <a:t>发出的虚拟地址转换位物理地址。</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871995E9-9D21-FCE4-099E-20355EFC82EA}"/>
              </a:ext>
            </a:extLst>
          </p:cNvPr>
          <p:cNvSpPr>
            <a:spLocks noGrp="1" noChangeArrowheads="1"/>
          </p:cNvSpPr>
          <p:nvPr>
            <p:ph type="title"/>
          </p:nvPr>
        </p:nvSpPr>
        <p:spPr/>
        <p:txBody>
          <a:bodyPr/>
          <a:lstStyle/>
          <a:p>
            <a:r>
              <a:rPr lang="en-US" altLang="zh-CN"/>
              <a:t>HW11</a:t>
            </a:r>
            <a:endParaRPr lang="zh-CN" altLang="en-US"/>
          </a:p>
        </p:txBody>
      </p:sp>
      <p:sp>
        <p:nvSpPr>
          <p:cNvPr id="45059" name="Rectangle 5">
            <a:extLst>
              <a:ext uri="{FF2B5EF4-FFF2-40B4-BE49-F238E27FC236}">
                <a16:creationId xmlns:a16="http://schemas.microsoft.com/office/drawing/2014/main" id="{9620E5FE-7E7D-488D-977B-AEB3B224370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060" name="Rectangle 7">
            <a:extLst>
              <a:ext uri="{FF2B5EF4-FFF2-40B4-BE49-F238E27FC236}">
                <a16:creationId xmlns:a16="http://schemas.microsoft.com/office/drawing/2014/main" id="{A8C7CC2F-81DF-3FC0-18E3-08DF48AB414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061" name="Rectangle 9">
            <a:extLst>
              <a:ext uri="{FF2B5EF4-FFF2-40B4-BE49-F238E27FC236}">
                <a16:creationId xmlns:a16="http://schemas.microsoft.com/office/drawing/2014/main" id="{4289AD2B-6A7B-1477-146C-BBFB740905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062" name="灯片编号占位符 1">
            <a:extLst>
              <a:ext uri="{FF2B5EF4-FFF2-40B4-BE49-F238E27FC236}">
                <a16:creationId xmlns:a16="http://schemas.microsoft.com/office/drawing/2014/main" id="{AA247EE6-6E7E-7C64-6FF2-9B930228A3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9264C19-469C-4D33-98DD-51D5C9900C4C}" type="slidenum">
              <a:rPr lang="en-US" altLang="zh-CN" sz="1400" smtClean="0"/>
              <a:pPr>
                <a:spcBef>
                  <a:spcPct val="0"/>
                </a:spcBef>
                <a:buFontTx/>
                <a:buNone/>
              </a:pPr>
              <a:t>41</a:t>
            </a:fld>
            <a:endParaRPr lang="en-US" altLang="zh-CN" sz="1400"/>
          </a:p>
        </p:txBody>
      </p:sp>
      <p:sp>
        <p:nvSpPr>
          <p:cNvPr id="3" name="文本框 2">
            <a:extLst>
              <a:ext uri="{FF2B5EF4-FFF2-40B4-BE49-F238E27FC236}">
                <a16:creationId xmlns:a16="http://schemas.microsoft.com/office/drawing/2014/main" id="{2F73D97C-7A34-5F9D-AA5A-172BE7120E41}"/>
              </a:ext>
            </a:extLst>
          </p:cNvPr>
          <p:cNvSpPr txBox="1"/>
          <p:nvPr/>
        </p:nvSpPr>
        <p:spPr>
          <a:xfrm>
            <a:off x="611188" y="1217613"/>
            <a:ext cx="7993062" cy="3754437"/>
          </a:xfrm>
          <a:prstGeom prst="rect">
            <a:avLst/>
          </a:prstGeom>
          <a:noFill/>
        </p:spPr>
        <p:txBody>
          <a:bodyPr>
            <a:spAutoFit/>
          </a:bodyPr>
          <a:lstStyle/>
          <a:p>
            <a:pPr eaLnBrk="1" hangingPunct="1">
              <a:defRPr/>
            </a:pPr>
            <a:r>
              <a:rPr lang="en-US" altLang="zh-CN" sz="2000" dirty="0">
                <a:latin typeface="Times New Roman" panose="02020603050405020304" pitchFamily="18" charset="0"/>
                <a:cs typeface="Times New Roman" panose="02020603050405020304" pitchFamily="18" charset="0"/>
              </a:rPr>
              <a:t>Problem 2</a:t>
            </a:r>
          </a:p>
          <a:p>
            <a:pPr algn="just">
              <a:defRPr/>
            </a:pPr>
            <a:r>
              <a:rPr lang="en-US" altLang="zh-CN" kern="100" dirty="0">
                <a:latin typeface="Times New Roman" panose="02020603050405020304" pitchFamily="18" charset="0"/>
                <a:cs typeface="Times New Roman" panose="02020603050405020304" pitchFamily="18" charset="0"/>
              </a:rPr>
              <a:t>An important advantage of interrupts over polling is the ability of the processor to perform other tasks while waiting for communication from an I/O device. Suppose that a 2GHz processor needs to read 1000 bytes of data from a particular I/O device. The I/O device supplies 1 bytes of data every 0.01ms. </a:t>
            </a:r>
            <a:r>
              <a:rPr lang="en-US" altLang="zh-CN" b="1" kern="100" dirty="0">
                <a:latin typeface="Times New Roman" panose="02020603050405020304" pitchFamily="18" charset="0"/>
                <a:cs typeface="Times New Roman" panose="02020603050405020304" pitchFamily="18" charset="0"/>
              </a:rPr>
              <a:t>The code to process the data and store it in a buffer takes 2000 cycles.</a:t>
            </a:r>
            <a:endParaRPr lang="zh-CN" altLang="zh-CN" b="1" kern="100" dirty="0">
              <a:latin typeface="Calibri" panose="020F0502020204030204" pitchFamily="34" charset="0"/>
              <a:cs typeface="Times New Roman" panose="02020603050405020304" pitchFamily="18" charset="0"/>
            </a:endParaRPr>
          </a:p>
          <a:p>
            <a:pPr algn="just">
              <a:defRPr/>
            </a:pPr>
            <a:r>
              <a:rPr lang="en-US" altLang="zh-CN" b="1" kern="100" dirty="0">
                <a:latin typeface="Times New Roman" panose="02020603050405020304" pitchFamily="18" charset="0"/>
                <a:cs typeface="Times New Roman" panose="02020603050405020304" pitchFamily="18" charset="0"/>
              </a:rPr>
              <a:t> </a:t>
            </a:r>
            <a:endParaRPr lang="zh-CN" altLang="zh-CN" b="1" kern="100" dirty="0">
              <a:latin typeface="Calibri" panose="020F0502020204030204" pitchFamily="34" charset="0"/>
              <a:cs typeface="Times New Roman" panose="02020603050405020304" pitchFamily="18" charset="0"/>
            </a:endParaRPr>
          </a:p>
          <a:p>
            <a:pPr marL="342900" indent="-342900" algn="just">
              <a:buFont typeface="+mj-lt"/>
              <a:buAutoNum type="alphaLcPeriod"/>
              <a:defRPr/>
            </a:pPr>
            <a:r>
              <a:rPr lang="en-US" altLang="zh-CN" kern="100" dirty="0">
                <a:latin typeface="Times New Roman" panose="02020603050405020304" pitchFamily="18" charset="0"/>
                <a:cs typeface="Times New Roman" panose="02020603050405020304" pitchFamily="18" charset="0"/>
              </a:rPr>
              <a:t>If the processor detects that a byte of data is ready through polling, and a polling iteration takes 40 cycles, how many cycles does the entire operation take?</a:t>
            </a:r>
            <a:endParaRPr lang="zh-CN" altLang="zh-CN" kern="100" dirty="0">
              <a:latin typeface="Calibri" panose="020F0502020204030204" pitchFamily="34" charset="0"/>
              <a:cs typeface="Times New Roman" panose="02020603050405020304" pitchFamily="18" charset="0"/>
            </a:endParaRPr>
          </a:p>
          <a:p>
            <a:pPr marL="228600" indent="266700" algn="just">
              <a:defRPr/>
            </a:pPr>
            <a:r>
              <a:rPr lang="en-US" altLang="zh-CN" kern="100" dirty="0">
                <a:latin typeface="Times New Roman" panose="02020603050405020304" pitchFamily="18"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defRPr/>
            </a:pPr>
            <a:r>
              <a:rPr lang="en-US" altLang="zh-CN" dirty="0">
                <a:latin typeface="Times New Roman" panose="02020603050405020304" pitchFamily="18" charset="0"/>
              </a:rPr>
              <a:t>b. If instead, the processor is interrupted when a byte is ready, and the processor </a:t>
            </a:r>
          </a:p>
          <a:p>
            <a:pPr>
              <a:defRPr/>
            </a:pPr>
            <a:r>
              <a:rPr lang="en-US" altLang="zh-CN" dirty="0">
                <a:latin typeface="Times New Roman" panose="02020603050405020304" pitchFamily="18" charset="0"/>
              </a:rPr>
              <a:t>   spends the time between interrupts on another task, how many cycles of this other </a:t>
            </a:r>
          </a:p>
          <a:p>
            <a:pPr>
              <a:defRPr/>
            </a:pPr>
            <a:r>
              <a:rPr lang="en-US" altLang="zh-CN" dirty="0">
                <a:latin typeface="Times New Roman" panose="02020603050405020304" pitchFamily="18" charset="0"/>
              </a:rPr>
              <a:t>   task can</a:t>
            </a:r>
            <a:endParaRPr lang="en-US" altLang="zh-CN" sz="2000" dirty="0">
              <a:latin typeface="Times New Roman" panose="02020603050405020304" pitchFamily="18" charset="0"/>
              <a:cs typeface="Times New Roman" panose="02020603050405020304" pitchFamily="18" charset="0"/>
            </a:endParaRPr>
          </a:p>
        </p:txBody>
      </p:sp>
      <p:sp>
        <p:nvSpPr>
          <p:cNvPr id="45064" name="文本框 3">
            <a:extLst>
              <a:ext uri="{FF2B5EF4-FFF2-40B4-BE49-F238E27FC236}">
                <a16:creationId xmlns:a16="http://schemas.microsoft.com/office/drawing/2014/main" id="{B30434E1-C86F-96F6-24DE-CB3BDAEFF9F8}"/>
              </a:ext>
            </a:extLst>
          </p:cNvPr>
          <p:cNvSpPr txBox="1">
            <a:spLocks noChangeArrowheads="1"/>
          </p:cNvSpPr>
          <p:nvPr/>
        </p:nvSpPr>
        <p:spPr bwMode="auto">
          <a:xfrm>
            <a:off x="3492500" y="2843213"/>
            <a:ext cx="4824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2000cycles </a:t>
            </a:r>
            <a:r>
              <a:rPr lang="zh-CN" altLang="en-US" sz="1800">
                <a:solidFill>
                  <a:srgbClr val="FF0000"/>
                </a:solidFill>
              </a:rPr>
              <a:t>针对的是 </a:t>
            </a:r>
            <a:r>
              <a:rPr lang="en-US" altLang="zh-CN" sz="1800">
                <a:solidFill>
                  <a:srgbClr val="FF0000"/>
                </a:solidFill>
              </a:rPr>
              <a:t>1000 bytes </a:t>
            </a:r>
            <a:r>
              <a:rPr lang="zh-CN" altLang="en-US" sz="1800">
                <a:solidFill>
                  <a:srgbClr val="FF0000"/>
                </a:solidFill>
              </a:rPr>
              <a:t>的数据。</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9A66F93C-6250-5ADC-5D0C-EA8C6CAAF0FE}"/>
              </a:ext>
            </a:extLst>
          </p:cNvPr>
          <p:cNvSpPr>
            <a:spLocks noGrp="1" noChangeArrowheads="1"/>
          </p:cNvSpPr>
          <p:nvPr>
            <p:ph type="title"/>
          </p:nvPr>
        </p:nvSpPr>
        <p:spPr/>
        <p:txBody>
          <a:bodyPr/>
          <a:lstStyle/>
          <a:p>
            <a:r>
              <a:rPr lang="en-US" altLang="zh-CN"/>
              <a:t>HW11</a:t>
            </a:r>
            <a:endParaRPr lang="zh-CN" altLang="en-US"/>
          </a:p>
        </p:txBody>
      </p:sp>
      <p:sp>
        <p:nvSpPr>
          <p:cNvPr id="46083" name="Rectangle 5">
            <a:extLst>
              <a:ext uri="{FF2B5EF4-FFF2-40B4-BE49-F238E27FC236}">
                <a16:creationId xmlns:a16="http://schemas.microsoft.com/office/drawing/2014/main" id="{C2B237BB-DF1B-04D9-9D75-5F0680DFA8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084" name="Rectangle 7">
            <a:extLst>
              <a:ext uri="{FF2B5EF4-FFF2-40B4-BE49-F238E27FC236}">
                <a16:creationId xmlns:a16="http://schemas.microsoft.com/office/drawing/2014/main" id="{21A7C27D-E1B7-F65B-F0F6-8D3CCF569D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085" name="Rectangle 9">
            <a:extLst>
              <a:ext uri="{FF2B5EF4-FFF2-40B4-BE49-F238E27FC236}">
                <a16:creationId xmlns:a16="http://schemas.microsoft.com/office/drawing/2014/main" id="{4AE759D1-A514-5752-C11E-8E6C384AE79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086" name="灯片编号占位符 1">
            <a:extLst>
              <a:ext uri="{FF2B5EF4-FFF2-40B4-BE49-F238E27FC236}">
                <a16:creationId xmlns:a16="http://schemas.microsoft.com/office/drawing/2014/main" id="{08106FF5-3638-A6EC-C4AC-3EEC8FC642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81E9497-6EF3-4585-B23B-80DDD923E859}" type="slidenum">
              <a:rPr lang="en-US" altLang="zh-CN" sz="1400" smtClean="0"/>
              <a:pPr>
                <a:spcBef>
                  <a:spcPct val="0"/>
                </a:spcBef>
                <a:buFontTx/>
                <a:buNone/>
              </a:pPr>
              <a:t>42</a:t>
            </a:fld>
            <a:endParaRPr lang="en-US" altLang="zh-CN" sz="1400"/>
          </a:p>
        </p:txBody>
      </p:sp>
      <p:sp>
        <p:nvSpPr>
          <p:cNvPr id="46087" name="内容占位符 2">
            <a:extLst>
              <a:ext uri="{FF2B5EF4-FFF2-40B4-BE49-F238E27FC236}">
                <a16:creationId xmlns:a16="http://schemas.microsoft.com/office/drawing/2014/main" id="{E323C4CB-4063-1505-594A-2BB6E70F15AC}"/>
              </a:ext>
            </a:extLst>
          </p:cNvPr>
          <p:cNvSpPr>
            <a:spLocks noGrp="1"/>
          </p:cNvSpPr>
          <p:nvPr/>
        </p:nvSpPr>
        <p:spPr bwMode="auto">
          <a:xfrm>
            <a:off x="1008063" y="1166812"/>
            <a:ext cx="7452369" cy="535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1800" dirty="0">
                <a:latin typeface="Times New Roman" panose="02020603050405020304" pitchFamily="18" charset="0"/>
                <a:cs typeface="Times New Roman" panose="02020603050405020304" pitchFamily="18" charset="0"/>
              </a:rPr>
              <a:t>(a) </a:t>
            </a:r>
            <a:r>
              <a:rPr lang="zh-CN" altLang="en-US" sz="1800" dirty="0">
                <a:latin typeface="Times New Roman" panose="02020603050405020304" pitchFamily="18" charset="0"/>
                <a:cs typeface="Times New Roman" panose="02020603050405020304" pitchFamily="18" charset="0"/>
              </a:rPr>
              <a:t>假定处理器在轮询下一个</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前会处理数据，处理器的频率为</a:t>
            </a:r>
            <a:r>
              <a:rPr lang="en-US" altLang="zh-CN" sz="1800" dirty="0">
                <a:latin typeface="Times New Roman" panose="02020603050405020304" pitchFamily="18" charset="0"/>
                <a:cs typeface="Times New Roman" panose="02020603050405020304" pitchFamily="18" charset="0"/>
              </a:rPr>
              <a:t>2GHz</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I/O </a:t>
            </a:r>
            <a:r>
              <a:rPr lang="zh-CN" altLang="en-US" sz="1800" dirty="0">
                <a:latin typeface="Times New Roman" panose="02020603050405020304" pitchFamily="18" charset="0"/>
                <a:cs typeface="Times New Roman" panose="02020603050405020304" pitchFamily="18" charset="0"/>
              </a:rPr>
              <a:t>每</a:t>
            </a:r>
            <a:r>
              <a:rPr lang="en-US" altLang="zh-CN" sz="1800" dirty="0">
                <a:latin typeface="Times New Roman" panose="02020603050405020304" pitchFamily="18" charset="0"/>
                <a:cs typeface="Times New Roman" panose="02020603050405020304" pitchFamily="18" charset="0"/>
              </a:rPr>
              <a:t>0.01ms </a:t>
            </a:r>
            <a:r>
              <a:rPr lang="zh-CN" altLang="en-US" sz="1800" dirty="0">
                <a:latin typeface="Times New Roman" panose="02020603050405020304" pitchFamily="18" charset="0"/>
                <a:cs typeface="Times New Roman" panose="02020603050405020304" pitchFamily="18" charset="0"/>
              </a:rPr>
              <a:t>提供一个</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，即一个</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需要的时间为：</a:t>
            </a:r>
            <a:endParaRPr lang="en-US" altLang="zh-CN" sz="1800" dirty="0">
              <a:latin typeface="Times New Roman" panose="02020603050405020304" pitchFamily="18" charset="0"/>
              <a:cs typeface="Times New Roman" panose="02020603050405020304" pitchFamily="18" charset="0"/>
            </a:endParaRPr>
          </a:p>
          <a:p>
            <a:pPr>
              <a:buFontTx/>
              <a:buNone/>
            </a:pPr>
            <a:r>
              <a:rPr lang="en-US" altLang="zh-CN" sz="1800" dirty="0">
                <a:latin typeface="Times New Roman" panose="02020603050405020304" pitchFamily="18" charset="0"/>
                <a:cs typeface="Times New Roman" panose="02020603050405020304" pitchFamily="18" charset="0"/>
              </a:rPr>
              <a:t>                                0.01ms*2GHz=20000cycles</a:t>
            </a:r>
          </a:p>
          <a:p>
            <a:pPr>
              <a:buFontTx/>
              <a:buNone/>
            </a:pPr>
            <a:r>
              <a:rPr lang="zh-CN" altLang="en-US" sz="1800" dirty="0">
                <a:latin typeface="Times New Roman" panose="02020603050405020304" pitchFamily="18" charset="0"/>
                <a:cs typeface="Times New Roman" panose="02020603050405020304" pitchFamily="18" charset="0"/>
              </a:rPr>
              <a:t>而处理一个</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的时间则为</a:t>
            </a:r>
            <a:r>
              <a:rPr lang="en-US" altLang="zh-CN" sz="1800" dirty="0">
                <a:latin typeface="Times New Roman" panose="02020603050405020304" pitchFamily="18" charset="0"/>
                <a:cs typeface="Times New Roman" panose="02020603050405020304" pitchFamily="18" charset="0"/>
              </a:rPr>
              <a:t>2000/1000=2cycles</a:t>
            </a:r>
            <a:r>
              <a:rPr lang="zh-CN" altLang="en-US" sz="1800" dirty="0">
                <a:latin typeface="Times New Roman" panose="02020603050405020304" pitchFamily="18" charset="0"/>
                <a:cs typeface="Times New Roman" panose="02020603050405020304" pitchFamily="18" charset="0"/>
              </a:rPr>
              <a:t>，可忽略，一个</a:t>
            </a:r>
            <a:r>
              <a:rPr lang="en-US" altLang="zh-CN" sz="1800" dirty="0">
                <a:latin typeface="Times New Roman" panose="02020603050405020304" pitchFamily="18" charset="0"/>
                <a:cs typeface="Times New Roman" panose="02020603050405020304" pitchFamily="18" charset="0"/>
              </a:rPr>
              <a:t>polling iteration</a:t>
            </a:r>
            <a:r>
              <a:rPr lang="en-US" altLang="zh-CN" sz="1800" b="1" dirty="0">
                <a:solidFill>
                  <a:srgbClr val="7030A0"/>
                </a:solidFill>
              </a:rPr>
              <a:t> </a:t>
            </a:r>
            <a:r>
              <a:rPr lang="zh-CN" altLang="en-US" sz="1800" dirty="0">
                <a:latin typeface="Times New Roman" panose="02020603050405020304" pitchFamily="18" charset="0"/>
                <a:cs typeface="Times New Roman" panose="02020603050405020304" pitchFamily="18" charset="0"/>
              </a:rPr>
              <a:t>的时间为</a:t>
            </a:r>
            <a:r>
              <a:rPr lang="en-US" altLang="zh-CN" sz="1800" dirty="0">
                <a:latin typeface="Times New Roman" panose="02020603050405020304" pitchFamily="18" charset="0"/>
                <a:cs typeface="Times New Roman" panose="02020603050405020304" pitchFamily="18" charset="0"/>
              </a:rPr>
              <a:t>40cycles</a:t>
            </a:r>
            <a:r>
              <a:rPr lang="zh-CN" altLang="en-US" sz="1800" dirty="0">
                <a:latin typeface="Times New Roman" panose="02020603050405020304" pitchFamily="18" charset="0"/>
                <a:cs typeface="Times New Roman" panose="02020603050405020304" pitchFamily="18" charset="0"/>
              </a:rPr>
              <a:t>，所以</a:t>
            </a:r>
            <a:r>
              <a:rPr lang="en-US" altLang="zh-CN" sz="1800" dirty="0">
                <a:latin typeface="Times New Roman" panose="02020603050405020304" pitchFamily="18" charset="0"/>
                <a:cs typeface="Times New Roman" panose="02020603050405020304" pitchFamily="18" charset="0"/>
              </a:rPr>
              <a:t>0.01ms</a:t>
            </a:r>
            <a:r>
              <a:rPr lang="zh-CN" altLang="en-US" sz="1800" dirty="0">
                <a:latin typeface="Times New Roman" panose="02020603050405020304" pitchFamily="18" charset="0"/>
                <a:cs typeface="Times New Roman" panose="02020603050405020304" pitchFamily="18" charset="0"/>
              </a:rPr>
              <a:t>，共</a:t>
            </a:r>
            <a:endParaRPr lang="en-US" altLang="zh-CN" sz="1800" dirty="0">
              <a:latin typeface="Times New Roman" panose="02020603050405020304" pitchFamily="18" charset="0"/>
              <a:cs typeface="Times New Roman" panose="02020603050405020304" pitchFamily="18" charset="0"/>
            </a:endParaRPr>
          </a:p>
          <a:p>
            <a:pPr>
              <a:buFontTx/>
              <a:buNone/>
            </a:pPr>
            <a:r>
              <a:rPr lang="en-US" altLang="zh-CN" sz="1800" dirty="0">
                <a:latin typeface="Times New Roman" panose="02020603050405020304" pitchFamily="18" charset="0"/>
                <a:cs typeface="Times New Roman" panose="02020603050405020304" pitchFamily="18" charset="0"/>
              </a:rPr>
              <a:t>                                200000/40=500 polls</a:t>
            </a:r>
          </a:p>
          <a:p>
            <a:pPr>
              <a:buFontTx/>
              <a:buNone/>
            </a:pPr>
            <a:r>
              <a:rPr lang="zh-CN" altLang="en-US" sz="1800" dirty="0">
                <a:latin typeface="Times New Roman" panose="02020603050405020304" pitchFamily="18" charset="0"/>
                <a:cs typeface="Times New Roman" panose="02020603050405020304" pitchFamily="18" charset="0"/>
              </a:rPr>
              <a:t>检测一个新的</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，需要一整个</a:t>
            </a:r>
            <a:r>
              <a:rPr lang="en-US" altLang="zh-CN" sz="1800" dirty="0">
                <a:latin typeface="Times New Roman" panose="02020603050405020304" pitchFamily="18" charset="0"/>
                <a:cs typeface="Times New Roman" panose="02020603050405020304" pitchFamily="18" charset="0"/>
              </a:rPr>
              <a:t>polling iteration</a:t>
            </a:r>
            <a:r>
              <a:rPr lang="zh-CN" altLang="en-US" sz="1800" dirty="0">
                <a:latin typeface="Times New Roman" panose="02020603050405020304" pitchFamily="18" charset="0"/>
                <a:cs typeface="Times New Roman" panose="02020603050405020304" pitchFamily="18" charset="0"/>
              </a:rPr>
              <a:t>，所以</a:t>
            </a: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个</a:t>
            </a:r>
            <a:r>
              <a:rPr lang="en-US" altLang="zh-CN" sz="1800" dirty="0">
                <a:latin typeface="Times New Roman" panose="02020603050405020304" pitchFamily="18" charset="0"/>
                <a:cs typeface="Times New Roman" panose="02020603050405020304" pitchFamily="18" charset="0"/>
              </a:rPr>
              <a:t>byte </a:t>
            </a:r>
            <a:r>
              <a:rPr lang="zh-CN" altLang="en-US" sz="1800" dirty="0">
                <a:latin typeface="Times New Roman" panose="02020603050405020304" pitchFamily="18" charset="0"/>
                <a:cs typeface="Times New Roman" panose="02020603050405020304" pitchFamily="18" charset="0"/>
              </a:rPr>
              <a:t>需要</a:t>
            </a:r>
            <a:r>
              <a:rPr lang="en-US" altLang="zh-CN" sz="1800" dirty="0">
                <a:latin typeface="Times New Roman" panose="02020603050405020304" pitchFamily="18" charset="0"/>
                <a:cs typeface="Times New Roman" panose="02020603050405020304" pitchFamily="18" charset="0"/>
              </a:rPr>
              <a:t>500</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40=20000cycles</a:t>
            </a:r>
          </a:p>
          <a:p>
            <a:pPr>
              <a:buFontTx/>
              <a:buNone/>
            </a:pPr>
            <a:r>
              <a:rPr lang="zh-CN" altLang="en-US" sz="1800" dirty="0">
                <a:latin typeface="Times New Roman" panose="02020603050405020304" pitchFamily="18" charset="0"/>
                <a:cs typeface="Times New Roman" panose="02020603050405020304" pitchFamily="18" charset="0"/>
              </a:rPr>
              <a:t>总共</a:t>
            </a:r>
            <a:r>
              <a:rPr lang="en-US" altLang="zh-CN" sz="1800" dirty="0">
                <a:latin typeface="Times New Roman" panose="02020603050405020304" pitchFamily="18" charset="0"/>
                <a:cs typeface="Times New Roman" panose="02020603050405020304" pitchFamily="18" charset="0"/>
              </a:rPr>
              <a:t>1000byte</a:t>
            </a:r>
            <a:r>
              <a:rPr lang="zh-CN" altLang="en-US" sz="1800" dirty="0">
                <a:latin typeface="Times New Roman" panose="02020603050405020304" pitchFamily="18" charset="0"/>
                <a:cs typeface="Times New Roman" panose="02020603050405020304" pitchFamily="18" charset="0"/>
              </a:rPr>
              <a:t>，需要</a:t>
            </a:r>
            <a:r>
              <a:rPr lang="en-US" altLang="zh-CN" sz="1800" dirty="0">
                <a:latin typeface="Times New Roman" panose="02020603050405020304" pitchFamily="18" charset="0"/>
                <a:cs typeface="Times New Roman" panose="02020603050405020304" pitchFamily="18" charset="0"/>
              </a:rPr>
              <a:t>20000</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1000=20000000 cycles = 2*10</a:t>
            </a:r>
            <a:r>
              <a:rPr lang="en-US" altLang="zh-CN" sz="1800" baseline="30000" dirty="0">
                <a:latin typeface="Times New Roman" panose="02020603050405020304" pitchFamily="18" charset="0"/>
                <a:cs typeface="Times New Roman" panose="02020603050405020304" pitchFamily="18" charset="0"/>
              </a:rPr>
              <a:t>7</a:t>
            </a:r>
            <a:r>
              <a:rPr lang="en-US" altLang="zh-CN" sz="1800" dirty="0">
                <a:latin typeface="Times New Roman" panose="02020603050405020304" pitchFamily="18" charset="0"/>
                <a:cs typeface="Times New Roman" panose="02020603050405020304" pitchFamily="18" charset="0"/>
              </a:rPr>
              <a:t> cycles</a:t>
            </a:r>
          </a:p>
          <a:p>
            <a:pPr>
              <a:buFontTx/>
              <a:buNone/>
            </a:pPr>
            <a:r>
              <a:rPr lang="zh-CN" altLang="en-US" sz="1800" dirty="0">
                <a:latin typeface="Times New Roman" panose="02020603050405020304" pitchFamily="18" charset="0"/>
                <a:cs typeface="Times New Roman" panose="02020603050405020304" pitchFamily="18" charset="0"/>
              </a:rPr>
              <a:t>每个</a:t>
            </a:r>
            <a:r>
              <a:rPr lang="en-US" altLang="zh-CN" sz="1800" dirty="0">
                <a:latin typeface="Times New Roman" panose="02020603050405020304" pitchFamily="18" charset="0"/>
                <a:cs typeface="Times New Roman" panose="02020603050405020304" pitchFamily="18" charset="0"/>
              </a:rPr>
              <a:t>2000cycles</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20000-2000=18000cycles</a:t>
            </a:r>
            <a:r>
              <a:rPr lang="zh-CN" altLang="en-US" sz="1800" dirty="0">
                <a:latin typeface="Times New Roman" panose="02020603050405020304" pitchFamily="18" charset="0"/>
                <a:cs typeface="Times New Roman" panose="02020603050405020304" pitchFamily="18" charset="0"/>
              </a:rPr>
              <a:t>用于</a:t>
            </a:r>
            <a:r>
              <a:rPr lang="en-US" altLang="zh-CN" sz="1800" dirty="0">
                <a:latin typeface="Times New Roman" panose="02020603050405020304" pitchFamily="18" charset="0"/>
                <a:cs typeface="Times New Roman" panose="02020603050405020304" pitchFamily="18" charset="0"/>
              </a:rPr>
              <a:t>polling</a:t>
            </a:r>
            <a:r>
              <a:rPr lang="zh-CN" altLang="en-US" sz="1800" dirty="0">
                <a:latin typeface="Times New Roman" panose="02020603050405020304" pitchFamily="18" charset="0"/>
                <a:cs typeface="Times New Roman" panose="02020603050405020304" pitchFamily="18" charset="0"/>
              </a:rPr>
              <a:t>。每一个</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18000/40=450pollings</a:t>
            </a:r>
            <a:r>
              <a:rPr lang="zh-CN" altLang="en-US" sz="1800" dirty="0">
                <a:latin typeface="Times New Roman" panose="02020603050405020304" pitchFamily="18" charset="0"/>
                <a:cs typeface="Times New Roman" panose="02020603050405020304" pitchFamily="18" charset="0"/>
              </a:rPr>
              <a:t>。每一个</a:t>
            </a:r>
            <a:r>
              <a:rPr lang="en-US" altLang="zh-CN" sz="1800" dirty="0">
                <a:latin typeface="Times New Roman" panose="02020603050405020304" pitchFamily="18" charset="0"/>
                <a:cs typeface="Times New Roman" panose="02020603050405020304" pitchFamily="18" charset="0"/>
              </a:rPr>
              <a:t>byte</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450*40+2000=20000cycles</a:t>
            </a:r>
            <a:r>
              <a:rPr lang="zh-CN" altLang="en-US" sz="1800" dirty="0">
                <a:latin typeface="Times New Roman" panose="02020603050405020304" pitchFamily="18" charset="0"/>
                <a:cs typeface="Times New Roman" panose="02020603050405020304" pitchFamily="18" charset="0"/>
              </a:rPr>
              <a:t>。总共：</a:t>
            </a:r>
            <a:r>
              <a:rPr lang="en-US" altLang="zh-CN" sz="1800" dirty="0">
                <a:latin typeface="Times New Roman" panose="02020603050405020304" pitchFamily="18" charset="0"/>
                <a:cs typeface="Times New Roman" panose="02020603050405020304" pitchFamily="18" charset="0"/>
              </a:rPr>
              <a:t>20000*1000=20000000cycles</a:t>
            </a:r>
          </a:p>
          <a:p>
            <a:pPr>
              <a:buFontTx/>
              <a:buNone/>
            </a:pPr>
            <a:endParaRPr lang="en-US" altLang="zh-CN" sz="1800" dirty="0">
              <a:latin typeface="Times New Roman" panose="02020603050405020304" pitchFamily="18" charset="0"/>
              <a:cs typeface="Times New Roman" panose="02020603050405020304" pitchFamily="18" charset="0"/>
            </a:endParaRPr>
          </a:p>
          <a:p>
            <a:pPr>
              <a:buFontTx/>
              <a:buNone/>
            </a:pPr>
            <a:r>
              <a:rPr lang="en-US" altLang="zh-CN" sz="1800" dirty="0">
                <a:latin typeface="Times New Roman" panose="02020603050405020304" pitchFamily="18" charset="0"/>
                <a:cs typeface="Times New Roman" panose="02020603050405020304" pitchFamily="18" charset="0"/>
              </a:rPr>
              <a:t>(b) </a:t>
            </a:r>
            <a:r>
              <a:rPr lang="zh-CN" altLang="en-US" sz="1800" dirty="0">
                <a:latin typeface="Times New Roman" panose="02020603050405020304" pitchFamily="18" charset="0"/>
                <a:cs typeface="Times New Roman" panose="02020603050405020304" pitchFamily="18" charset="0"/>
              </a:rPr>
              <a:t>每一次处理器需要</a:t>
            </a:r>
            <a:r>
              <a:rPr lang="en-US" altLang="zh-CN" sz="1800" dirty="0">
                <a:latin typeface="Times New Roman" panose="02020603050405020304" pitchFamily="18" charset="0"/>
                <a:cs typeface="Times New Roman" panose="02020603050405020304" pitchFamily="18" charset="0"/>
              </a:rPr>
              <a:t>100cycles</a:t>
            </a:r>
            <a:r>
              <a:rPr lang="zh-CN" altLang="en-US" sz="1800" dirty="0">
                <a:latin typeface="Times New Roman" panose="02020603050405020304" pitchFamily="18" charset="0"/>
                <a:cs typeface="Times New Roman" panose="02020603050405020304" pitchFamily="18" charset="0"/>
              </a:rPr>
              <a:t>来处理中断，因此对于</a:t>
            </a:r>
            <a:r>
              <a:rPr lang="en-US" altLang="zh-CN" sz="1800" dirty="0">
                <a:latin typeface="Times New Roman" panose="02020603050405020304" pitchFamily="18" charset="0"/>
                <a:cs typeface="Times New Roman" panose="02020603050405020304" pitchFamily="18" charset="0"/>
              </a:rPr>
              <a:t>1byte</a:t>
            </a:r>
            <a:r>
              <a:rPr lang="zh-CN" altLang="en-US" sz="1800" dirty="0">
                <a:latin typeface="Times New Roman" panose="02020603050405020304" pitchFamily="18" charset="0"/>
                <a:cs typeface="Times New Roman" panose="02020603050405020304" pitchFamily="18" charset="0"/>
              </a:rPr>
              <a:t>来说有</a:t>
            </a:r>
            <a:endParaRPr lang="en-US" altLang="zh-CN" sz="1800" dirty="0">
              <a:latin typeface="Times New Roman" panose="02020603050405020304" pitchFamily="18" charset="0"/>
              <a:cs typeface="Times New Roman" panose="02020603050405020304" pitchFamily="18" charset="0"/>
            </a:endParaRPr>
          </a:p>
          <a:p>
            <a:pPr>
              <a:buFontTx/>
              <a:buNone/>
            </a:pPr>
            <a:r>
              <a:rPr lang="en-US" altLang="zh-CN" sz="1800" dirty="0">
                <a:latin typeface="Times New Roman" panose="02020603050405020304" pitchFamily="18" charset="0"/>
                <a:cs typeface="Times New Roman" panose="02020603050405020304" pitchFamily="18" charset="0"/>
              </a:rPr>
              <a:t>     0.01ms*2GHz-100cycles=19900 cycles </a:t>
            </a:r>
            <a:r>
              <a:rPr lang="zh-CN" altLang="en-US" sz="1800" dirty="0">
                <a:latin typeface="Times New Roman" panose="02020603050405020304" pitchFamily="18" charset="0"/>
                <a:cs typeface="Times New Roman" panose="02020603050405020304" pitchFamily="18" charset="0"/>
              </a:rPr>
              <a:t>来处理其他任务</a:t>
            </a:r>
            <a:endParaRPr lang="en-US" altLang="zh-CN" sz="1800" dirty="0">
              <a:latin typeface="Times New Roman" panose="02020603050405020304" pitchFamily="18" charset="0"/>
              <a:cs typeface="Times New Roman" panose="02020603050405020304" pitchFamily="18" charset="0"/>
            </a:endParaRPr>
          </a:p>
          <a:p>
            <a:pPr>
              <a:buFontTx/>
              <a:buNone/>
            </a:pPr>
            <a:r>
              <a:rPr lang="zh-CN" altLang="en-US" sz="1800" dirty="0">
                <a:latin typeface="Times New Roman" panose="02020603050405020304" pitchFamily="18" charset="0"/>
                <a:cs typeface="Times New Roman" panose="02020603050405020304" pitchFamily="18" charset="0"/>
              </a:rPr>
              <a:t>     对于</a:t>
            </a:r>
            <a:r>
              <a:rPr lang="en-US" altLang="zh-CN" sz="1800" dirty="0">
                <a:latin typeface="Times New Roman" panose="02020603050405020304" pitchFamily="18" charset="0"/>
                <a:cs typeface="Times New Roman" panose="02020603050405020304" pitchFamily="18" charset="0"/>
              </a:rPr>
              <a:t>1000 bytes </a:t>
            </a:r>
            <a:r>
              <a:rPr lang="zh-CN" altLang="en-US" sz="1800" dirty="0">
                <a:latin typeface="Times New Roman" panose="02020603050405020304" pitchFamily="18" charset="0"/>
                <a:cs typeface="Times New Roman" panose="02020603050405020304" pitchFamily="18" charset="0"/>
              </a:rPr>
              <a:t>有</a:t>
            </a:r>
            <a:r>
              <a:rPr lang="en-US" altLang="zh-CN" sz="1800" dirty="0">
                <a:latin typeface="Times New Roman" panose="02020603050405020304" pitchFamily="18" charset="0"/>
                <a:cs typeface="Times New Roman" panose="02020603050405020304" pitchFamily="18" charset="0"/>
              </a:rPr>
              <a:t>19900</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1000=19900000 cycles for other task</a:t>
            </a:r>
            <a:br>
              <a:rPr lang="en-US" altLang="zh-CN" sz="2000" b="1" dirty="0">
                <a:solidFill>
                  <a:srgbClr val="7030A0"/>
                </a:solidFill>
              </a:rPr>
            </a:br>
            <a:endParaRPr lang="en-US" altLang="zh-CN" sz="2000" dirty="0">
              <a:latin typeface="Times New Roman" panose="02020603050405020304" pitchFamily="18" charset="0"/>
              <a:cs typeface="Times New Roman" panose="02020603050405020304" pitchFamily="18" charset="0"/>
            </a:endParaRPr>
          </a:p>
          <a:p>
            <a:pPr>
              <a:buFontTx/>
              <a:buNone/>
            </a:pP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872AE14-2F69-4666-72E3-462B893219D7}"/>
              </a:ext>
            </a:extLst>
          </p:cNvPr>
          <p:cNvSpPr>
            <a:spLocks noGrp="1"/>
          </p:cNvSpPr>
          <p:nvPr>
            <p:ph type="sldNum" sz="quarter" idx="12"/>
          </p:nvPr>
        </p:nvSpPr>
        <p:spPr/>
        <p:txBody>
          <a:bodyPr/>
          <a:lstStyle/>
          <a:p>
            <a:pPr>
              <a:defRPr/>
            </a:pPr>
            <a:fld id="{1E77B1BE-54CB-4FD1-BF53-EBDB4E721490}" type="slidenum">
              <a:rPr lang="en-US" altLang="zh-CN" smtClean="0"/>
              <a:pPr>
                <a:defRPr/>
              </a:pPr>
              <a:t>43</a:t>
            </a:fld>
            <a:endParaRPr lang="en-US" altLang="zh-CN"/>
          </a:p>
        </p:txBody>
      </p:sp>
      <p:pic>
        <p:nvPicPr>
          <p:cNvPr id="6" name="图片 5">
            <a:extLst>
              <a:ext uri="{FF2B5EF4-FFF2-40B4-BE49-F238E27FC236}">
                <a16:creationId xmlns:a16="http://schemas.microsoft.com/office/drawing/2014/main" id="{90615EA9-A3B9-02B5-1412-285487560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052736"/>
            <a:ext cx="8491419" cy="3728244"/>
          </a:xfrm>
          <a:prstGeom prst="rect">
            <a:avLst/>
          </a:prstGeom>
        </p:spPr>
      </p:pic>
    </p:spTree>
    <p:extLst>
      <p:ext uri="{BB962C8B-B14F-4D97-AF65-F5344CB8AC3E}">
        <p14:creationId xmlns:p14="http://schemas.microsoft.com/office/powerpoint/2010/main" val="574253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B50B6BA-A4F6-A2B3-56F8-201CFB2D2599}"/>
              </a:ext>
            </a:extLst>
          </p:cNvPr>
          <p:cNvSpPr>
            <a:spLocks noGrp="1"/>
          </p:cNvSpPr>
          <p:nvPr>
            <p:ph type="sldNum" sz="quarter" idx="12"/>
          </p:nvPr>
        </p:nvSpPr>
        <p:spPr/>
        <p:txBody>
          <a:bodyPr/>
          <a:lstStyle/>
          <a:p>
            <a:pPr>
              <a:defRPr/>
            </a:pPr>
            <a:fld id="{1E77B1BE-54CB-4FD1-BF53-EBDB4E721490}" type="slidenum">
              <a:rPr lang="en-US" altLang="zh-CN" smtClean="0"/>
              <a:pPr>
                <a:defRPr/>
              </a:pPr>
              <a:t>44</a:t>
            </a:fld>
            <a:endParaRPr lang="en-US" altLang="zh-CN"/>
          </a:p>
        </p:txBody>
      </p:sp>
      <p:pic>
        <p:nvPicPr>
          <p:cNvPr id="6" name="图片 5">
            <a:extLst>
              <a:ext uri="{FF2B5EF4-FFF2-40B4-BE49-F238E27FC236}">
                <a16:creationId xmlns:a16="http://schemas.microsoft.com/office/drawing/2014/main" id="{0450BFBA-F6A4-0AA4-7ACA-AF3DC9FB0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62" y="1228724"/>
            <a:ext cx="8501676" cy="4028281"/>
          </a:xfrm>
          <a:prstGeom prst="rect">
            <a:avLst/>
          </a:prstGeom>
        </p:spPr>
      </p:pic>
    </p:spTree>
    <p:extLst>
      <p:ext uri="{BB962C8B-B14F-4D97-AF65-F5344CB8AC3E}">
        <p14:creationId xmlns:p14="http://schemas.microsoft.com/office/powerpoint/2010/main" val="682373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F2BA0F14-B9FA-D3C9-824E-5AEBB1ABAB28}"/>
              </a:ext>
            </a:extLst>
          </p:cNvPr>
          <p:cNvSpPr>
            <a:spLocks noGrp="1" noChangeArrowheads="1"/>
          </p:cNvSpPr>
          <p:nvPr>
            <p:ph type="title"/>
          </p:nvPr>
        </p:nvSpPr>
        <p:spPr/>
        <p:txBody>
          <a:bodyPr/>
          <a:lstStyle/>
          <a:p>
            <a:r>
              <a:rPr lang="en-US" altLang="zh-CN"/>
              <a:t>HW12</a:t>
            </a:r>
            <a:endParaRPr lang="zh-CN" altLang="en-US"/>
          </a:p>
        </p:txBody>
      </p:sp>
      <p:sp>
        <p:nvSpPr>
          <p:cNvPr id="47107" name="灯片编号占位符 3">
            <a:extLst>
              <a:ext uri="{FF2B5EF4-FFF2-40B4-BE49-F238E27FC236}">
                <a16:creationId xmlns:a16="http://schemas.microsoft.com/office/drawing/2014/main" id="{74B83B53-D37E-7C7F-1A54-6893244473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B8EFA49-B1E0-44EA-90ED-04156FFB9690}" type="slidenum">
              <a:rPr lang="en-US" altLang="zh-CN" sz="1400" smtClean="0"/>
              <a:pPr>
                <a:spcBef>
                  <a:spcPct val="0"/>
                </a:spcBef>
                <a:buFontTx/>
                <a:buNone/>
              </a:pPr>
              <a:t>45</a:t>
            </a:fld>
            <a:endParaRPr lang="en-US" altLang="zh-CN" sz="1400"/>
          </a:p>
        </p:txBody>
      </p:sp>
      <p:sp>
        <p:nvSpPr>
          <p:cNvPr id="47108" name="文本框 2">
            <a:extLst>
              <a:ext uri="{FF2B5EF4-FFF2-40B4-BE49-F238E27FC236}">
                <a16:creationId xmlns:a16="http://schemas.microsoft.com/office/drawing/2014/main" id="{4BA93E17-1951-AD32-2B17-5CCB5E8EA65C}"/>
              </a:ext>
            </a:extLst>
          </p:cNvPr>
          <p:cNvSpPr txBox="1">
            <a:spLocks noChangeArrowheads="1"/>
          </p:cNvSpPr>
          <p:nvPr/>
        </p:nvSpPr>
        <p:spPr bwMode="auto">
          <a:xfrm>
            <a:off x="971550" y="10223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cs typeface="Times New Roman" panose="02020603050405020304" pitchFamily="18" charset="0"/>
              </a:rPr>
              <a:t>Problem 1</a:t>
            </a:r>
          </a:p>
        </p:txBody>
      </p:sp>
      <p:pic>
        <p:nvPicPr>
          <p:cNvPr id="47109" name="图片 1">
            <a:extLst>
              <a:ext uri="{FF2B5EF4-FFF2-40B4-BE49-F238E27FC236}">
                <a16:creationId xmlns:a16="http://schemas.microsoft.com/office/drawing/2014/main" id="{0EB4A874-E5C4-2C15-2B7E-50C77CB6E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664"/>
          <a:stretch>
            <a:fillRect/>
          </a:stretch>
        </p:blipFill>
        <p:spPr bwMode="auto">
          <a:xfrm>
            <a:off x="971550" y="1397000"/>
            <a:ext cx="6840538"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90C851CB-AD97-70D8-4AFB-1688C4E14B5D}"/>
              </a:ext>
            </a:extLst>
          </p:cNvPr>
          <p:cNvSpPr>
            <a:spLocks noGrp="1" noChangeArrowheads="1"/>
          </p:cNvSpPr>
          <p:nvPr>
            <p:ph type="title"/>
          </p:nvPr>
        </p:nvSpPr>
        <p:spPr/>
        <p:txBody>
          <a:bodyPr/>
          <a:lstStyle/>
          <a:p>
            <a:r>
              <a:rPr lang="en-US" altLang="zh-CN"/>
              <a:t>HW12</a:t>
            </a:r>
            <a:endParaRPr lang="zh-CN" altLang="en-US"/>
          </a:p>
        </p:txBody>
      </p:sp>
      <p:sp>
        <p:nvSpPr>
          <p:cNvPr id="48131" name="灯片编号占位符 3">
            <a:extLst>
              <a:ext uri="{FF2B5EF4-FFF2-40B4-BE49-F238E27FC236}">
                <a16:creationId xmlns:a16="http://schemas.microsoft.com/office/drawing/2014/main" id="{1BDD91F8-DD0B-6225-9E2D-D626B228E56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C5FE475-5676-4CE5-88F1-88CB6C002C55}" type="slidenum">
              <a:rPr lang="en-US" altLang="zh-CN" sz="1400" smtClean="0"/>
              <a:pPr>
                <a:spcBef>
                  <a:spcPct val="0"/>
                </a:spcBef>
                <a:buFontTx/>
                <a:buNone/>
              </a:pPr>
              <a:t>46</a:t>
            </a:fld>
            <a:endParaRPr lang="en-US" altLang="zh-CN" sz="1400"/>
          </a:p>
        </p:txBody>
      </p:sp>
      <p:sp>
        <p:nvSpPr>
          <p:cNvPr id="48132" name="文本框 2">
            <a:extLst>
              <a:ext uri="{FF2B5EF4-FFF2-40B4-BE49-F238E27FC236}">
                <a16:creationId xmlns:a16="http://schemas.microsoft.com/office/drawing/2014/main" id="{B2A787AC-2E54-DF50-D349-53684EA237CF}"/>
              </a:ext>
            </a:extLst>
          </p:cNvPr>
          <p:cNvSpPr txBox="1">
            <a:spLocks noChangeArrowheads="1"/>
          </p:cNvSpPr>
          <p:nvPr/>
        </p:nvSpPr>
        <p:spPr bwMode="auto">
          <a:xfrm>
            <a:off x="971550" y="10223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cs typeface="Times New Roman" panose="02020603050405020304" pitchFamily="18" charset="0"/>
              </a:rPr>
              <a:t>Problem 1</a:t>
            </a:r>
          </a:p>
        </p:txBody>
      </p:sp>
      <p:pic>
        <p:nvPicPr>
          <p:cNvPr id="48133" name="图片 3">
            <a:extLst>
              <a:ext uri="{FF2B5EF4-FFF2-40B4-BE49-F238E27FC236}">
                <a16:creationId xmlns:a16="http://schemas.microsoft.com/office/drawing/2014/main" id="{8CBF3C96-D273-6956-A9A2-CC4574A0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8614" b="19958"/>
          <a:stretch>
            <a:fillRect/>
          </a:stretch>
        </p:blipFill>
        <p:spPr bwMode="auto">
          <a:xfrm>
            <a:off x="952500" y="1516063"/>
            <a:ext cx="69342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C21A50CD-241B-7DA0-5B55-AE9301C907E4}"/>
              </a:ext>
            </a:extLst>
          </p:cNvPr>
          <p:cNvSpPr txBox="1"/>
          <p:nvPr/>
        </p:nvSpPr>
        <p:spPr>
          <a:xfrm>
            <a:off x="457200" y="2114550"/>
            <a:ext cx="8712200" cy="4524375"/>
          </a:xfrm>
          <a:prstGeom prst="rect">
            <a:avLst/>
          </a:prstGeom>
          <a:noFill/>
        </p:spPr>
        <p:txBody>
          <a:bodyPr>
            <a:spAutoFit/>
          </a:bodyPr>
          <a:lstStyle/>
          <a:p>
            <a:pPr marL="342900" indent="-342900">
              <a:buFontTx/>
              <a:buAutoNum type="alphaLcParen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a)</a:t>
            </a:r>
          </a:p>
          <a:p>
            <a:pPr>
              <a:defRPr/>
            </a:pPr>
            <a:r>
              <a:rPr lang="en-US" altLang="zh-CN" kern="100" dirty="0">
                <a:latin typeface="Times New Roman" panose="02020603050405020304" pitchFamily="18" charset="0"/>
                <a:cs typeface="Times New Roman" panose="02020603050405020304" pitchFamily="18" charset="0"/>
              </a:rPr>
              <a:t>AMAT </a:t>
            </a:r>
            <a:r>
              <a:rPr lang="en-US" altLang="zh-CN" i="1" kern="100" baseline="-25000" dirty="0" err="1">
                <a:latin typeface="Times New Roman" panose="02020603050405020304" pitchFamily="18" charset="0"/>
                <a:cs typeface="Times New Roman" panose="02020603050405020304" pitchFamily="18" charset="0"/>
              </a:rPr>
              <a:t>dataread</a:t>
            </a:r>
            <a:r>
              <a:rPr lang="en-US" altLang="zh-CN" i="1" kern="100" baseline="-250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 HitTime</a:t>
            </a:r>
            <a:r>
              <a:rPr lang="en-US" altLang="zh-CN" i="1" kern="100" baseline="-25000" dirty="0">
                <a:latin typeface="Times New Roman" panose="02020603050405020304" pitchFamily="18" charset="0"/>
                <a:cs typeface="Times New Roman" panose="02020603050405020304" pitchFamily="18" charset="0"/>
              </a:rPr>
              <a:t>L1</a:t>
            </a:r>
            <a:r>
              <a:rPr lang="en-US" altLang="zh-CN" kern="100" dirty="0">
                <a:latin typeface="Times New Roman" panose="02020603050405020304" pitchFamily="18" charset="0"/>
                <a:cs typeface="Times New Roman" panose="02020603050405020304" pitchFamily="18" charset="0"/>
              </a:rPr>
              <a:t> + MissRate</a:t>
            </a:r>
            <a:r>
              <a:rPr lang="en-US" altLang="zh-CN" i="1" kern="100" baseline="-25000" dirty="0">
                <a:latin typeface="Times New Roman" panose="02020603050405020304" pitchFamily="18" charset="0"/>
                <a:cs typeface="Times New Roman" panose="02020603050405020304" pitchFamily="18" charset="0"/>
              </a:rPr>
              <a:t>L1</a:t>
            </a:r>
            <a:r>
              <a:rPr lang="en-US" altLang="zh-CN" kern="100" dirty="0">
                <a:latin typeface="Times New Roman" panose="02020603050405020304" pitchFamily="18" charset="0"/>
                <a:cs typeface="Times New Roman" panose="02020603050405020304" pitchFamily="18" charset="0"/>
              </a:rPr>
              <a:t>(AMAT</a:t>
            </a:r>
            <a:r>
              <a:rPr lang="en-US" altLang="zh-CN" i="1" kern="100" baseline="-25000" dirty="0">
                <a:latin typeface="Times New Roman" panose="02020603050405020304" pitchFamily="18" charset="0"/>
                <a:cs typeface="Times New Roman" panose="02020603050405020304" pitchFamily="18" charset="0"/>
              </a:rPr>
              <a:t>L2</a:t>
            </a:r>
            <a:r>
              <a:rPr lang="en-US" altLang="zh-CN" kern="100" dirty="0">
                <a:latin typeface="Times New Roman" panose="02020603050405020304" pitchFamily="18" charset="0"/>
                <a:cs typeface="Times New Roman" panose="02020603050405020304" pitchFamily="18" charset="0"/>
              </a:rPr>
              <a:t>) </a:t>
            </a:r>
          </a:p>
          <a:p>
            <a:pPr>
              <a:defRPr/>
            </a:pPr>
            <a:r>
              <a:rPr lang="en-US" altLang="zh-CN" kern="100" dirty="0">
                <a:latin typeface="Times New Roman" panose="02020603050405020304" pitchFamily="18" charset="0"/>
                <a:cs typeface="Times New Roman" panose="02020603050405020304" pitchFamily="18" charset="0"/>
              </a:rPr>
              <a:t>AMAT </a:t>
            </a:r>
            <a:r>
              <a:rPr lang="en-US" altLang="zh-CN" kern="100" baseline="-25000" dirty="0">
                <a:latin typeface="Times New Roman" panose="02020603050405020304" pitchFamily="18" charset="0"/>
                <a:cs typeface="Times New Roman" panose="02020603050405020304" pitchFamily="18" charset="0"/>
              </a:rPr>
              <a:t>L2</a:t>
            </a:r>
            <a:r>
              <a:rPr lang="en-US" altLang="zh-CN" kern="100" dirty="0">
                <a:latin typeface="Times New Roman" panose="02020603050405020304" pitchFamily="18" charset="0"/>
                <a:cs typeface="Times New Roman" panose="02020603050405020304" pitchFamily="18" charset="0"/>
              </a:rPr>
              <a:t> = HitTime</a:t>
            </a:r>
            <a:r>
              <a:rPr lang="en-US" altLang="zh-CN" kern="100" baseline="-25000" dirty="0">
                <a:latin typeface="Times New Roman" panose="02020603050405020304" pitchFamily="18" charset="0"/>
                <a:cs typeface="Times New Roman" panose="02020603050405020304" pitchFamily="18" charset="0"/>
              </a:rPr>
              <a:t>L2</a:t>
            </a:r>
            <a:r>
              <a:rPr lang="en-US" altLang="zh-CN" kern="100" dirty="0">
                <a:latin typeface="Times New Roman" panose="02020603050405020304" pitchFamily="18" charset="0"/>
                <a:cs typeface="Times New Roman" panose="02020603050405020304" pitchFamily="18" charset="0"/>
              </a:rPr>
              <a:t> + MissRate</a:t>
            </a:r>
            <a:r>
              <a:rPr lang="en-US" altLang="zh-CN" kern="100" baseline="-25000" dirty="0">
                <a:latin typeface="Times New Roman" panose="02020603050405020304" pitchFamily="18" charset="0"/>
                <a:cs typeface="Times New Roman" panose="02020603050405020304" pitchFamily="18" charset="0"/>
              </a:rPr>
              <a:t>L2</a:t>
            </a:r>
            <a:r>
              <a:rPr lang="en-US" altLang="zh-CN" kern="100" dirty="0">
                <a:latin typeface="Times New Roman" panose="02020603050405020304" pitchFamily="18" charset="0"/>
                <a:cs typeface="Times New Roman" panose="02020603050405020304" pitchFamily="18" charset="0"/>
              </a:rPr>
              <a:t>[</a:t>
            </a:r>
            <a:r>
              <a:rPr lang="en-US" altLang="zh-CN" kern="100" dirty="0" err="1">
                <a:latin typeface="Times New Roman" panose="02020603050405020304" pitchFamily="18" charset="0"/>
                <a:cs typeface="Times New Roman" panose="02020603050405020304" pitchFamily="18" charset="0"/>
              </a:rPr>
              <a:t>MemAccessTime</a:t>
            </a:r>
            <a:r>
              <a:rPr lang="en-US" altLang="zh-CN" kern="100" dirty="0">
                <a:latin typeface="Times New Roman" panose="02020603050405020304" pitchFamily="18" charset="0"/>
                <a:cs typeface="Times New Roman" panose="02020603050405020304" pitchFamily="18" charset="0"/>
              </a:rPr>
              <a:t>+ </a:t>
            </a:r>
            <a:r>
              <a:rPr lang="en-US" altLang="zh-CN" kern="100" dirty="0">
                <a:solidFill>
                  <a:srgbClr val="FF0000"/>
                </a:solidFill>
                <a:latin typeface="Times New Roman" panose="02020603050405020304" pitchFamily="18" charset="0"/>
                <a:cs typeface="Times New Roman" panose="02020603050405020304" pitchFamily="18" charset="0"/>
              </a:rPr>
              <a:t>DirtyRate</a:t>
            </a:r>
            <a:r>
              <a:rPr lang="en-US" altLang="zh-CN" kern="100" baseline="-25000" dirty="0">
                <a:solidFill>
                  <a:srgbClr val="FF0000"/>
                </a:solidFill>
                <a:latin typeface="Times New Roman" panose="02020603050405020304" pitchFamily="18" charset="0"/>
                <a:cs typeface="Times New Roman" panose="02020603050405020304" pitchFamily="18" charset="0"/>
              </a:rPr>
              <a:t>L2</a:t>
            </a:r>
            <a:r>
              <a:rPr lang="en-US" altLang="zh-CN" kern="100" dirty="0">
                <a:solidFill>
                  <a:srgbClr val="FF0000"/>
                </a:solidFill>
                <a:latin typeface="Times New Roman" panose="02020603050405020304" pitchFamily="18" charset="0"/>
                <a:cs typeface="Times New Roman" panose="02020603050405020304" pitchFamily="18" charset="0"/>
              </a:rPr>
              <a:t>(</a:t>
            </a:r>
            <a:r>
              <a:rPr lang="en-US" altLang="zh-CN" kern="100" dirty="0" err="1">
                <a:solidFill>
                  <a:srgbClr val="FF0000"/>
                </a:solidFill>
                <a:latin typeface="Times New Roman" panose="02020603050405020304" pitchFamily="18" charset="0"/>
                <a:cs typeface="Times New Roman" panose="02020603050405020304" pitchFamily="18" charset="0"/>
              </a:rPr>
              <a:t>MemAccessTime</a:t>
            </a:r>
            <a:r>
              <a:rPr lang="en-US" altLang="zh-CN" kern="100" dirty="0">
                <a:solidFill>
                  <a:srgbClr val="FF0000"/>
                </a:solidFill>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a:t>
            </a:r>
          </a:p>
          <a:p>
            <a:pPr>
              <a:defRPr/>
            </a:pPr>
            <a:r>
              <a:rPr lang="en-US" altLang="zh-CN" kern="100" dirty="0">
                <a:latin typeface="Times New Roman" panose="02020603050405020304" pitchFamily="18" charset="0"/>
                <a:cs typeface="Times New Roman" panose="02020603050405020304" pitchFamily="18" charset="0"/>
              </a:rPr>
              <a:t>                =  20 ns + 0.3[55ns + 0.6(55ns)] = 46.4ns</a:t>
            </a:r>
          </a:p>
          <a:p>
            <a:pP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AMAT </a:t>
            </a:r>
            <a:r>
              <a:rPr lang="en-US" altLang="zh-CN" i="1" kern="100" baseline="-25000" dirty="0" err="1">
                <a:latin typeface="Times New Roman" panose="02020603050405020304" pitchFamily="18" charset="0"/>
                <a:cs typeface="Times New Roman" panose="02020603050405020304" pitchFamily="18" charset="0"/>
              </a:rPr>
              <a:t>dataread</a:t>
            </a:r>
            <a:r>
              <a:rPr lang="en-US" altLang="zh-CN" i="1" kern="100" baseline="-250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 HitTime</a:t>
            </a:r>
            <a:r>
              <a:rPr lang="en-US" altLang="zh-CN" i="1" kern="100" baseline="-25000" dirty="0">
                <a:latin typeface="Times New Roman" panose="02020603050405020304" pitchFamily="18" charset="0"/>
                <a:cs typeface="Times New Roman" panose="02020603050405020304" pitchFamily="18" charset="0"/>
              </a:rPr>
              <a:t>L1</a:t>
            </a:r>
            <a:r>
              <a:rPr lang="en-US" altLang="zh-CN" kern="100" dirty="0">
                <a:latin typeface="Times New Roman" panose="02020603050405020304" pitchFamily="18" charset="0"/>
                <a:cs typeface="Times New Roman" panose="02020603050405020304" pitchFamily="18" charset="0"/>
              </a:rPr>
              <a:t> + MissRate</a:t>
            </a:r>
            <a:r>
              <a:rPr lang="en-US" altLang="zh-CN" i="1" kern="100" baseline="-25000" dirty="0">
                <a:latin typeface="Times New Roman" panose="02020603050405020304" pitchFamily="18" charset="0"/>
                <a:cs typeface="Times New Roman" panose="02020603050405020304" pitchFamily="18" charset="0"/>
              </a:rPr>
              <a:t>L1</a:t>
            </a:r>
            <a:r>
              <a:rPr lang="en-US" altLang="zh-CN" kern="100" dirty="0">
                <a:latin typeface="Times New Roman" panose="02020603050405020304" pitchFamily="18" charset="0"/>
                <a:cs typeface="Times New Roman" panose="02020603050405020304" pitchFamily="18" charset="0"/>
              </a:rPr>
              <a:t>(AMAT</a:t>
            </a:r>
            <a:r>
              <a:rPr lang="en-US" altLang="zh-CN" i="1" kern="100" baseline="-25000" dirty="0">
                <a:latin typeface="Times New Roman" panose="02020603050405020304" pitchFamily="18" charset="0"/>
                <a:cs typeface="Times New Roman" panose="02020603050405020304" pitchFamily="18" charset="0"/>
              </a:rPr>
              <a:t>L2</a:t>
            </a:r>
            <a:r>
              <a:rPr lang="en-US" altLang="zh-CN" kern="100" dirty="0">
                <a:latin typeface="Times New Roman" panose="02020603050405020304" pitchFamily="18" charset="0"/>
                <a:cs typeface="Times New Roman" panose="02020603050405020304" pitchFamily="18" charset="0"/>
              </a:rPr>
              <a:t>) =0.5ns + 0.07(46.4ns) = 3.748ns</a:t>
            </a:r>
          </a:p>
          <a:p>
            <a:pP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b)</a:t>
            </a:r>
          </a:p>
          <a:p>
            <a:pPr>
              <a:defRPr/>
            </a:pPr>
            <a:r>
              <a:rPr lang="en-US" altLang="zh-CN" kern="100" dirty="0">
                <a:latin typeface="Times New Roman" panose="02020603050405020304" pitchFamily="18" charset="0"/>
                <a:cs typeface="Times New Roman" panose="02020603050405020304" pitchFamily="18" charset="0"/>
              </a:rPr>
              <a:t>The L1 cache implements write-through using a perfect write-through buffer. With the perfect write-through buffer, there will be no stall when CPU writes data.</a:t>
            </a:r>
          </a:p>
          <a:p>
            <a:pP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Both data read  and data write miss  rate are 5% in the D-cache, so</a:t>
            </a:r>
          </a:p>
          <a:p>
            <a:pP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AMAT </a:t>
            </a:r>
            <a:r>
              <a:rPr lang="en-US" altLang="zh-CN" kern="100" baseline="-25000" dirty="0" err="1">
                <a:latin typeface="Times New Roman" panose="02020603050405020304" pitchFamily="18" charset="0"/>
                <a:cs typeface="Times New Roman" panose="02020603050405020304" pitchFamily="18" charset="0"/>
              </a:rPr>
              <a:t>datawrite</a:t>
            </a:r>
            <a:r>
              <a:rPr lang="en-US" altLang="zh-CN" kern="100" dirty="0">
                <a:latin typeface="Times New Roman" panose="02020603050405020304" pitchFamily="18" charset="0"/>
                <a:cs typeface="Times New Roman" panose="02020603050405020304" pitchFamily="18" charset="0"/>
              </a:rPr>
              <a:t> = </a:t>
            </a:r>
            <a:r>
              <a:rPr lang="en-US" altLang="zh-CN" kern="100" dirty="0" err="1">
                <a:latin typeface="Times New Roman" panose="02020603050405020304" pitchFamily="18" charset="0"/>
                <a:cs typeface="Times New Roman" panose="02020603050405020304" pitchFamily="18" charset="0"/>
              </a:rPr>
              <a:t>AMAT</a:t>
            </a:r>
            <a:r>
              <a:rPr lang="en-US" altLang="zh-CN" kern="100" baseline="-25000" dirty="0" err="1">
                <a:latin typeface="Times New Roman" panose="02020603050405020304" pitchFamily="18" charset="0"/>
                <a:cs typeface="Times New Roman" panose="02020603050405020304" pitchFamily="18" charset="0"/>
              </a:rPr>
              <a:t>dataread</a:t>
            </a:r>
            <a:r>
              <a:rPr lang="en-US" altLang="zh-CN" kern="100" baseline="-250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  3.748ns</a:t>
            </a:r>
          </a:p>
          <a:p>
            <a:pPr>
              <a:defRPr/>
            </a:pPr>
            <a:endParaRPr lang="en-US" altLang="zh-CN" kern="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31EC2323-227D-474E-93AF-6C612B3B4A64}"/>
              </a:ext>
            </a:extLst>
          </p:cNvPr>
          <p:cNvSpPr>
            <a:spLocks noGrp="1" noChangeArrowheads="1"/>
          </p:cNvSpPr>
          <p:nvPr>
            <p:ph type="title"/>
          </p:nvPr>
        </p:nvSpPr>
        <p:spPr/>
        <p:txBody>
          <a:bodyPr/>
          <a:lstStyle/>
          <a:p>
            <a:r>
              <a:rPr lang="en-US" altLang="zh-CN"/>
              <a:t>HW12</a:t>
            </a:r>
            <a:endParaRPr lang="zh-CN" altLang="en-US"/>
          </a:p>
        </p:txBody>
      </p:sp>
      <p:sp>
        <p:nvSpPr>
          <p:cNvPr id="49155" name="灯片编号占位符 3">
            <a:extLst>
              <a:ext uri="{FF2B5EF4-FFF2-40B4-BE49-F238E27FC236}">
                <a16:creationId xmlns:a16="http://schemas.microsoft.com/office/drawing/2014/main" id="{670D747A-8D06-86FA-CD97-05FCB37E5D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5D1DFF4-087A-436B-9D8D-7A1970202E70}" type="slidenum">
              <a:rPr lang="en-US" altLang="zh-CN" sz="1400" smtClean="0"/>
              <a:pPr>
                <a:spcBef>
                  <a:spcPct val="0"/>
                </a:spcBef>
                <a:buFontTx/>
                <a:buNone/>
              </a:pPr>
              <a:t>47</a:t>
            </a:fld>
            <a:endParaRPr lang="en-US" altLang="zh-CN" sz="1400"/>
          </a:p>
        </p:txBody>
      </p:sp>
      <p:pic>
        <p:nvPicPr>
          <p:cNvPr id="49156" name="图片 8">
            <a:extLst>
              <a:ext uri="{FF2B5EF4-FFF2-40B4-BE49-F238E27FC236}">
                <a16:creationId xmlns:a16="http://schemas.microsoft.com/office/drawing/2014/main" id="{27E2DF6D-CDEF-2776-1CD8-F1BCE0579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588"/>
          <a:stretch>
            <a:fillRect/>
          </a:stretch>
        </p:blipFill>
        <p:spPr bwMode="auto">
          <a:xfrm>
            <a:off x="901700" y="1557338"/>
            <a:ext cx="753586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C9409921-D3F4-1E3F-BFEF-0121123EAFE9}"/>
              </a:ext>
            </a:extLst>
          </p:cNvPr>
          <p:cNvSpPr>
            <a:spLocks noGrp="1" noChangeArrowheads="1"/>
          </p:cNvSpPr>
          <p:nvPr>
            <p:ph type="title"/>
          </p:nvPr>
        </p:nvSpPr>
        <p:spPr/>
        <p:txBody>
          <a:bodyPr/>
          <a:lstStyle/>
          <a:p>
            <a:r>
              <a:rPr lang="en-US" altLang="zh-CN"/>
              <a:t>HW12</a:t>
            </a:r>
            <a:endParaRPr lang="zh-CN" altLang="en-US"/>
          </a:p>
        </p:txBody>
      </p:sp>
      <p:sp>
        <p:nvSpPr>
          <p:cNvPr id="50179" name="灯片编号占位符 3">
            <a:extLst>
              <a:ext uri="{FF2B5EF4-FFF2-40B4-BE49-F238E27FC236}">
                <a16:creationId xmlns:a16="http://schemas.microsoft.com/office/drawing/2014/main" id="{0AD5CF25-9C4C-49BB-F568-70F01920592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C3D754-D934-492C-A6B4-41644323C050}" type="slidenum">
              <a:rPr lang="en-US" altLang="zh-CN" sz="1400" smtClean="0"/>
              <a:pPr>
                <a:spcBef>
                  <a:spcPct val="0"/>
                </a:spcBef>
                <a:buFontTx/>
                <a:buNone/>
              </a:pPr>
              <a:t>48</a:t>
            </a:fld>
            <a:endParaRPr lang="en-US" altLang="zh-CN" sz="1400"/>
          </a:p>
        </p:txBody>
      </p:sp>
      <p:sp>
        <p:nvSpPr>
          <p:cNvPr id="50180" name="文本框 2">
            <a:extLst>
              <a:ext uri="{FF2B5EF4-FFF2-40B4-BE49-F238E27FC236}">
                <a16:creationId xmlns:a16="http://schemas.microsoft.com/office/drawing/2014/main" id="{E90103A5-F74C-E9F0-3E67-2B4703D158B7}"/>
              </a:ext>
            </a:extLst>
          </p:cNvPr>
          <p:cNvSpPr txBox="1">
            <a:spLocks noChangeArrowheads="1"/>
          </p:cNvSpPr>
          <p:nvPr/>
        </p:nvSpPr>
        <p:spPr bwMode="auto">
          <a:xfrm>
            <a:off x="971550" y="10223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cs typeface="Times New Roman" panose="02020603050405020304" pitchFamily="18" charset="0"/>
              </a:rPr>
              <a:t>Problem 1</a:t>
            </a:r>
          </a:p>
        </p:txBody>
      </p:sp>
      <p:sp>
        <p:nvSpPr>
          <p:cNvPr id="8" name="文本框 7">
            <a:extLst>
              <a:ext uri="{FF2B5EF4-FFF2-40B4-BE49-F238E27FC236}">
                <a16:creationId xmlns:a16="http://schemas.microsoft.com/office/drawing/2014/main" id="{96F10CED-F4DF-96A0-42F5-75FAE3EEC518}"/>
              </a:ext>
            </a:extLst>
          </p:cNvPr>
          <p:cNvSpPr txBox="1"/>
          <p:nvPr/>
        </p:nvSpPr>
        <p:spPr>
          <a:xfrm>
            <a:off x="492125" y="2803525"/>
            <a:ext cx="8712200" cy="3416300"/>
          </a:xfrm>
          <a:prstGeom prst="rect">
            <a:avLst/>
          </a:prstGeom>
          <a:noFill/>
        </p:spPr>
        <p:txBody>
          <a:bodyPr>
            <a:spAutoFit/>
          </a:bodyPr>
          <a:lstStyle/>
          <a:p>
            <a:pPr marL="342900" indent="-342900">
              <a:buFontTx/>
              <a:buAutoNum type="alphaLcParen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c)    AMAT </a:t>
            </a:r>
            <a:r>
              <a:rPr lang="en-US" altLang="zh-CN" i="1" kern="100" baseline="-25000" dirty="0">
                <a:latin typeface="Times New Roman" panose="02020603050405020304" pitchFamily="18" charset="0"/>
                <a:cs typeface="Times New Roman" panose="02020603050405020304" pitchFamily="18" charset="0"/>
              </a:rPr>
              <a:t>ins </a:t>
            </a:r>
            <a:r>
              <a:rPr lang="en-US" altLang="zh-CN" kern="100" dirty="0">
                <a:latin typeface="Times New Roman" panose="02020603050405020304" pitchFamily="18" charset="0"/>
                <a:cs typeface="Times New Roman" panose="02020603050405020304" pitchFamily="18" charset="0"/>
              </a:rPr>
              <a:t>= HitTime</a:t>
            </a:r>
            <a:r>
              <a:rPr lang="en-US" altLang="zh-CN" i="1" kern="100" baseline="-25000" dirty="0">
                <a:latin typeface="Times New Roman" panose="02020603050405020304" pitchFamily="18" charset="0"/>
                <a:cs typeface="Times New Roman" panose="02020603050405020304" pitchFamily="18" charset="0"/>
              </a:rPr>
              <a:t>L1</a:t>
            </a:r>
            <a:r>
              <a:rPr lang="en-US" altLang="zh-CN" kern="100" dirty="0">
                <a:latin typeface="Times New Roman" panose="02020603050405020304" pitchFamily="18" charset="0"/>
                <a:cs typeface="Times New Roman" panose="02020603050405020304" pitchFamily="18" charset="0"/>
              </a:rPr>
              <a:t> + MissRate</a:t>
            </a:r>
            <a:r>
              <a:rPr lang="en-US" altLang="zh-CN" i="1" kern="100" baseline="-25000" dirty="0">
                <a:latin typeface="Times New Roman" panose="02020603050405020304" pitchFamily="18" charset="0"/>
                <a:cs typeface="Times New Roman" panose="02020603050405020304" pitchFamily="18" charset="0"/>
              </a:rPr>
              <a:t>L1</a:t>
            </a:r>
            <a:r>
              <a:rPr lang="en-US" altLang="zh-CN" kern="100" dirty="0">
                <a:latin typeface="Times New Roman" panose="02020603050405020304" pitchFamily="18" charset="0"/>
                <a:cs typeface="Times New Roman" panose="02020603050405020304" pitchFamily="18" charset="0"/>
              </a:rPr>
              <a:t>(AMAT</a:t>
            </a:r>
            <a:r>
              <a:rPr lang="en-US" altLang="zh-CN" i="1" kern="100" baseline="-25000" dirty="0">
                <a:latin typeface="Times New Roman" panose="02020603050405020304" pitchFamily="18" charset="0"/>
                <a:cs typeface="Times New Roman" panose="02020603050405020304" pitchFamily="18" charset="0"/>
              </a:rPr>
              <a:t>L2</a:t>
            </a:r>
            <a:r>
              <a:rPr lang="en-US" altLang="zh-CN" kern="100" dirty="0">
                <a:latin typeface="Times New Roman" panose="02020603050405020304" pitchFamily="18" charset="0"/>
                <a:cs typeface="Times New Roman" panose="02020603050405020304" pitchFamily="18" charset="0"/>
              </a:rPr>
              <a:t>) </a:t>
            </a:r>
          </a:p>
          <a:p>
            <a:pPr>
              <a:defRPr/>
            </a:pPr>
            <a:r>
              <a:rPr lang="en-US" altLang="zh-CN" kern="100" dirty="0">
                <a:latin typeface="Times New Roman" panose="02020603050405020304" pitchFamily="18" charset="0"/>
                <a:cs typeface="Times New Roman" panose="02020603050405020304" pitchFamily="18" charset="0"/>
              </a:rPr>
              <a:t>                =0.5ns + 0.03(46.4ns) = 1.892ns</a:t>
            </a:r>
          </a:p>
          <a:p>
            <a:pPr>
              <a:defRPr/>
            </a:pPr>
            <a:endParaRPr lang="en-US" altLang="zh-CN" kern="100" dirty="0">
              <a:latin typeface="Times New Roman" panose="02020603050405020304" pitchFamily="18" charset="0"/>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d)</a:t>
            </a:r>
          </a:p>
          <a:p>
            <a:pPr>
              <a:defRPr/>
            </a:pPr>
            <a:endParaRPr lang="en-US" altLang="zh-CN" kern="100" dirty="0">
              <a:latin typeface="Times New Roman" panose="02020603050405020304" pitchFamily="18" charset="0"/>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a:defRPr/>
            </a:pPr>
            <a:r>
              <a:rPr lang="en-US" altLang="zh-CN" kern="100" dirty="0">
                <a:latin typeface="Times New Roman" panose="02020603050405020304" pitchFamily="18" charset="0"/>
                <a:cs typeface="Times New Roman" panose="02020603050405020304" pitchFamily="18" charset="0"/>
              </a:rPr>
              <a:t>e)</a:t>
            </a:r>
          </a:p>
          <a:p>
            <a:pPr>
              <a:defRPr/>
            </a:pPr>
            <a:endParaRPr lang="en-US" altLang="zh-CN" kern="100" dirty="0">
              <a:latin typeface="Times New Roman" panose="02020603050405020304" pitchFamily="18" charset="0"/>
              <a:cs typeface="Times New Roman" panose="02020603050405020304" pitchFamily="18" charset="0"/>
            </a:endParaRPr>
          </a:p>
        </p:txBody>
      </p:sp>
      <p:pic>
        <p:nvPicPr>
          <p:cNvPr id="50182" name="图片 1">
            <a:extLst>
              <a:ext uri="{FF2B5EF4-FFF2-40B4-BE49-F238E27FC236}">
                <a16:creationId xmlns:a16="http://schemas.microsoft.com/office/drawing/2014/main" id="{8214160D-64FE-C4DB-DB8E-B78184E80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0067"/>
          <a:stretch>
            <a:fillRect/>
          </a:stretch>
        </p:blipFill>
        <p:spPr bwMode="auto">
          <a:xfrm>
            <a:off x="866775" y="1450975"/>
            <a:ext cx="70897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图片 5">
            <a:extLst>
              <a:ext uri="{FF2B5EF4-FFF2-40B4-BE49-F238E27FC236}">
                <a16:creationId xmlns:a16="http://schemas.microsoft.com/office/drawing/2014/main" id="{C00D8CD7-595C-9DC8-F644-6DA68D838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3302"/>
          <a:stretch>
            <a:fillRect/>
          </a:stretch>
        </p:blipFill>
        <p:spPr bwMode="auto">
          <a:xfrm>
            <a:off x="823913" y="4316413"/>
            <a:ext cx="7859712"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图片 6">
            <a:extLst>
              <a:ext uri="{FF2B5EF4-FFF2-40B4-BE49-F238E27FC236}">
                <a16:creationId xmlns:a16="http://schemas.microsoft.com/office/drawing/2014/main" id="{CBDFD925-FE7A-11E6-4854-E2C91C240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9756"/>
          <a:stretch>
            <a:fillRect/>
          </a:stretch>
        </p:blipFill>
        <p:spPr bwMode="auto">
          <a:xfrm>
            <a:off x="809625" y="5564188"/>
            <a:ext cx="6972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图片 2">
            <a:extLst>
              <a:ext uri="{FF2B5EF4-FFF2-40B4-BE49-F238E27FC236}">
                <a16:creationId xmlns:a16="http://schemas.microsoft.com/office/drawing/2014/main" id="{6CBBE027-9BC3-98EB-1483-A7E70992B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8" y="3838575"/>
            <a:ext cx="57165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40F82C74-50BF-ECA8-1F65-69F5F49031B8}"/>
              </a:ext>
            </a:extLst>
          </p:cNvPr>
          <p:cNvSpPr>
            <a:spLocks noGrp="1" noChangeArrowheads="1"/>
          </p:cNvSpPr>
          <p:nvPr>
            <p:ph type="title"/>
          </p:nvPr>
        </p:nvSpPr>
        <p:spPr/>
        <p:txBody>
          <a:bodyPr/>
          <a:lstStyle/>
          <a:p>
            <a:r>
              <a:rPr lang="en-US" altLang="zh-CN"/>
              <a:t>HW13</a:t>
            </a:r>
            <a:endParaRPr lang="zh-CN" altLang="en-US"/>
          </a:p>
        </p:txBody>
      </p:sp>
      <p:sp>
        <p:nvSpPr>
          <p:cNvPr id="51203" name="灯片编号占位符 3">
            <a:extLst>
              <a:ext uri="{FF2B5EF4-FFF2-40B4-BE49-F238E27FC236}">
                <a16:creationId xmlns:a16="http://schemas.microsoft.com/office/drawing/2014/main" id="{2B0DE50B-72AF-3820-F5AC-C9910C218F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0176BDF-3E70-4D87-9062-9FB95C81CC94}" type="slidenum">
              <a:rPr lang="en-US" altLang="zh-CN" sz="1400" smtClean="0"/>
              <a:pPr>
                <a:spcBef>
                  <a:spcPct val="0"/>
                </a:spcBef>
                <a:buFontTx/>
                <a:buNone/>
              </a:pPr>
              <a:t>49</a:t>
            </a:fld>
            <a:endParaRPr lang="en-US" altLang="zh-CN" sz="1400"/>
          </a:p>
        </p:txBody>
      </p:sp>
      <p:sp>
        <p:nvSpPr>
          <p:cNvPr id="51204" name="文本框 2">
            <a:extLst>
              <a:ext uri="{FF2B5EF4-FFF2-40B4-BE49-F238E27FC236}">
                <a16:creationId xmlns:a16="http://schemas.microsoft.com/office/drawing/2014/main" id="{9FA4B3CB-D7C7-A397-D300-7291E605FF23}"/>
              </a:ext>
            </a:extLst>
          </p:cNvPr>
          <p:cNvSpPr txBox="1">
            <a:spLocks noChangeArrowheads="1"/>
          </p:cNvSpPr>
          <p:nvPr/>
        </p:nvSpPr>
        <p:spPr bwMode="auto">
          <a:xfrm>
            <a:off x="611188" y="117157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7" name="文本框 6">
            <a:extLst>
              <a:ext uri="{FF2B5EF4-FFF2-40B4-BE49-F238E27FC236}">
                <a16:creationId xmlns:a16="http://schemas.microsoft.com/office/drawing/2014/main" id="{3F700F5F-696A-E792-D8BB-85BF3289CBEA}"/>
              </a:ext>
            </a:extLst>
          </p:cNvPr>
          <p:cNvSpPr txBox="1"/>
          <p:nvPr/>
        </p:nvSpPr>
        <p:spPr>
          <a:xfrm>
            <a:off x="611188" y="1563688"/>
            <a:ext cx="7183437" cy="4800600"/>
          </a:xfrm>
          <a:prstGeom prst="rect">
            <a:avLst/>
          </a:prstGeom>
          <a:noFill/>
        </p:spPr>
        <p:txBody>
          <a:bodyPr>
            <a:spAutoFit/>
          </a:bodyPr>
          <a:lstStyle/>
          <a:p>
            <a:pPr>
              <a:defRPr/>
            </a:pPr>
            <a:r>
              <a:rPr lang="en-US" altLang="zh-CN" dirty="0">
                <a:latin typeface="Times New Roman" panose="02020603050405020304" pitchFamily="18" charset="0"/>
                <a:cs typeface="Times New Roman" panose="02020603050405020304" pitchFamily="18" charset="0"/>
              </a:rPr>
              <a:t>In this exercise, we will examine space/time optimizations for page tables. The following table shows parameters of a virtual memory system.</a:t>
            </a:r>
          </a:p>
          <a:p>
            <a:pPr>
              <a:defRPr/>
            </a:pPr>
            <a:r>
              <a:rPr lang="en-US" altLang="zh-CN" dirty="0">
                <a:latin typeface="Times New Roman" panose="02020603050405020304" pitchFamily="18" charset="0"/>
                <a:cs typeface="Times New Roman" panose="02020603050405020304" pitchFamily="18" charset="0"/>
              </a:rPr>
              <a:t> </a:t>
            </a:r>
          </a:p>
          <a:p>
            <a:pPr marL="342900" indent="-342900">
              <a:buFontTx/>
              <a:buAutoNum type="arabicParenR"/>
              <a:defRPr/>
            </a:pPr>
            <a:r>
              <a:rPr lang="en-US" altLang="zh-CN" dirty="0">
                <a:latin typeface="Times New Roman" panose="02020603050405020304" pitchFamily="18" charset="0"/>
                <a:cs typeface="Times New Roman" panose="02020603050405020304" pitchFamily="18" charset="0"/>
              </a:rPr>
              <a:t>For a single level page table, how many page table entries (PTEs) are </a:t>
            </a:r>
          </a:p>
          <a:p>
            <a:pPr>
              <a:defRPr/>
            </a:pPr>
            <a:r>
              <a:rPr lang="en-US" altLang="zh-CN" dirty="0">
                <a:latin typeface="Times New Roman" panose="02020603050405020304" pitchFamily="18" charset="0"/>
                <a:cs typeface="Times New Roman" panose="02020603050405020304" pitchFamily="18" charset="0"/>
              </a:rPr>
              <a:t>     needed? How much physical memory is needed for storing the page</a:t>
            </a:r>
          </a:p>
          <a:p>
            <a:pPr>
              <a:defRPr/>
            </a:pPr>
            <a:r>
              <a:rPr lang="en-US" altLang="zh-CN" dirty="0">
                <a:latin typeface="Times New Roman" panose="02020603050405020304" pitchFamily="18" charset="0"/>
                <a:cs typeface="Times New Roman" panose="02020603050405020304" pitchFamily="18" charset="0"/>
              </a:rPr>
              <a:t>     table?</a:t>
            </a:r>
          </a:p>
          <a:p>
            <a:pPr>
              <a:defRPr/>
            </a:pPr>
            <a:endParaRPr lang="en-US" altLang="zh-CN" dirty="0">
              <a:latin typeface="Times New Roman" panose="02020603050405020304" pitchFamily="18" charset="0"/>
              <a:cs typeface="Times New Roman" panose="02020603050405020304" pitchFamily="18" charset="0"/>
            </a:endParaRPr>
          </a:p>
          <a:p>
            <a:pPr>
              <a:defRPr/>
            </a:pPr>
            <a:r>
              <a:rPr lang="en-US" altLang="zh-CN" dirty="0">
                <a:latin typeface="Times New Roman" panose="02020603050405020304" pitchFamily="18" charset="0"/>
                <a:cs typeface="Times New Roman" panose="02020603050405020304" pitchFamily="18" charset="0"/>
              </a:rPr>
              <a:t>2) Using a </a:t>
            </a:r>
            <a:r>
              <a:rPr lang="en-US" altLang="zh-CN" dirty="0">
                <a:solidFill>
                  <a:srgbClr val="FF0000"/>
                </a:solidFill>
                <a:latin typeface="Times New Roman" panose="02020603050405020304" pitchFamily="18" charset="0"/>
                <a:cs typeface="Times New Roman" panose="02020603050405020304" pitchFamily="18" charset="0"/>
              </a:rPr>
              <a:t>multilevel page table can reduce the physical memory</a:t>
            </a:r>
          </a:p>
          <a:p>
            <a:pPr>
              <a:defRPr/>
            </a:pPr>
            <a:r>
              <a:rPr lang="en-US" altLang="zh-CN" dirty="0">
                <a:solidFill>
                  <a:srgbClr val="FF0000"/>
                </a:solidFill>
                <a:latin typeface="Times New Roman" panose="02020603050405020304" pitchFamily="18" charset="0"/>
                <a:cs typeface="Times New Roman" panose="02020603050405020304" pitchFamily="18" charset="0"/>
              </a:rPr>
              <a:t>    consumption of page tables, by only keeping active PTEs in physical</a:t>
            </a:r>
          </a:p>
          <a:p>
            <a:pPr>
              <a:defRPr/>
            </a:pPr>
            <a:r>
              <a:rPr lang="en-US" altLang="zh-CN" dirty="0">
                <a:solidFill>
                  <a:srgbClr val="FF0000"/>
                </a:solidFill>
                <a:latin typeface="Times New Roman" panose="02020603050405020304" pitchFamily="18" charset="0"/>
                <a:cs typeface="Times New Roman" panose="02020603050405020304" pitchFamily="18" charset="0"/>
              </a:rPr>
              <a:t>    memory. </a:t>
            </a:r>
            <a:r>
              <a:rPr lang="en-US" altLang="zh-CN" dirty="0">
                <a:latin typeface="Times New Roman" panose="02020603050405020304" pitchFamily="18" charset="0"/>
                <a:cs typeface="Times New Roman" panose="02020603050405020304" pitchFamily="18" charset="0"/>
              </a:rPr>
              <a:t>How many levels of page tables will be needed in this case?  </a:t>
            </a:r>
          </a:p>
          <a:p>
            <a:pPr>
              <a:defRPr/>
            </a:pPr>
            <a:r>
              <a:rPr lang="en-US" altLang="zh-CN" dirty="0">
                <a:latin typeface="Times New Roman" panose="02020603050405020304" pitchFamily="18" charset="0"/>
                <a:cs typeface="Times New Roman" panose="02020603050405020304" pitchFamily="18" charset="0"/>
              </a:rPr>
              <a:t>    And how many memory references are needed for address translation if</a:t>
            </a:r>
          </a:p>
          <a:p>
            <a:pPr>
              <a:defRPr/>
            </a:pPr>
            <a:r>
              <a:rPr lang="en-US" altLang="zh-CN" dirty="0">
                <a:latin typeface="Times New Roman" panose="02020603050405020304" pitchFamily="18" charset="0"/>
                <a:cs typeface="Times New Roman" panose="02020603050405020304" pitchFamily="18" charset="0"/>
              </a:rPr>
              <a:t>    missing in TLB?</a:t>
            </a:r>
          </a:p>
          <a:p>
            <a:pPr>
              <a:defRPr/>
            </a:pPr>
            <a:endParaRPr lang="en-US" altLang="zh-CN" dirty="0">
              <a:latin typeface="Times New Roman" panose="02020603050405020304" pitchFamily="18" charset="0"/>
              <a:cs typeface="Times New Roman" panose="02020603050405020304" pitchFamily="18" charset="0"/>
            </a:endParaRPr>
          </a:p>
          <a:p>
            <a:pPr>
              <a:defRPr/>
            </a:pPr>
            <a:r>
              <a:rPr lang="en-US" altLang="zh-CN" dirty="0">
                <a:latin typeface="Times New Roman" panose="02020603050405020304" pitchFamily="18" charset="0"/>
                <a:cs typeface="Times New Roman" panose="02020603050405020304" pitchFamily="18" charset="0"/>
              </a:rPr>
              <a:t>3) An inverted page table can be used to further optimize space and time. </a:t>
            </a:r>
          </a:p>
          <a:p>
            <a:pPr>
              <a:defRPr/>
            </a:pPr>
            <a:r>
              <a:rPr lang="en-US" altLang="zh-CN" dirty="0">
                <a:latin typeface="Times New Roman" panose="02020603050405020304" pitchFamily="18" charset="0"/>
                <a:cs typeface="Times New Roman" panose="02020603050405020304" pitchFamily="18" charset="0"/>
              </a:rPr>
              <a:t>   How many PTEs are needed to store the page table? Assuming a hash</a:t>
            </a:r>
          </a:p>
          <a:p>
            <a:pPr>
              <a:defRPr/>
            </a:pPr>
            <a:r>
              <a:rPr lang="en-US" altLang="zh-CN" dirty="0">
                <a:latin typeface="Times New Roman" panose="02020603050405020304" pitchFamily="18" charset="0"/>
                <a:cs typeface="Times New Roman" panose="02020603050405020304" pitchFamily="18" charset="0"/>
              </a:rPr>
              <a:t>  table implementation, what are the common case and worst case numbers</a:t>
            </a:r>
          </a:p>
          <a:p>
            <a:pPr>
              <a:defRPr/>
            </a:pPr>
            <a:r>
              <a:rPr lang="en-US" altLang="zh-CN" dirty="0">
                <a:latin typeface="Times New Roman" panose="02020603050405020304" pitchFamily="18" charset="0"/>
                <a:cs typeface="Times New Roman" panose="02020603050405020304" pitchFamily="18" charset="0"/>
              </a:rPr>
              <a:t>  of memory references needed for servicing a TLB miss?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84CDA163-54D0-4FD0-4F60-958867841815}"/>
              </a:ext>
            </a:extLst>
          </p:cNvPr>
          <p:cNvSpPr>
            <a:spLocks noGrp="1" noChangeArrowheads="1"/>
          </p:cNvSpPr>
          <p:nvPr>
            <p:ph type="title"/>
          </p:nvPr>
        </p:nvSpPr>
        <p:spPr/>
        <p:txBody>
          <a:bodyPr/>
          <a:lstStyle/>
          <a:p>
            <a:r>
              <a:rPr lang="en-US" altLang="zh-CN"/>
              <a:t>HW8</a:t>
            </a:r>
            <a:endParaRPr lang="zh-CN" altLang="en-US"/>
          </a:p>
        </p:txBody>
      </p:sp>
      <p:sp>
        <p:nvSpPr>
          <p:cNvPr id="9219" name="Rectangle 5">
            <a:extLst>
              <a:ext uri="{FF2B5EF4-FFF2-40B4-BE49-F238E27FC236}">
                <a16:creationId xmlns:a16="http://schemas.microsoft.com/office/drawing/2014/main" id="{780CACD1-9D30-3A4E-6161-C508FFE973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20" name="Rectangle 7">
            <a:extLst>
              <a:ext uri="{FF2B5EF4-FFF2-40B4-BE49-F238E27FC236}">
                <a16:creationId xmlns:a16="http://schemas.microsoft.com/office/drawing/2014/main" id="{4D29D018-328F-7231-53B1-E3E452CAA3C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21" name="Rectangle 9">
            <a:extLst>
              <a:ext uri="{FF2B5EF4-FFF2-40B4-BE49-F238E27FC236}">
                <a16:creationId xmlns:a16="http://schemas.microsoft.com/office/drawing/2014/main" id="{D19B2ABE-5328-F1A6-AC97-5310E946A7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22" name="灯片编号占位符 1">
            <a:extLst>
              <a:ext uri="{FF2B5EF4-FFF2-40B4-BE49-F238E27FC236}">
                <a16:creationId xmlns:a16="http://schemas.microsoft.com/office/drawing/2014/main" id="{B09CDECF-7FE7-FFC1-C99C-F71727B3C4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04D2AD-986F-410F-8E57-74C75BB57868}" type="slidenum">
              <a:rPr lang="en-US" altLang="zh-CN" sz="1400" smtClean="0"/>
              <a:pPr>
                <a:spcBef>
                  <a:spcPct val="0"/>
                </a:spcBef>
                <a:buFontTx/>
                <a:buNone/>
              </a:pPr>
              <a:t>5</a:t>
            </a:fld>
            <a:endParaRPr lang="en-US" altLang="zh-CN" sz="1400"/>
          </a:p>
        </p:txBody>
      </p:sp>
      <p:sp>
        <p:nvSpPr>
          <p:cNvPr id="9223" name="文本框 6">
            <a:extLst>
              <a:ext uri="{FF2B5EF4-FFF2-40B4-BE49-F238E27FC236}">
                <a16:creationId xmlns:a16="http://schemas.microsoft.com/office/drawing/2014/main" id="{D1736004-44CA-CF15-C8C0-C1471B3BD992}"/>
              </a:ext>
            </a:extLst>
          </p:cNvPr>
          <p:cNvSpPr txBox="1">
            <a:spLocks noChangeArrowheads="1"/>
          </p:cNvSpPr>
          <p:nvPr/>
        </p:nvSpPr>
        <p:spPr bwMode="auto">
          <a:xfrm>
            <a:off x="457200" y="908050"/>
            <a:ext cx="83629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Problem2</a:t>
            </a:r>
          </a:p>
          <a:p>
            <a:pPr>
              <a:spcBef>
                <a:spcPct val="0"/>
              </a:spcBef>
              <a:buFontTx/>
              <a:buNone/>
            </a:pPr>
            <a:r>
              <a:rPr lang="en-US" altLang="zh-CN" sz="1800"/>
              <a:t>This exercise examines the impact of cache designs. For this exercise, the table of </a:t>
            </a:r>
            <a:r>
              <a:rPr lang="en-US" altLang="zh-CN" sz="1800">
                <a:solidFill>
                  <a:srgbClr val="FF0000"/>
                </a:solidFill>
              </a:rPr>
              <a:t>word address </a:t>
            </a:r>
            <a:r>
              <a:rPr lang="en-US" altLang="zh-CN" sz="1800"/>
              <a:t>streams is shown in below.</a:t>
            </a:r>
          </a:p>
          <a:p>
            <a:pPr>
              <a:spcBef>
                <a:spcPct val="0"/>
              </a:spcBef>
              <a:buFontTx/>
              <a:buNone/>
            </a:pPr>
            <a:endParaRPr lang="en-US" altLang="zh-CN" sz="1800"/>
          </a:p>
          <a:p>
            <a:pPr>
              <a:spcBef>
                <a:spcPct val="0"/>
              </a:spcBef>
              <a:buFontTx/>
              <a:buNone/>
            </a:pPr>
            <a:r>
              <a:rPr lang="en-US" altLang="zh-CN" sz="1800"/>
              <a:t>1, 134, 212, 1, 135, 213, 162, 161, 2, 44, 41, 221</a:t>
            </a:r>
          </a:p>
          <a:p>
            <a:pPr>
              <a:spcBef>
                <a:spcPct val="0"/>
              </a:spcBef>
              <a:buFontTx/>
              <a:buNone/>
            </a:pPr>
            <a:endParaRPr lang="en-US" altLang="zh-CN" sz="1800"/>
          </a:p>
          <a:p>
            <a:pPr>
              <a:spcBef>
                <a:spcPct val="0"/>
              </a:spcBef>
              <a:buFontTx/>
              <a:buNone/>
            </a:pPr>
            <a:r>
              <a:rPr lang="en-US" altLang="zh-CN" sz="1800"/>
              <a:t>What is the miss rate for </a:t>
            </a:r>
            <a:r>
              <a:rPr lang="en-US" altLang="zh-CN" sz="1800">
                <a:solidFill>
                  <a:srgbClr val="FF0000"/>
                </a:solidFill>
              </a:rPr>
              <a:t>a fully associative cache</a:t>
            </a:r>
            <a:r>
              <a:rPr lang="en-US" altLang="zh-CN" sz="1800"/>
              <a:t> with two-word blocks and a total size of 8 words, using </a:t>
            </a:r>
            <a:r>
              <a:rPr lang="en-US" altLang="zh-CN" sz="1800">
                <a:solidFill>
                  <a:srgbClr val="FF0000"/>
                </a:solidFill>
              </a:rPr>
              <a:t>LRU</a:t>
            </a:r>
            <a:r>
              <a:rPr lang="en-US" altLang="zh-CN" sz="1800"/>
              <a:t> replacement?  (LRU, Least recently use)</a:t>
            </a:r>
          </a:p>
        </p:txBody>
      </p:sp>
      <p:sp>
        <p:nvSpPr>
          <p:cNvPr id="9224" name="文本框 1">
            <a:extLst>
              <a:ext uri="{FF2B5EF4-FFF2-40B4-BE49-F238E27FC236}">
                <a16:creationId xmlns:a16="http://schemas.microsoft.com/office/drawing/2014/main" id="{462434A8-6D78-DDEB-1EDC-8FE0A17322E6}"/>
              </a:ext>
            </a:extLst>
          </p:cNvPr>
          <p:cNvSpPr txBox="1">
            <a:spLocks noChangeArrowheads="1"/>
          </p:cNvSpPr>
          <p:nvPr/>
        </p:nvSpPr>
        <p:spPr bwMode="auto">
          <a:xfrm>
            <a:off x="457200" y="3676650"/>
            <a:ext cx="2592388"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B0F0"/>
                </a:solidFill>
              </a:rPr>
              <a:t>8 / 2 = 4 blocks</a:t>
            </a:r>
          </a:p>
          <a:p>
            <a:pPr>
              <a:spcBef>
                <a:spcPct val="0"/>
              </a:spcBef>
              <a:buFontTx/>
              <a:buNone/>
            </a:pPr>
            <a:endParaRPr lang="en-US" altLang="zh-CN" sz="1800">
              <a:solidFill>
                <a:srgbClr val="00B0F0"/>
              </a:solidFill>
            </a:endParaRPr>
          </a:p>
          <a:p>
            <a:pPr>
              <a:spcBef>
                <a:spcPct val="0"/>
              </a:spcBef>
              <a:buFontTx/>
              <a:buNone/>
            </a:pPr>
            <a:r>
              <a:rPr lang="en-US" altLang="zh-CN" sz="1800">
                <a:solidFill>
                  <a:srgbClr val="00B0F0"/>
                </a:solidFill>
              </a:rPr>
              <a:t>Binary address</a:t>
            </a:r>
          </a:p>
          <a:p>
            <a:pPr>
              <a:spcBef>
                <a:spcPct val="0"/>
              </a:spcBef>
              <a:buFontTx/>
              <a:buNone/>
            </a:pPr>
            <a:endParaRPr lang="en-US" altLang="zh-CN" sz="1800">
              <a:solidFill>
                <a:srgbClr val="00B0F0"/>
              </a:solidFill>
            </a:endParaRPr>
          </a:p>
          <a:p>
            <a:pPr>
              <a:spcBef>
                <a:spcPct val="0"/>
              </a:spcBef>
              <a:buFontTx/>
              <a:buNone/>
            </a:pPr>
            <a:r>
              <a:rPr lang="en-US" altLang="zh-CN" sz="1800">
                <a:solidFill>
                  <a:srgbClr val="00B0F0"/>
                </a:solidFill>
              </a:rPr>
              <a:t>    1:   0000 000 1</a:t>
            </a:r>
            <a:r>
              <a:rPr lang="en-US" altLang="zh-CN" sz="1800">
                <a:solidFill>
                  <a:srgbClr val="FF0000"/>
                </a:solidFill>
              </a:rPr>
              <a:t>00</a:t>
            </a:r>
          </a:p>
          <a:p>
            <a:pPr>
              <a:spcBef>
                <a:spcPct val="0"/>
              </a:spcBef>
              <a:buFontTx/>
              <a:buNone/>
            </a:pPr>
            <a:r>
              <a:rPr lang="en-US" altLang="zh-CN" sz="1800">
                <a:solidFill>
                  <a:srgbClr val="00B0F0"/>
                </a:solidFill>
              </a:rPr>
              <a:t>134:   1000 011 0</a:t>
            </a:r>
            <a:r>
              <a:rPr lang="en-US" altLang="zh-CN" sz="1800">
                <a:solidFill>
                  <a:srgbClr val="FF0000"/>
                </a:solidFill>
              </a:rPr>
              <a:t>00</a:t>
            </a:r>
          </a:p>
          <a:p>
            <a:pPr>
              <a:spcBef>
                <a:spcPct val="0"/>
              </a:spcBef>
              <a:buFontTx/>
              <a:buNone/>
            </a:pPr>
            <a:r>
              <a:rPr lang="en-US" altLang="zh-CN" sz="1800">
                <a:solidFill>
                  <a:srgbClr val="00B0F0"/>
                </a:solidFill>
              </a:rPr>
              <a:t>212:   1101 010 0</a:t>
            </a:r>
            <a:r>
              <a:rPr lang="en-US" altLang="zh-CN" sz="1800">
                <a:solidFill>
                  <a:srgbClr val="FF0000"/>
                </a:solidFill>
              </a:rPr>
              <a:t>00</a:t>
            </a:r>
          </a:p>
          <a:p>
            <a:pPr>
              <a:spcBef>
                <a:spcPct val="0"/>
              </a:spcBef>
              <a:buFontTx/>
              <a:buNone/>
            </a:pPr>
            <a:r>
              <a:rPr lang="en-US" altLang="zh-CN" sz="1800">
                <a:solidFill>
                  <a:srgbClr val="00B0F0"/>
                </a:solidFill>
              </a:rPr>
              <a:t>    1:   0000 000 1</a:t>
            </a:r>
            <a:r>
              <a:rPr lang="en-US" altLang="zh-CN" sz="1800">
                <a:solidFill>
                  <a:srgbClr val="FF0000"/>
                </a:solidFill>
              </a:rPr>
              <a:t>00</a:t>
            </a:r>
          </a:p>
          <a:p>
            <a:pPr>
              <a:spcBef>
                <a:spcPct val="0"/>
              </a:spcBef>
              <a:buFontTx/>
              <a:buNone/>
            </a:pPr>
            <a:r>
              <a:rPr lang="en-US" altLang="zh-CN" sz="1800">
                <a:solidFill>
                  <a:srgbClr val="00B0F0"/>
                </a:solidFill>
              </a:rPr>
              <a:t>135:   1000 011 1</a:t>
            </a:r>
            <a:r>
              <a:rPr lang="en-US" altLang="zh-CN" sz="1800">
                <a:solidFill>
                  <a:srgbClr val="FF0000"/>
                </a:solidFill>
              </a:rPr>
              <a:t>00</a:t>
            </a:r>
          </a:p>
        </p:txBody>
      </p:sp>
      <p:graphicFrame>
        <p:nvGraphicFramePr>
          <p:cNvPr id="3" name="表格 2">
            <a:extLst>
              <a:ext uri="{FF2B5EF4-FFF2-40B4-BE49-F238E27FC236}">
                <a16:creationId xmlns:a16="http://schemas.microsoft.com/office/drawing/2014/main" id="{2C7CDDE0-4AAC-D34D-6901-4A682481D391}"/>
              </a:ext>
            </a:extLst>
          </p:cNvPr>
          <p:cNvGraphicFramePr>
            <a:graphicFrameLocks noGrp="1"/>
          </p:cNvGraphicFramePr>
          <p:nvPr/>
        </p:nvGraphicFramePr>
        <p:xfrm>
          <a:off x="3851275" y="3641725"/>
          <a:ext cx="4297363" cy="1854200"/>
        </p:xfrm>
        <a:graphic>
          <a:graphicData uri="http://schemas.openxmlformats.org/drawingml/2006/table">
            <a:tbl>
              <a:tblPr firstRow="1" bandRow="1">
                <a:tableStyleId>{5C22544A-7EE6-4342-B048-85BDC9FD1C3A}</a:tableStyleId>
              </a:tblPr>
              <a:tblGrid>
                <a:gridCol w="2665066">
                  <a:extLst>
                    <a:ext uri="{9D8B030D-6E8A-4147-A177-3AD203B41FA5}">
                      <a16:colId xmlns:a16="http://schemas.microsoft.com/office/drawing/2014/main" val="20000"/>
                    </a:ext>
                  </a:extLst>
                </a:gridCol>
                <a:gridCol w="1632297">
                  <a:extLst>
                    <a:ext uri="{9D8B030D-6E8A-4147-A177-3AD203B41FA5}">
                      <a16:colId xmlns:a16="http://schemas.microsoft.com/office/drawing/2014/main" val="20001"/>
                    </a:ext>
                  </a:extLst>
                </a:gridCol>
              </a:tblGrid>
              <a:tr h="370840">
                <a:tc>
                  <a:txBody>
                    <a:bodyPr/>
                    <a:lstStyle/>
                    <a:p>
                      <a:r>
                        <a:rPr lang="en-US" altLang="zh-CN" dirty="0"/>
                        <a:t>Tag</a:t>
                      </a:r>
                      <a:endParaRPr lang="zh-CN" altLang="en-US" dirty="0"/>
                    </a:p>
                  </a:txBody>
                  <a:tcPr marL="91466" marR="91466"/>
                </a:tc>
                <a:tc>
                  <a:txBody>
                    <a:bodyPr/>
                    <a:lstStyle/>
                    <a:p>
                      <a:r>
                        <a:rPr lang="en-US" altLang="zh-CN" dirty="0"/>
                        <a:t>Hit/Miss</a:t>
                      </a:r>
                      <a:endParaRPr lang="zh-CN" altLang="en-US" dirty="0"/>
                    </a:p>
                  </a:txBody>
                  <a:tcPr marL="91466" marR="91466"/>
                </a:tc>
                <a:extLst>
                  <a:ext uri="{0D108BD9-81ED-4DB2-BD59-A6C34878D82A}">
                    <a16:rowId xmlns:a16="http://schemas.microsoft.com/office/drawing/2014/main" val="10000"/>
                  </a:ext>
                </a:extLst>
              </a:tr>
              <a:tr h="370840">
                <a:tc>
                  <a:txBody>
                    <a:bodyPr/>
                    <a:lstStyle/>
                    <a:p>
                      <a:r>
                        <a:rPr lang="en-US" altLang="zh-CN" dirty="0"/>
                        <a:t>0000 000</a:t>
                      </a:r>
                      <a:endParaRPr lang="zh-CN" altLang="en-US" dirty="0"/>
                    </a:p>
                  </a:txBody>
                  <a:tcPr marL="91466" marR="91466"/>
                </a:tc>
                <a:tc>
                  <a:txBody>
                    <a:bodyPr/>
                    <a:lstStyle/>
                    <a:p>
                      <a:endParaRPr lang="zh-CN" altLang="en-US" dirty="0"/>
                    </a:p>
                  </a:txBody>
                  <a:tcPr marL="91466" marR="91466"/>
                </a:tc>
                <a:extLst>
                  <a:ext uri="{0D108BD9-81ED-4DB2-BD59-A6C34878D82A}">
                    <a16:rowId xmlns:a16="http://schemas.microsoft.com/office/drawing/2014/main" val="10001"/>
                  </a:ext>
                </a:extLst>
              </a:tr>
              <a:tr h="370840">
                <a:tc>
                  <a:txBody>
                    <a:bodyPr/>
                    <a:lstStyle/>
                    <a:p>
                      <a:r>
                        <a:rPr lang="en-US" altLang="zh-CN" dirty="0"/>
                        <a:t>1000 011</a:t>
                      </a:r>
                      <a:endParaRPr lang="zh-CN" altLang="en-US" dirty="0"/>
                    </a:p>
                  </a:txBody>
                  <a:tcPr marL="91466" marR="91466"/>
                </a:tc>
                <a:tc>
                  <a:txBody>
                    <a:bodyPr/>
                    <a:lstStyle/>
                    <a:p>
                      <a:endParaRPr lang="zh-CN" altLang="en-US" dirty="0"/>
                    </a:p>
                  </a:txBody>
                  <a:tcPr marL="91466" marR="91466"/>
                </a:tc>
                <a:extLst>
                  <a:ext uri="{0D108BD9-81ED-4DB2-BD59-A6C34878D82A}">
                    <a16:rowId xmlns:a16="http://schemas.microsoft.com/office/drawing/2014/main" val="10002"/>
                  </a:ext>
                </a:extLst>
              </a:tr>
              <a:tr h="370840">
                <a:tc>
                  <a:txBody>
                    <a:bodyPr/>
                    <a:lstStyle/>
                    <a:p>
                      <a:r>
                        <a:rPr lang="en-US" altLang="zh-CN" dirty="0"/>
                        <a:t>1101 010</a:t>
                      </a:r>
                      <a:endParaRPr lang="zh-CN" altLang="en-US" dirty="0"/>
                    </a:p>
                  </a:txBody>
                  <a:tcPr marL="91466" marR="91466"/>
                </a:tc>
                <a:tc>
                  <a:txBody>
                    <a:bodyPr/>
                    <a:lstStyle/>
                    <a:p>
                      <a:endParaRPr lang="zh-CN" altLang="en-US" dirty="0"/>
                    </a:p>
                  </a:txBody>
                  <a:tcPr marL="91466" marR="91466"/>
                </a:tc>
                <a:extLst>
                  <a:ext uri="{0D108BD9-81ED-4DB2-BD59-A6C34878D82A}">
                    <a16:rowId xmlns:a16="http://schemas.microsoft.com/office/drawing/2014/main" val="10003"/>
                  </a:ext>
                </a:extLst>
              </a:tr>
              <a:tr h="370840">
                <a:tc>
                  <a:txBody>
                    <a:bodyPr/>
                    <a:lstStyle/>
                    <a:p>
                      <a:endParaRPr lang="zh-CN" altLang="en-US" dirty="0"/>
                    </a:p>
                  </a:txBody>
                  <a:tcPr marL="91466" marR="91466"/>
                </a:tc>
                <a:tc>
                  <a:txBody>
                    <a:bodyPr/>
                    <a:lstStyle/>
                    <a:p>
                      <a:endParaRPr lang="zh-CN" altLang="en-US" dirty="0"/>
                    </a:p>
                  </a:txBody>
                  <a:tcPr marL="91466" marR="91466"/>
                </a:tc>
                <a:extLst>
                  <a:ext uri="{0D108BD9-81ED-4DB2-BD59-A6C34878D82A}">
                    <a16:rowId xmlns:a16="http://schemas.microsoft.com/office/drawing/2014/main" val="10004"/>
                  </a:ext>
                </a:extLst>
              </a:tr>
            </a:tbl>
          </a:graphicData>
        </a:graphic>
      </p:graphicFrame>
      <p:sp>
        <p:nvSpPr>
          <p:cNvPr id="9245" name="文本框 5">
            <a:extLst>
              <a:ext uri="{FF2B5EF4-FFF2-40B4-BE49-F238E27FC236}">
                <a16:creationId xmlns:a16="http://schemas.microsoft.com/office/drawing/2014/main" id="{2CCF614D-BF11-259D-AE0D-FA823A40D6AF}"/>
              </a:ext>
            </a:extLst>
          </p:cNvPr>
          <p:cNvSpPr txBox="1">
            <a:spLocks noChangeArrowheads="1"/>
          </p:cNvSpPr>
          <p:nvPr/>
        </p:nvSpPr>
        <p:spPr bwMode="auto">
          <a:xfrm>
            <a:off x="1965325" y="4568825"/>
            <a:ext cx="1485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Offset 3bits</a:t>
            </a:r>
            <a:endParaRPr lang="zh-CN" altLang="en-US" sz="1400"/>
          </a:p>
        </p:txBody>
      </p:sp>
      <p:sp>
        <p:nvSpPr>
          <p:cNvPr id="9246" name="文本框 6">
            <a:extLst>
              <a:ext uri="{FF2B5EF4-FFF2-40B4-BE49-F238E27FC236}">
                <a16:creationId xmlns:a16="http://schemas.microsoft.com/office/drawing/2014/main" id="{3A37A3AF-CD8E-0FF3-06C2-AAC92B7B0689}"/>
              </a:ext>
            </a:extLst>
          </p:cNvPr>
          <p:cNvSpPr txBox="1">
            <a:spLocks noChangeArrowheads="1"/>
          </p:cNvSpPr>
          <p:nvPr/>
        </p:nvSpPr>
        <p:spPr bwMode="auto">
          <a:xfrm>
            <a:off x="2808288" y="4833938"/>
            <a:ext cx="566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M</a:t>
            </a:r>
          </a:p>
          <a:p>
            <a:pPr>
              <a:spcBef>
                <a:spcPct val="0"/>
              </a:spcBef>
              <a:buFontTx/>
              <a:buNone/>
            </a:pPr>
            <a:r>
              <a:rPr lang="en-US" altLang="zh-CN" sz="1600"/>
              <a:t>M</a:t>
            </a:r>
          </a:p>
          <a:p>
            <a:pPr>
              <a:spcBef>
                <a:spcPct val="0"/>
              </a:spcBef>
              <a:buFontTx/>
              <a:buNone/>
            </a:pPr>
            <a:r>
              <a:rPr lang="en-US" altLang="zh-CN" sz="1600"/>
              <a:t>M</a:t>
            </a:r>
          </a:p>
          <a:p>
            <a:pPr>
              <a:spcBef>
                <a:spcPct val="0"/>
              </a:spcBef>
              <a:buFontTx/>
              <a:buNone/>
            </a:pPr>
            <a:r>
              <a:rPr lang="en-US" altLang="zh-CN" sz="1600"/>
              <a:t>H</a:t>
            </a:r>
          </a:p>
          <a:p>
            <a:pPr>
              <a:spcBef>
                <a:spcPct val="0"/>
              </a:spcBef>
              <a:buFontTx/>
              <a:buNone/>
            </a:pPr>
            <a:r>
              <a:rPr lang="en-US" altLang="zh-CN" sz="1600"/>
              <a:t>H</a:t>
            </a:r>
            <a:endParaRPr lang="zh-CN" altLang="en-US" sz="1600"/>
          </a:p>
        </p:txBody>
      </p:sp>
      <p:sp>
        <p:nvSpPr>
          <p:cNvPr id="9247" name="文本框 7">
            <a:extLst>
              <a:ext uri="{FF2B5EF4-FFF2-40B4-BE49-F238E27FC236}">
                <a16:creationId xmlns:a16="http://schemas.microsoft.com/office/drawing/2014/main" id="{3E6DA9A6-D8D9-D72E-1636-7DAD41638335}"/>
              </a:ext>
            </a:extLst>
          </p:cNvPr>
          <p:cNvSpPr txBox="1">
            <a:spLocks noChangeArrowheads="1"/>
          </p:cNvSpPr>
          <p:nvPr/>
        </p:nvSpPr>
        <p:spPr bwMode="auto">
          <a:xfrm>
            <a:off x="4140200" y="5876925"/>
            <a:ext cx="4008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Miss rate = 9/12 = 75%</a:t>
            </a:r>
            <a:endParaRPr lang="zh-CN" altLang="en-US"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D2ACE553-B2AC-82EF-4DC0-1CF5F45ACC62}"/>
              </a:ext>
            </a:extLst>
          </p:cNvPr>
          <p:cNvSpPr>
            <a:spLocks noGrp="1" noChangeArrowheads="1"/>
          </p:cNvSpPr>
          <p:nvPr>
            <p:ph type="title"/>
          </p:nvPr>
        </p:nvSpPr>
        <p:spPr/>
        <p:txBody>
          <a:bodyPr/>
          <a:lstStyle/>
          <a:p>
            <a:r>
              <a:rPr lang="en-US" altLang="zh-CN"/>
              <a:t>HW13</a:t>
            </a:r>
            <a:endParaRPr lang="zh-CN" altLang="en-US"/>
          </a:p>
        </p:txBody>
      </p:sp>
      <p:sp>
        <p:nvSpPr>
          <p:cNvPr id="52227" name="灯片编号占位符 3">
            <a:extLst>
              <a:ext uri="{FF2B5EF4-FFF2-40B4-BE49-F238E27FC236}">
                <a16:creationId xmlns:a16="http://schemas.microsoft.com/office/drawing/2014/main" id="{B509EBCA-007B-DECA-45FE-2C0DB69B28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83DEAAD-11EE-4D0F-B5AF-6EF8893CF62E}" type="slidenum">
              <a:rPr lang="en-US" altLang="zh-CN" sz="1400" smtClean="0"/>
              <a:pPr>
                <a:spcBef>
                  <a:spcPct val="0"/>
                </a:spcBef>
                <a:buFontTx/>
                <a:buNone/>
              </a:pPr>
              <a:t>50</a:t>
            </a:fld>
            <a:endParaRPr lang="en-US" altLang="zh-CN" sz="1400"/>
          </a:p>
        </p:txBody>
      </p:sp>
      <p:sp>
        <p:nvSpPr>
          <p:cNvPr id="52228" name="文本框 2">
            <a:extLst>
              <a:ext uri="{FF2B5EF4-FFF2-40B4-BE49-F238E27FC236}">
                <a16:creationId xmlns:a16="http://schemas.microsoft.com/office/drawing/2014/main" id="{8CB4A99A-8457-6F88-8042-701CB81D0A18}"/>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pic>
        <p:nvPicPr>
          <p:cNvPr id="52229" name="图片 1">
            <a:extLst>
              <a:ext uri="{FF2B5EF4-FFF2-40B4-BE49-F238E27FC236}">
                <a16:creationId xmlns:a16="http://schemas.microsoft.com/office/drawing/2014/main" id="{E8A05351-DBCD-D937-AE77-6D438EBAD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417638"/>
            <a:ext cx="5751513"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7A583855-DCD3-4CF3-2087-3250A50EEAF5}"/>
              </a:ext>
            </a:extLst>
          </p:cNvPr>
          <p:cNvSpPr txBox="1"/>
          <p:nvPr/>
        </p:nvSpPr>
        <p:spPr>
          <a:xfrm>
            <a:off x="215900" y="2232025"/>
            <a:ext cx="8712200" cy="4030663"/>
          </a:xfrm>
          <a:prstGeom prst="rect">
            <a:avLst/>
          </a:prstGeom>
          <a:noFill/>
        </p:spPr>
        <p:txBody>
          <a:bodyPr>
            <a:spAutoFit/>
          </a:bodyPr>
          <a:lstStyle/>
          <a:p>
            <a:pPr marL="342900" indent="-342900" algn="just">
              <a:buFont typeface="+mj-lt"/>
              <a:buAutoNum type="arabicPeriod"/>
              <a:defRPr/>
            </a:pPr>
            <a:r>
              <a:rPr lang="zh-CN" altLang="zh-CN" sz="1600" kern="100" dirty="0">
                <a:latin typeface="Times New Roman" panose="02020603050405020304" pitchFamily="18" charset="0"/>
                <a:cs typeface="Times New Roman" panose="02020603050405020304" pitchFamily="18" charset="0"/>
              </a:rPr>
              <a:t>因为</a:t>
            </a:r>
            <a:r>
              <a:rPr lang="en-US" altLang="zh-CN" sz="1600" kern="100" dirty="0">
                <a:latin typeface="Times New Roman" panose="02020603050405020304" pitchFamily="18" charset="0"/>
                <a:cs typeface="Times New Roman" panose="02020603050405020304" pitchFamily="18" charset="0"/>
              </a:rPr>
              <a:t>page size=8KB=2^13 bytes</a:t>
            </a:r>
            <a:r>
              <a:rPr lang="zh-CN" altLang="zh-CN" sz="1600" kern="100" dirty="0">
                <a:latin typeface="Times New Roman" panose="02020603050405020304" pitchFamily="18" charset="0"/>
                <a:cs typeface="Times New Roman" panose="02020603050405020304" pitchFamily="18" charset="0"/>
              </a:rPr>
              <a:t>，即</a:t>
            </a:r>
            <a:r>
              <a:rPr lang="en-US" altLang="zh-CN" sz="1600" kern="100" dirty="0">
                <a:latin typeface="Times New Roman" panose="02020603050405020304" pitchFamily="18" charset="0"/>
                <a:cs typeface="Times New Roman" panose="02020603050405020304" pitchFamily="18" charset="0"/>
              </a:rPr>
              <a:t>13bits</a:t>
            </a:r>
            <a:r>
              <a:rPr lang="zh-CN" altLang="zh-CN" sz="1600" kern="100" dirty="0">
                <a:latin typeface="Times New Roman" panose="02020603050405020304" pitchFamily="18" charset="0"/>
                <a:cs typeface="Times New Roman" panose="02020603050405020304" pitchFamily="18" charset="0"/>
              </a:rPr>
              <a:t>，页内偏移是</a:t>
            </a:r>
            <a:r>
              <a:rPr lang="en-US" altLang="zh-CN" sz="1600" kern="100" dirty="0">
                <a:latin typeface="Times New Roman" panose="02020603050405020304" pitchFamily="18" charset="0"/>
                <a:cs typeface="Times New Roman" panose="02020603050405020304" pitchFamily="18" charset="0"/>
              </a:rPr>
              <a:t>13bits</a:t>
            </a:r>
            <a:r>
              <a:rPr lang="zh-CN" altLang="en-US" sz="1600" kern="100" dirty="0">
                <a:latin typeface="Calibri" panose="020F0502020204030204" pitchFamily="34" charset="0"/>
                <a:cs typeface="Times New Roman" panose="02020603050405020304" pitchFamily="18" charset="0"/>
              </a:rPr>
              <a:t>，</a:t>
            </a:r>
            <a:r>
              <a:rPr lang="zh-CN" altLang="zh-CN" sz="1600" kern="100" dirty="0">
                <a:latin typeface="Times New Roman" panose="02020603050405020304" pitchFamily="18" charset="0"/>
                <a:cs typeface="Times New Roman" panose="02020603050405020304" pitchFamily="18" charset="0"/>
              </a:rPr>
              <a:t>则虚拟页号占：</a:t>
            </a:r>
            <a:r>
              <a:rPr lang="en-US" altLang="zh-CN" sz="1600" kern="100" dirty="0">
                <a:latin typeface="Times New Roman" panose="02020603050405020304" pitchFamily="18" charset="0"/>
                <a:cs typeface="Times New Roman" panose="02020603050405020304" pitchFamily="18" charset="0"/>
              </a:rPr>
              <a:t>32-13=19bits</a:t>
            </a:r>
            <a:r>
              <a:rPr lang="zh-CN" altLang="zh-CN" sz="1600" kern="100" dirty="0">
                <a:latin typeface="Times New Roman" panose="02020603050405020304" pitchFamily="18" charset="0"/>
                <a:cs typeface="Times New Roman" panose="02020603050405020304" pitchFamily="18" charset="0"/>
              </a:rPr>
              <a:t>所以有</a:t>
            </a:r>
            <a:r>
              <a:rPr lang="en-US" altLang="zh-CN" sz="1600" kern="100" dirty="0">
                <a:latin typeface="Times New Roman" panose="02020603050405020304" pitchFamily="18" charset="0"/>
                <a:cs typeface="Times New Roman" panose="02020603050405020304" pitchFamily="18" charset="0"/>
              </a:rPr>
              <a:t>2^19 or 512KB entries</a:t>
            </a:r>
            <a:endParaRPr lang="zh-CN" altLang="zh-CN" sz="1600" kern="100" dirty="0">
              <a:latin typeface="Calibri" panose="020F0502020204030204" pitchFamily="34" charset="0"/>
              <a:cs typeface="Times New Roman" panose="02020603050405020304" pitchFamily="18" charset="0"/>
            </a:endParaRPr>
          </a:p>
          <a:p>
            <a:pPr algn="just">
              <a:defRPr/>
            </a:pPr>
            <a:r>
              <a:rPr lang="en-US"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由于</a:t>
            </a:r>
            <a:r>
              <a:rPr lang="en-US" altLang="zh-CN" sz="1600" kern="100" dirty="0">
                <a:latin typeface="Times New Roman" panose="02020603050405020304" pitchFamily="18" charset="0"/>
                <a:cs typeface="Times New Roman" panose="02020603050405020304" pitchFamily="18" charset="0"/>
              </a:rPr>
              <a:t> PTE size=4byte</a:t>
            </a:r>
            <a:r>
              <a:rPr lang="zh-CN" altLang="en-US" sz="1600" kern="100" dirty="0">
                <a:latin typeface="Calibri" panose="020F0502020204030204" pitchFamily="34" charset="0"/>
                <a:cs typeface="Times New Roman" panose="02020603050405020304" pitchFamily="18" charset="0"/>
              </a:rPr>
              <a:t> ，</a:t>
            </a:r>
            <a:r>
              <a:rPr lang="zh-CN" altLang="en-US" sz="1600" kern="100" dirty="0">
                <a:latin typeface="Times New Roman" panose="02020603050405020304" pitchFamily="18" charset="0"/>
                <a:cs typeface="Times New Roman" panose="02020603050405020304" pitchFamily="18" charset="0"/>
              </a:rPr>
              <a:t>所以 </a:t>
            </a:r>
            <a:r>
              <a:rPr lang="en-US" altLang="zh-CN" sz="1600" kern="100" dirty="0">
                <a:latin typeface="Times New Roman" panose="02020603050405020304" pitchFamily="18" charset="0"/>
                <a:cs typeface="Times New Roman" panose="02020603050405020304" pitchFamily="18" charset="0"/>
              </a:rPr>
              <a:t>physical memory =4byte*512KB=2MB</a:t>
            </a:r>
          </a:p>
          <a:p>
            <a:pPr algn="just">
              <a:defRPr/>
            </a:pPr>
            <a:endParaRPr lang="zh-CN" altLang="zh-CN" sz="1600" kern="100" dirty="0">
              <a:latin typeface="Calibri" panose="020F0502020204030204" pitchFamily="34" charset="0"/>
              <a:cs typeface="Times New Roman" panose="02020603050405020304" pitchFamily="18" charset="0"/>
            </a:endParaRPr>
          </a:p>
          <a:p>
            <a:pPr algn="just">
              <a:defRPr/>
            </a:pPr>
            <a:r>
              <a:rPr lang="en-US" altLang="zh-CN" sz="1600" kern="100" dirty="0">
                <a:latin typeface="Times New Roman" panose="02020603050405020304" pitchFamily="18" charset="0"/>
                <a:cs typeface="Times New Roman" panose="02020603050405020304" pitchFamily="18" charset="0"/>
              </a:rPr>
              <a:t>2.    </a:t>
            </a:r>
            <a:r>
              <a:rPr lang="zh-CN" altLang="zh-CN" sz="1600" kern="100" dirty="0">
                <a:latin typeface="Times New Roman" panose="02020603050405020304" pitchFamily="18" charset="0"/>
                <a:cs typeface="Times New Roman" panose="02020603050405020304" pitchFamily="18" charset="0"/>
              </a:rPr>
              <a:t>因为：</a:t>
            </a:r>
            <a:r>
              <a:rPr lang="en-US" altLang="zh-CN" sz="1600" kern="100" dirty="0">
                <a:latin typeface="Times New Roman" panose="02020603050405020304" pitchFamily="18" charset="0"/>
                <a:cs typeface="Times New Roman" panose="02020603050405020304" pitchFamily="18" charset="0"/>
              </a:rPr>
              <a:t>page size=8KB or 13bits</a:t>
            </a:r>
            <a:r>
              <a:rPr lang="zh-CN" altLang="en-US" sz="1600" kern="100" dirty="0">
                <a:latin typeface="Calibri" panose="020F0502020204030204" pitchFamily="34"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而</a:t>
            </a:r>
            <a:r>
              <a:rPr lang="en-US" altLang="zh-CN" sz="1600" kern="100" dirty="0">
                <a:latin typeface="Times New Roman" panose="02020603050405020304" pitchFamily="18" charset="0"/>
                <a:cs typeface="Times New Roman" panose="02020603050405020304" pitchFamily="18" charset="0"/>
              </a:rPr>
              <a:t>page table entry size=4byte</a:t>
            </a:r>
            <a:endParaRPr lang="zh-CN" altLang="zh-CN" sz="1600" kern="100" dirty="0">
              <a:latin typeface="Calibri" panose="020F0502020204030204" pitchFamily="34" charset="0"/>
              <a:cs typeface="Times New Roman" panose="02020603050405020304" pitchFamily="18" charset="0"/>
            </a:endParaRPr>
          </a:p>
          <a:p>
            <a:pPr algn="just">
              <a:defRPr/>
            </a:pPr>
            <a:r>
              <a:rPr lang="en-US"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所以索引：</a:t>
            </a:r>
            <a:r>
              <a:rPr lang="en-US" altLang="zh-CN" sz="1600" kern="100" dirty="0">
                <a:latin typeface="Times New Roman" panose="02020603050405020304" pitchFamily="18" charset="0"/>
                <a:cs typeface="Times New Roman" panose="02020603050405020304" pitchFamily="18" charset="0"/>
              </a:rPr>
              <a:t>index=2^13/2^2=2^11    </a:t>
            </a:r>
            <a:r>
              <a:rPr lang="zh-CN" altLang="en-US" sz="1600" kern="100" dirty="0">
                <a:latin typeface="Times New Roman" panose="02020603050405020304" pitchFamily="18" charset="0"/>
                <a:cs typeface="Times New Roman" panose="02020603050405020304" pitchFamily="18" charset="0"/>
              </a:rPr>
              <a:t>一层</a:t>
            </a:r>
            <a:r>
              <a:rPr lang="en-US" altLang="zh-CN" sz="1600" kern="100" dirty="0">
                <a:latin typeface="Times New Roman" panose="02020603050405020304" pitchFamily="18" charset="0"/>
                <a:cs typeface="Times New Roman" panose="02020603050405020304" pitchFamily="18" charset="0"/>
              </a:rPr>
              <a:t>page table </a:t>
            </a:r>
            <a:r>
              <a:rPr lang="zh-CN" altLang="en-US" sz="1600" kern="100" dirty="0">
                <a:latin typeface="Times New Roman" panose="02020603050405020304" pitchFamily="18" charset="0"/>
                <a:cs typeface="Times New Roman" panose="02020603050405020304" pitchFamily="18" charset="0"/>
              </a:rPr>
              <a:t>只能包含 </a:t>
            </a:r>
            <a:r>
              <a:rPr lang="en-US" altLang="zh-CN" sz="1600" kern="100" dirty="0">
                <a:latin typeface="Times New Roman" panose="02020603050405020304" pitchFamily="18" charset="0"/>
                <a:cs typeface="Times New Roman" panose="02020603050405020304" pitchFamily="18" charset="0"/>
              </a:rPr>
              <a:t>2^11</a:t>
            </a:r>
            <a:r>
              <a:rPr lang="zh-CN" altLang="en-US" sz="1600" kern="100" dirty="0">
                <a:latin typeface="Times New Roman" panose="02020603050405020304" pitchFamily="18" charset="0"/>
                <a:cs typeface="Times New Roman" panose="02020603050405020304" pitchFamily="18" charset="0"/>
              </a:rPr>
              <a:t>个</a:t>
            </a:r>
            <a:r>
              <a:rPr lang="en-US" altLang="zh-CN" sz="1600" kern="100" dirty="0">
                <a:latin typeface="Times New Roman" panose="02020603050405020304" pitchFamily="18" charset="0"/>
                <a:cs typeface="Times New Roman" panose="02020603050405020304" pitchFamily="18" charset="0"/>
              </a:rPr>
              <a:t>PTE</a:t>
            </a:r>
            <a:r>
              <a:rPr lang="zh-CN" altLang="en-US" sz="1600" kern="100" dirty="0">
                <a:latin typeface="Times New Roman" panose="02020603050405020304" pitchFamily="18" charset="0"/>
                <a:cs typeface="Times New Roman" panose="02020603050405020304" pitchFamily="18" charset="0"/>
              </a:rPr>
              <a:t>，每个</a:t>
            </a:r>
            <a:r>
              <a:rPr lang="en-US" altLang="zh-CN" sz="1600" kern="100" dirty="0">
                <a:latin typeface="Times New Roman" panose="02020603050405020304" pitchFamily="18" charset="0"/>
                <a:cs typeface="Times New Roman" panose="02020603050405020304" pitchFamily="18" charset="0"/>
              </a:rPr>
              <a:t>PTE</a:t>
            </a:r>
            <a:r>
              <a:rPr lang="zh-CN" altLang="en-US" sz="1600" kern="100" dirty="0">
                <a:latin typeface="Times New Roman" panose="02020603050405020304" pitchFamily="18" charset="0"/>
                <a:cs typeface="Times New Roman" panose="02020603050405020304" pitchFamily="18" charset="0"/>
              </a:rPr>
              <a:t>对应下一级</a:t>
            </a:r>
            <a:endParaRPr lang="en-US" altLang="zh-CN" sz="1600" kern="100" dirty="0">
              <a:latin typeface="Times New Roman" panose="02020603050405020304" pitchFamily="18" charset="0"/>
              <a:cs typeface="Times New Roman" panose="02020603050405020304" pitchFamily="18" charset="0"/>
            </a:endParaRPr>
          </a:p>
          <a:p>
            <a:pPr algn="just">
              <a:defRPr/>
            </a:pPr>
            <a:r>
              <a:rPr lang="en-US" altLang="zh-CN" sz="1600" kern="100" dirty="0">
                <a:latin typeface="Times New Roman" panose="02020603050405020304" pitchFamily="18" charset="0"/>
                <a:cs typeface="Times New Roman" panose="02020603050405020304" pitchFamily="18" charset="0"/>
              </a:rPr>
              <a:t>     </a:t>
            </a:r>
            <a:r>
              <a:rPr lang="zh-CN" altLang="en-US" sz="1600" kern="100" dirty="0">
                <a:latin typeface="Times New Roman" panose="02020603050405020304" pitchFamily="18" charset="0"/>
                <a:cs typeface="Times New Roman" panose="02020603050405020304" pitchFamily="18" charset="0"/>
              </a:rPr>
              <a:t> </a:t>
            </a:r>
            <a:r>
              <a:rPr lang="en-US" altLang="zh-CN" sz="1600" kern="100" dirty="0">
                <a:latin typeface="Times New Roman" panose="02020603050405020304" pitchFamily="18" charset="0"/>
                <a:cs typeface="Times New Roman" panose="02020603050405020304" pitchFamily="18" charset="0"/>
              </a:rPr>
              <a:t>  page table</a:t>
            </a:r>
            <a:endParaRPr lang="zh-CN" altLang="zh-CN" sz="1600" kern="100" dirty="0">
              <a:latin typeface="Calibri" panose="020F0502020204030204" pitchFamily="34" charset="0"/>
              <a:cs typeface="Times New Roman" panose="02020603050405020304" pitchFamily="18" charset="0"/>
            </a:endParaRPr>
          </a:p>
          <a:p>
            <a:pPr algn="just">
              <a:defRPr/>
            </a:pPr>
            <a:r>
              <a:rPr lang="en-US" altLang="zh-CN" sz="1600" kern="100" dirty="0">
                <a:latin typeface="Times New Roman" panose="02020603050405020304" pitchFamily="18" charset="0"/>
                <a:cs typeface="Times New Roman" panose="02020603050405020304" pitchFamily="18" charset="0"/>
              </a:rPr>
              <a:t>       </a:t>
            </a:r>
          </a:p>
          <a:p>
            <a:pPr algn="just">
              <a:defRPr/>
            </a:pPr>
            <a:r>
              <a:rPr lang="en-US"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而因为有</a:t>
            </a:r>
            <a:r>
              <a:rPr lang="en-US" altLang="zh-CN" sz="1600" kern="100" dirty="0">
                <a:latin typeface="Times New Roman" panose="02020603050405020304" pitchFamily="18" charset="0"/>
                <a:cs typeface="Times New Roman" panose="02020603050405020304" pitchFamily="18" charset="0"/>
              </a:rPr>
              <a:t>2^19 entries </a:t>
            </a:r>
            <a:r>
              <a:rPr lang="en-US" altLang="zh-CN" sz="1600" kern="100" dirty="0">
                <a:latin typeface="Calibri" panose="020F0502020204030204" pitchFamily="34"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所以至少需要两级索引</a:t>
            </a:r>
            <a:r>
              <a:rPr lang="en-US" altLang="zh-CN" sz="1600" kern="100" dirty="0">
                <a:latin typeface="Times New Roman" panose="02020603050405020304" pitchFamily="18" charset="0"/>
                <a:cs typeface="Times New Roman" panose="02020603050405020304" pitchFamily="18" charset="0"/>
              </a:rPr>
              <a:t> (11 + 11 &gt; 19)</a:t>
            </a:r>
            <a:r>
              <a:rPr lang="zh-CN" altLang="en-US" sz="1600" kern="100" dirty="0">
                <a:latin typeface="Times New Roman" panose="02020603050405020304" pitchFamily="18" charset="0"/>
                <a:cs typeface="Times New Roman" panose="02020603050405020304" pitchFamily="18" charset="0"/>
              </a:rPr>
              <a:t>，至少需要</a:t>
            </a:r>
            <a:r>
              <a:rPr lang="en-US" altLang="zh-CN" sz="1600" kern="100" dirty="0">
                <a:latin typeface="Times New Roman" panose="02020603050405020304" pitchFamily="18" charset="0"/>
                <a:cs typeface="Times New Roman" panose="02020603050405020304" pitchFamily="18" charset="0"/>
              </a:rPr>
              <a:t>2</a:t>
            </a:r>
            <a:r>
              <a:rPr lang="zh-CN" altLang="en-US" sz="1600" kern="100" dirty="0">
                <a:latin typeface="Times New Roman" panose="02020603050405020304" pitchFamily="18" charset="0"/>
                <a:cs typeface="Times New Roman" panose="02020603050405020304" pitchFamily="18" charset="0"/>
              </a:rPr>
              <a:t>次内存访问。</a:t>
            </a:r>
            <a:endParaRPr lang="en-US" altLang="zh-CN" sz="1600" kern="100" dirty="0">
              <a:latin typeface="Times New Roman" panose="02020603050405020304" pitchFamily="18" charset="0"/>
              <a:cs typeface="Times New Roman" panose="02020603050405020304" pitchFamily="18" charset="0"/>
            </a:endParaRPr>
          </a:p>
          <a:p>
            <a:pPr algn="just">
              <a:defRPr/>
            </a:pPr>
            <a:endParaRPr lang="en-US" altLang="zh-CN" sz="1600" kern="100" dirty="0">
              <a:latin typeface="Calibri" panose="020F0502020204030204" pitchFamily="34" charset="0"/>
              <a:cs typeface="Times New Roman" panose="02020603050405020304" pitchFamily="18" charset="0"/>
            </a:endParaRPr>
          </a:p>
          <a:p>
            <a:pPr marL="342900" indent="-342900" algn="just">
              <a:buFontTx/>
              <a:buAutoNum type="arabicPeriod" startAt="3"/>
              <a:defRPr/>
            </a:pPr>
            <a:r>
              <a:rPr lang="zh-CN" altLang="zh-CN" sz="1600" kern="100" dirty="0">
                <a:latin typeface="Times New Roman" panose="02020603050405020304" pitchFamily="18" charset="0"/>
                <a:cs typeface="Times New Roman" panose="02020603050405020304" pitchFamily="18" charset="0"/>
              </a:rPr>
              <a:t>反置页表是根据主存中物理页号来组织的，页表的容量是主存中的物理页数：因为</a:t>
            </a:r>
            <a:r>
              <a:rPr lang="en-US" altLang="zh-CN" sz="1600" kern="100" dirty="0">
                <a:latin typeface="Times New Roman" panose="02020603050405020304" pitchFamily="18" charset="0"/>
                <a:cs typeface="Times New Roman" panose="02020603050405020304" pitchFamily="18" charset="0"/>
              </a:rPr>
              <a:t>DRAM</a:t>
            </a:r>
            <a:r>
              <a:rPr lang="zh-CN" altLang="zh-CN" sz="1600" kern="100" dirty="0">
                <a:latin typeface="Times New Roman" panose="02020603050405020304" pitchFamily="18" charset="0"/>
                <a:cs typeface="Times New Roman" panose="02020603050405020304" pitchFamily="18" charset="0"/>
              </a:rPr>
              <a:t>的</a:t>
            </a:r>
            <a:endParaRPr lang="en-US" altLang="zh-CN" sz="1600" kern="100" dirty="0">
              <a:latin typeface="Times New Roman" panose="02020603050405020304" pitchFamily="18" charset="0"/>
              <a:cs typeface="Times New Roman" panose="02020603050405020304" pitchFamily="18" charset="0"/>
            </a:endParaRPr>
          </a:p>
          <a:p>
            <a:pPr algn="just">
              <a:defRPr/>
            </a:pPr>
            <a:r>
              <a:rPr lang="en-US"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大小为</a:t>
            </a:r>
            <a:r>
              <a:rPr lang="en-US" altLang="zh-CN" sz="1600" kern="100" dirty="0">
                <a:latin typeface="Times New Roman" panose="02020603050405020304" pitchFamily="18" charset="0"/>
                <a:cs typeface="Times New Roman" panose="02020603050405020304" pitchFamily="18" charset="0"/>
              </a:rPr>
              <a:t>4GB=2^32 byte or 32bits</a:t>
            </a:r>
            <a:endParaRPr lang="zh-CN" altLang="zh-CN" sz="1600" kern="100" dirty="0">
              <a:latin typeface="Calibri" panose="020F0502020204030204" pitchFamily="34" charset="0"/>
              <a:cs typeface="Times New Roman" panose="02020603050405020304" pitchFamily="18" charset="0"/>
            </a:endParaRPr>
          </a:p>
          <a:p>
            <a:pPr indent="228600" algn="just">
              <a:defRPr/>
            </a:pPr>
            <a:r>
              <a:rPr lang="en-US"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而</a:t>
            </a:r>
            <a:r>
              <a:rPr lang="en-US" altLang="zh-CN" sz="1600" kern="100" dirty="0">
                <a:latin typeface="Times New Roman" panose="02020603050405020304" pitchFamily="18" charset="0"/>
                <a:cs typeface="Times New Roman" panose="02020603050405020304" pitchFamily="18" charset="0"/>
              </a:rPr>
              <a:t>page</a:t>
            </a:r>
            <a:r>
              <a:rPr lang="zh-CN" altLang="zh-CN" sz="1600" kern="100" dirty="0">
                <a:latin typeface="Times New Roman" panose="02020603050405020304" pitchFamily="18" charset="0"/>
                <a:cs typeface="Times New Roman" panose="02020603050405020304" pitchFamily="18" charset="0"/>
              </a:rPr>
              <a:t>的大小为</a:t>
            </a:r>
            <a:r>
              <a:rPr lang="en-US" altLang="zh-CN" sz="1600" kern="100" dirty="0">
                <a:latin typeface="Times New Roman" panose="02020603050405020304" pitchFamily="18" charset="0"/>
                <a:cs typeface="Times New Roman" panose="02020603050405020304" pitchFamily="18" charset="0"/>
              </a:rPr>
              <a:t>8KB or 13bits </a:t>
            </a:r>
            <a:endParaRPr lang="zh-CN" altLang="zh-CN" sz="1600" kern="100" dirty="0">
              <a:latin typeface="Calibri" panose="020F0502020204030204" pitchFamily="34" charset="0"/>
              <a:cs typeface="Times New Roman" panose="02020603050405020304" pitchFamily="18" charset="0"/>
            </a:endParaRPr>
          </a:p>
          <a:p>
            <a:pPr indent="228600" algn="just">
              <a:defRPr/>
            </a:pPr>
            <a:r>
              <a:rPr lang="en-US"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cs typeface="Times New Roman" panose="02020603050405020304" pitchFamily="18" charset="0"/>
              </a:rPr>
              <a:t>所以</a:t>
            </a:r>
            <a:r>
              <a:rPr lang="en-US" altLang="zh-CN" sz="1600" kern="100" dirty="0">
                <a:latin typeface="Times New Roman" panose="02020603050405020304" pitchFamily="18" charset="0"/>
                <a:cs typeface="Times New Roman" panose="02020603050405020304" pitchFamily="18" charset="0"/>
              </a:rPr>
              <a:t>PTE</a:t>
            </a:r>
            <a:r>
              <a:rPr lang="zh-CN" altLang="zh-CN" sz="1600" kern="100" dirty="0">
                <a:latin typeface="Times New Roman" panose="02020603050405020304" pitchFamily="18" charset="0"/>
                <a:cs typeface="Times New Roman" panose="02020603050405020304" pitchFamily="18" charset="0"/>
              </a:rPr>
              <a:t>有</a:t>
            </a:r>
            <a:r>
              <a:rPr lang="en-US" altLang="zh-CN" sz="1600" kern="100" dirty="0">
                <a:latin typeface="Times New Roman" panose="02020603050405020304" pitchFamily="18" charset="0"/>
                <a:cs typeface="Times New Roman" panose="02020603050405020304" pitchFamily="18" charset="0"/>
              </a:rPr>
              <a:t>4GB/8KB=2^19 =512K  entries</a:t>
            </a:r>
            <a:endParaRPr lang="zh-CN" altLang="zh-CN" sz="1600" kern="100" dirty="0">
              <a:latin typeface="Calibri" panose="020F0502020204030204" pitchFamily="34" charset="0"/>
              <a:cs typeface="Times New Roman" panose="02020603050405020304" pitchFamily="18" charset="0"/>
            </a:endParaRPr>
          </a:p>
          <a:p>
            <a:pPr indent="228600" algn="just">
              <a:defRPr/>
            </a:pPr>
            <a:r>
              <a:rPr lang="en-US" altLang="zh-CN" sz="1600" kern="100" dirty="0">
                <a:latin typeface="Times New Roman" panose="02020603050405020304" pitchFamily="18" charset="0"/>
                <a:cs typeface="Times New Roman" panose="02020603050405020304" pitchFamily="18" charset="0"/>
              </a:rPr>
              <a:t> Common case : </a:t>
            </a:r>
            <a:r>
              <a:rPr lang="zh-CN" altLang="zh-CN" sz="1600" kern="100" dirty="0">
                <a:latin typeface="Times New Roman" panose="02020603050405020304" pitchFamily="18" charset="0"/>
                <a:cs typeface="Times New Roman" panose="02020603050405020304" pitchFamily="18" charset="0"/>
              </a:rPr>
              <a:t>没有</a:t>
            </a:r>
            <a:r>
              <a:rPr lang="en-US" altLang="zh-CN" sz="1600" kern="100" dirty="0">
                <a:latin typeface="Times New Roman" panose="02020603050405020304" pitchFamily="18" charset="0"/>
                <a:cs typeface="Times New Roman" panose="02020603050405020304" pitchFamily="18" charset="0"/>
              </a:rPr>
              <a:t>hash</a:t>
            </a:r>
            <a:r>
              <a:rPr lang="zh-CN" altLang="zh-CN" sz="1600" kern="100" dirty="0">
                <a:latin typeface="Times New Roman" panose="02020603050405020304" pitchFamily="18" charset="0"/>
                <a:cs typeface="Times New Roman" panose="02020603050405020304" pitchFamily="18" charset="0"/>
              </a:rPr>
              <a:t>冲突，一个主存参考地址对应一个地址转换</a:t>
            </a:r>
            <a:endParaRPr lang="zh-CN" altLang="zh-CN" sz="1600" kern="100" dirty="0">
              <a:latin typeface="Calibri" panose="020F0502020204030204" pitchFamily="34" charset="0"/>
              <a:cs typeface="Times New Roman" panose="02020603050405020304" pitchFamily="18" charset="0"/>
            </a:endParaRPr>
          </a:p>
          <a:p>
            <a:pPr indent="228600" algn="just">
              <a:defRPr/>
            </a:pPr>
            <a:r>
              <a:rPr lang="en-US" altLang="zh-CN" sz="1600" kern="100" dirty="0">
                <a:latin typeface="Times New Roman" panose="02020603050405020304" pitchFamily="18" charset="0"/>
                <a:cs typeface="Times New Roman" panose="02020603050405020304" pitchFamily="18" charset="0"/>
              </a:rPr>
              <a:t> Worst case:    </a:t>
            </a:r>
            <a:r>
              <a:rPr lang="zh-CN" altLang="zh-CN" sz="1600" kern="100" dirty="0">
                <a:latin typeface="Times New Roman" panose="02020603050405020304" pitchFamily="18" charset="0"/>
                <a:cs typeface="Times New Roman" panose="02020603050405020304" pitchFamily="18" charset="0"/>
              </a:rPr>
              <a:t>有</a:t>
            </a:r>
            <a:r>
              <a:rPr lang="en-US" altLang="zh-CN" sz="1600" kern="100" dirty="0">
                <a:latin typeface="Times New Roman" panose="02020603050405020304" pitchFamily="18" charset="0"/>
                <a:cs typeface="Times New Roman" panose="02020603050405020304" pitchFamily="18" charset="0"/>
              </a:rPr>
              <a:t>hash</a:t>
            </a:r>
            <a:r>
              <a:rPr lang="zh-CN" altLang="zh-CN" sz="1600" kern="100" dirty="0">
                <a:latin typeface="Times New Roman" panose="02020603050405020304" pitchFamily="18" charset="0"/>
                <a:cs typeface="Times New Roman" panose="02020603050405020304" pitchFamily="18" charset="0"/>
              </a:rPr>
              <a:t>冲突，最坏的情况下，</a:t>
            </a:r>
            <a:r>
              <a:rPr lang="en-US" altLang="zh-CN" sz="1600" kern="100" dirty="0">
                <a:latin typeface="Times New Roman" panose="02020603050405020304" pitchFamily="18" charset="0"/>
                <a:cs typeface="Times New Roman" panose="02020603050405020304" pitchFamily="18" charset="0"/>
              </a:rPr>
              <a:t>512K</a:t>
            </a:r>
            <a:r>
              <a:rPr lang="zh-CN" altLang="zh-CN" sz="1600" kern="100" dirty="0">
                <a:latin typeface="Times New Roman" panose="02020603050405020304" pitchFamily="18" charset="0"/>
                <a:cs typeface="Times New Roman" panose="02020603050405020304" pitchFamily="18" charset="0"/>
              </a:rPr>
              <a:t>的主存参考都要查找</a:t>
            </a:r>
            <a:endParaRPr lang="zh-CN" altLang="zh-CN" sz="1600" kern="100" dirty="0">
              <a:latin typeface="Calibri" panose="020F0502020204030204" pitchFamily="34"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CCC1D69-C92E-AA44-F04B-CB8328861542}"/>
              </a:ext>
            </a:extLst>
          </p:cNvPr>
          <p:cNvSpPr>
            <a:spLocks noGrp="1"/>
          </p:cNvSpPr>
          <p:nvPr>
            <p:ph type="sldNum" sz="quarter" idx="12"/>
          </p:nvPr>
        </p:nvSpPr>
        <p:spPr/>
        <p:txBody>
          <a:bodyPr/>
          <a:lstStyle/>
          <a:p>
            <a:pPr>
              <a:defRPr/>
            </a:pPr>
            <a:fld id="{1E77B1BE-54CB-4FD1-BF53-EBDB4E721490}" type="slidenum">
              <a:rPr lang="en-US" altLang="zh-CN" smtClean="0"/>
              <a:pPr>
                <a:defRPr/>
              </a:pPr>
              <a:t>51</a:t>
            </a:fld>
            <a:endParaRPr lang="en-US" altLang="zh-CN"/>
          </a:p>
        </p:txBody>
      </p:sp>
      <p:pic>
        <p:nvPicPr>
          <p:cNvPr id="8" name="图片 7">
            <a:extLst>
              <a:ext uri="{FF2B5EF4-FFF2-40B4-BE49-F238E27FC236}">
                <a16:creationId xmlns:a16="http://schemas.microsoft.com/office/drawing/2014/main" id="{4BE9A48A-0238-58D3-DB35-89D30F9F4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23505"/>
            <a:ext cx="6041678" cy="3773269"/>
          </a:xfrm>
          <a:prstGeom prst="rect">
            <a:avLst/>
          </a:prstGeom>
        </p:spPr>
      </p:pic>
      <p:pic>
        <p:nvPicPr>
          <p:cNvPr id="10" name="图片 9">
            <a:extLst>
              <a:ext uri="{FF2B5EF4-FFF2-40B4-BE49-F238E27FC236}">
                <a16:creationId xmlns:a16="http://schemas.microsoft.com/office/drawing/2014/main" id="{D0E43F59-E71B-9264-F36F-44F63893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933056"/>
            <a:ext cx="6113685" cy="1485288"/>
          </a:xfrm>
          <a:prstGeom prst="rect">
            <a:avLst/>
          </a:prstGeom>
        </p:spPr>
      </p:pic>
    </p:spTree>
    <p:extLst>
      <p:ext uri="{BB962C8B-B14F-4D97-AF65-F5344CB8AC3E}">
        <p14:creationId xmlns:p14="http://schemas.microsoft.com/office/powerpoint/2010/main" val="3706308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C70AD77-92EB-9E9E-43F7-69671E8056D9}"/>
              </a:ext>
            </a:extLst>
          </p:cNvPr>
          <p:cNvSpPr>
            <a:spLocks noGrp="1"/>
          </p:cNvSpPr>
          <p:nvPr>
            <p:ph type="sldNum" sz="quarter" idx="12"/>
          </p:nvPr>
        </p:nvSpPr>
        <p:spPr/>
        <p:txBody>
          <a:bodyPr/>
          <a:lstStyle/>
          <a:p>
            <a:pPr>
              <a:defRPr/>
            </a:pPr>
            <a:fld id="{1E77B1BE-54CB-4FD1-BF53-EBDB4E721490}" type="slidenum">
              <a:rPr lang="en-US" altLang="zh-CN" smtClean="0"/>
              <a:pPr>
                <a:defRPr/>
              </a:pPr>
              <a:t>52</a:t>
            </a:fld>
            <a:endParaRPr lang="en-US" altLang="zh-CN"/>
          </a:p>
        </p:txBody>
      </p:sp>
      <p:pic>
        <p:nvPicPr>
          <p:cNvPr id="6" name="图片 5">
            <a:extLst>
              <a:ext uri="{FF2B5EF4-FFF2-40B4-BE49-F238E27FC236}">
                <a16:creationId xmlns:a16="http://schemas.microsoft.com/office/drawing/2014/main" id="{4D79F7BB-5962-FB91-9B82-03A305835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13" y="1412776"/>
            <a:ext cx="8383974" cy="4640263"/>
          </a:xfrm>
          <a:prstGeom prst="rect">
            <a:avLst/>
          </a:prstGeom>
        </p:spPr>
      </p:pic>
    </p:spTree>
    <p:extLst>
      <p:ext uri="{BB962C8B-B14F-4D97-AF65-F5344CB8AC3E}">
        <p14:creationId xmlns:p14="http://schemas.microsoft.com/office/powerpoint/2010/main" val="315538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98808B47-0D1A-4714-572A-C6CD71CF462D}"/>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3251" name="灯片编号占位符 3">
            <a:extLst>
              <a:ext uri="{FF2B5EF4-FFF2-40B4-BE49-F238E27FC236}">
                <a16:creationId xmlns:a16="http://schemas.microsoft.com/office/drawing/2014/main" id="{7381D313-7DE9-84CD-2486-31B2B0CBBE0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60A5CE4-68C4-4F94-B45C-CCDF71EAE6A0}" type="slidenum">
              <a:rPr lang="en-US" altLang="zh-CN" sz="1400" smtClean="0"/>
              <a:pPr>
                <a:spcBef>
                  <a:spcPct val="0"/>
                </a:spcBef>
                <a:buFontTx/>
                <a:buNone/>
              </a:pPr>
              <a:t>53</a:t>
            </a:fld>
            <a:endParaRPr lang="en-US" altLang="zh-CN" sz="1400"/>
          </a:p>
        </p:txBody>
      </p:sp>
      <p:sp>
        <p:nvSpPr>
          <p:cNvPr id="53252" name="文本框 2">
            <a:extLst>
              <a:ext uri="{FF2B5EF4-FFF2-40B4-BE49-F238E27FC236}">
                <a16:creationId xmlns:a16="http://schemas.microsoft.com/office/drawing/2014/main" id="{39A89156-46F5-215C-F31F-5DFF11C4EC59}"/>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1</a:t>
            </a:r>
          </a:p>
        </p:txBody>
      </p:sp>
      <p:sp>
        <p:nvSpPr>
          <p:cNvPr id="7" name="文本框 6">
            <a:extLst>
              <a:ext uri="{FF2B5EF4-FFF2-40B4-BE49-F238E27FC236}">
                <a16:creationId xmlns:a16="http://schemas.microsoft.com/office/drawing/2014/main" id="{32952C66-9565-A65F-CFFD-AC17908AE989}"/>
              </a:ext>
            </a:extLst>
          </p:cNvPr>
          <p:cNvSpPr txBox="1"/>
          <p:nvPr/>
        </p:nvSpPr>
        <p:spPr>
          <a:xfrm>
            <a:off x="558800" y="1484313"/>
            <a:ext cx="8135938" cy="2062162"/>
          </a:xfrm>
          <a:prstGeom prst="rect">
            <a:avLst/>
          </a:prstGeom>
          <a:noFill/>
        </p:spPr>
        <p:txBody>
          <a:bodyPr>
            <a:spAutoFit/>
          </a:bodyPr>
          <a:lstStyle/>
          <a:p>
            <a:pPr algn="just">
              <a:defRP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Below is the C code for the </a:t>
            </a:r>
            <a:r>
              <a:rPr lang="en-US" altLang="zh-CN" sz="1600" kern="100" dirty="0" err="1">
                <a:latin typeface="Times New Roman" panose="02020603050405020304" pitchFamily="18" charset="0"/>
                <a:ea typeface="等线" panose="02010600030101010101" pitchFamily="2" charset="-122"/>
                <a:cs typeface="Times New Roman" panose="02020603050405020304" pitchFamily="18" charset="0"/>
              </a:rPr>
              <a:t>strcpy</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function. The </a:t>
            </a:r>
            <a:r>
              <a:rPr lang="en-US" altLang="zh-CN" sz="1600" kern="100" dirty="0" err="1">
                <a:latin typeface="Times New Roman" panose="02020603050405020304" pitchFamily="18" charset="0"/>
                <a:ea typeface="等线" panose="02010600030101010101" pitchFamily="2" charset="-122"/>
                <a:cs typeface="Times New Roman" panose="02020603050405020304" pitchFamily="18" charset="0"/>
              </a:rPr>
              <a:t>strcpy</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copies string y to string x.</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void </a:t>
            </a:r>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strcpy</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(char x[ ] , char y[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int </a:t>
            </a:r>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 0;</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while ((x[</a:t>
            </a:r>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 y[</a:t>
            </a:r>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 ‘\0’)  /* copy &amp; test byte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 1;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340169D1-6E43-3A30-D3A8-F1C501D599FB}"/>
              </a:ext>
            </a:extLst>
          </p:cNvPr>
          <p:cNvSpPr txBox="1"/>
          <p:nvPr/>
        </p:nvSpPr>
        <p:spPr>
          <a:xfrm>
            <a:off x="590550" y="3700463"/>
            <a:ext cx="7704138" cy="922337"/>
          </a:xfrm>
          <a:prstGeom prst="rect">
            <a:avLst/>
          </a:prstGeom>
          <a:noFill/>
        </p:spPr>
        <p:txBody>
          <a:bodyPr>
            <a:spAutoFit/>
          </a:bodyPr>
          <a:lstStyle/>
          <a:p>
            <a:pPr marL="228600" indent="2667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And then following is a translation to RISC-V assembly language. Assume that base addresses of string x and y are stored separately in x10 and x11, while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is stored in x19. Please fill in the blanks to complete the code. </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3255" name="文本框 9">
            <a:extLst>
              <a:ext uri="{FF2B5EF4-FFF2-40B4-BE49-F238E27FC236}">
                <a16:creationId xmlns:a16="http://schemas.microsoft.com/office/drawing/2014/main" id="{A5168E83-97CB-6CE2-D215-8E8DE7C12574}"/>
              </a:ext>
            </a:extLst>
          </p:cNvPr>
          <p:cNvSpPr txBox="1">
            <a:spLocks noChangeArrowheads="1"/>
          </p:cNvSpPr>
          <p:nvPr/>
        </p:nvSpPr>
        <p:spPr bwMode="auto">
          <a:xfrm>
            <a:off x="1116013" y="5260975"/>
            <a:ext cx="6480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string x</a:t>
            </a:r>
            <a:r>
              <a:rPr lang="zh-CN" altLang="en-US" sz="1800"/>
              <a:t>首地址 </a:t>
            </a:r>
            <a:r>
              <a:rPr lang="en-US" altLang="zh-CN" sz="1800"/>
              <a:t>–</a:t>
            </a:r>
            <a:r>
              <a:rPr lang="zh-CN" altLang="en-US" sz="1800"/>
              <a:t>  </a:t>
            </a:r>
            <a:r>
              <a:rPr lang="en-US" altLang="zh-CN" sz="1800"/>
              <a:t>x10</a:t>
            </a:r>
            <a:r>
              <a:rPr lang="zh-CN" altLang="en-US" sz="1800"/>
              <a:t>       </a:t>
            </a:r>
            <a:r>
              <a:rPr lang="en-US" altLang="zh-CN" sz="1800"/>
              <a:t>string y</a:t>
            </a:r>
            <a:r>
              <a:rPr lang="zh-CN" altLang="en-US" sz="1800"/>
              <a:t>首地址 </a:t>
            </a:r>
            <a:r>
              <a:rPr lang="en-US" altLang="zh-CN" sz="1800"/>
              <a:t>-  x11</a:t>
            </a:r>
            <a:r>
              <a:rPr lang="zh-CN" altLang="en-US" sz="1800"/>
              <a:t> </a:t>
            </a:r>
            <a:r>
              <a:rPr lang="en-US" altLang="zh-CN" sz="1800"/>
              <a:t>           i -  x19</a:t>
            </a:r>
          </a:p>
          <a:p>
            <a:pPr>
              <a:spcBef>
                <a:spcPct val="0"/>
              </a:spcBef>
              <a:buFontTx/>
              <a:buNone/>
            </a:pPr>
            <a:r>
              <a:rPr lang="en-US" altLang="zh-CN" sz="1800"/>
              <a:t>String x </a:t>
            </a:r>
            <a:r>
              <a:rPr lang="zh-CN" altLang="en-US" sz="1800"/>
              <a:t>和 </a:t>
            </a:r>
            <a:r>
              <a:rPr lang="en-US" altLang="zh-CN" sz="1800"/>
              <a:t>string y</a:t>
            </a:r>
            <a:r>
              <a:rPr lang="zh-CN" altLang="en-US" sz="1800"/>
              <a:t>都存储在存储器里。</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35DD3F8A-0DB3-F66F-6E4C-07F1B6829F18}"/>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4275" name="灯片编号占位符 3">
            <a:extLst>
              <a:ext uri="{FF2B5EF4-FFF2-40B4-BE49-F238E27FC236}">
                <a16:creationId xmlns:a16="http://schemas.microsoft.com/office/drawing/2014/main" id="{138BA190-32FF-FAD6-FB0D-1CEBD41A7C1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9B8655B-D898-4FFF-8CFE-6DE869CE108F}" type="slidenum">
              <a:rPr lang="en-US" altLang="zh-CN" sz="1400" smtClean="0"/>
              <a:pPr>
                <a:spcBef>
                  <a:spcPct val="0"/>
                </a:spcBef>
                <a:buFontTx/>
                <a:buNone/>
              </a:pPr>
              <a:t>54</a:t>
            </a:fld>
            <a:endParaRPr lang="en-US" altLang="zh-CN" sz="1400"/>
          </a:p>
        </p:txBody>
      </p:sp>
      <p:sp>
        <p:nvSpPr>
          <p:cNvPr id="54276" name="文本框 2">
            <a:extLst>
              <a:ext uri="{FF2B5EF4-FFF2-40B4-BE49-F238E27FC236}">
                <a16:creationId xmlns:a16="http://schemas.microsoft.com/office/drawing/2014/main" id="{13AB4FAF-D36B-AB38-1A2E-0D59DA27839B}"/>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1</a:t>
            </a:r>
          </a:p>
        </p:txBody>
      </p:sp>
      <p:sp>
        <p:nvSpPr>
          <p:cNvPr id="3" name="文本框 2">
            <a:extLst>
              <a:ext uri="{FF2B5EF4-FFF2-40B4-BE49-F238E27FC236}">
                <a16:creationId xmlns:a16="http://schemas.microsoft.com/office/drawing/2014/main" id="{EB77E4B8-B258-CCD5-22C3-8FBB60B91528}"/>
              </a:ext>
            </a:extLst>
          </p:cNvPr>
          <p:cNvSpPr txBox="1"/>
          <p:nvPr/>
        </p:nvSpPr>
        <p:spPr>
          <a:xfrm>
            <a:off x="107950" y="1557338"/>
            <a:ext cx="6192838" cy="4524375"/>
          </a:xfrm>
          <a:prstGeom prst="rect">
            <a:avLst/>
          </a:prstGeom>
          <a:noFill/>
        </p:spPr>
        <p:txBody>
          <a:bodyPr>
            <a:spAutoFit/>
          </a:bodyPr>
          <a:lstStyle/>
          <a:p>
            <a:pPr marL="228600" indent="266700" algn="just">
              <a:defRPr/>
            </a:pP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strcpy</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addi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sp</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sp</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-4        // adjust stack, push 1 word in stack</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sw</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x19, 0(</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sp</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save x19</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add x19, x0, x0</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0</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L1: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add x5, x19, x11    // address of y[</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in x5</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3048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lw</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x6, 0(x5)           // x6 = y[</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3048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add x7, x19, x10    // address of x[</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in x7</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304800" algn="just">
              <a:defRPr/>
            </a:pP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1.___________</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x[</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y[</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304800" algn="just">
              <a:defRPr/>
            </a:pP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beq</a:t>
            </a: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x6, x0, L2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go to L2 if x[</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‘\0’</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3048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2.___________     //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304800" algn="just">
              <a:defRPr/>
            </a:pP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3.___________</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go to L1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286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L2:</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286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4.___________</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restore old x19</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286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5.___________</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 adjust stack, pop 1 word off stack</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28600"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等线" panose="02010600030101010101" pitchFamily="2" charset="-122"/>
                <a:cs typeface="Times New Roman" panose="02020603050405020304" pitchFamily="18" charset="0"/>
              </a:rPr>
              <a:t>jal</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x0, Return     // return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5BFCEF1-17FB-9E1E-860E-BE57F5E49E3B}"/>
              </a:ext>
            </a:extLst>
          </p:cNvPr>
          <p:cNvSpPr txBox="1"/>
          <p:nvPr/>
        </p:nvSpPr>
        <p:spPr>
          <a:xfrm>
            <a:off x="5597525" y="3429000"/>
            <a:ext cx="3527425" cy="1477963"/>
          </a:xfrm>
          <a:prstGeom prst="rect">
            <a:avLst/>
          </a:prstGeom>
          <a:noFill/>
        </p:spPr>
        <p:txBody>
          <a:bodyPr>
            <a:spAutoFit/>
          </a:bodyPr>
          <a:lstStyle/>
          <a:p>
            <a:pPr marL="342900" indent="-342900" algn="just">
              <a:buFont typeface="+mj-lt"/>
              <a:buAutoNum type="arabicPeriod"/>
              <a:defRPr/>
            </a:pP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sw</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x6 0(x7)                         (4pt)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rabicPeriod"/>
              <a:defRPr/>
            </a:pP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addi</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x19, x19, 1                  (4pt)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rabicPeriod"/>
              <a:defRPr/>
            </a:pP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jal</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x0, L1                             (4pt)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rabicPeriod"/>
              <a:defRPr/>
            </a:pP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lw</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x19, 0(</a:t>
            </a: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sp</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(4pt)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rabicPeriod"/>
              <a:defRPr/>
            </a:pP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addi</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err="1">
                <a:solidFill>
                  <a:srgbClr val="FF0000"/>
                </a:solidFill>
                <a:latin typeface="Times New Roman" panose="02020603050405020304" pitchFamily="18" charset="0"/>
                <a:ea typeface="等线" panose="02010600030101010101" pitchFamily="2" charset="-122"/>
                <a:cs typeface="Times New Roman" panose="02020603050405020304" pitchFamily="18" charset="0"/>
              </a:rPr>
              <a:t>sp</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sp,4                        (4pt)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39604E5B-3FD7-52B5-549C-EAB40C607FEB}"/>
              </a:ext>
            </a:extLst>
          </p:cNvPr>
          <p:cNvGraphicFramePr>
            <a:graphicFrameLocks noGrp="1"/>
          </p:cNvGraphicFramePr>
          <p:nvPr/>
        </p:nvGraphicFramePr>
        <p:xfrm>
          <a:off x="6381750" y="1216025"/>
          <a:ext cx="582613" cy="1112838"/>
        </p:xfrm>
        <a:graphic>
          <a:graphicData uri="http://schemas.openxmlformats.org/drawingml/2006/table">
            <a:tbl>
              <a:tblPr firstRow="1" bandRow="1">
                <a:tableStyleId>{5C22544A-7EE6-4342-B048-85BDC9FD1C3A}</a:tableStyleId>
              </a:tblPr>
              <a:tblGrid>
                <a:gridCol w="582613">
                  <a:extLst>
                    <a:ext uri="{9D8B030D-6E8A-4147-A177-3AD203B41FA5}">
                      <a16:colId xmlns:a16="http://schemas.microsoft.com/office/drawing/2014/main" val="20000"/>
                    </a:ext>
                  </a:extLst>
                </a:gridCol>
              </a:tblGrid>
              <a:tr h="370946">
                <a:tc>
                  <a:txBody>
                    <a:bodyPr/>
                    <a:lstStyle/>
                    <a:p>
                      <a:endParaRPr lang="zh-CN" altLang="en-US" sz="1800" dirty="0"/>
                    </a:p>
                  </a:txBody>
                  <a:tcPr marL="91481" marR="91481" marT="45733" marB="45733"/>
                </a:tc>
                <a:extLst>
                  <a:ext uri="{0D108BD9-81ED-4DB2-BD59-A6C34878D82A}">
                    <a16:rowId xmlns:a16="http://schemas.microsoft.com/office/drawing/2014/main" val="10000"/>
                  </a:ext>
                </a:extLst>
              </a:tr>
              <a:tr h="370946">
                <a:tc>
                  <a:txBody>
                    <a:bodyPr/>
                    <a:lstStyle/>
                    <a:p>
                      <a:endParaRPr lang="zh-CN" altLang="en-US" sz="1800"/>
                    </a:p>
                  </a:txBody>
                  <a:tcPr marL="91481" marR="91481" marT="45733" marB="45733"/>
                </a:tc>
                <a:extLst>
                  <a:ext uri="{0D108BD9-81ED-4DB2-BD59-A6C34878D82A}">
                    <a16:rowId xmlns:a16="http://schemas.microsoft.com/office/drawing/2014/main" val="10001"/>
                  </a:ext>
                </a:extLst>
              </a:tr>
              <a:tr h="370946">
                <a:tc>
                  <a:txBody>
                    <a:bodyPr/>
                    <a:lstStyle/>
                    <a:p>
                      <a:endParaRPr lang="zh-CN" altLang="en-US" sz="1800" dirty="0"/>
                    </a:p>
                  </a:txBody>
                  <a:tcPr marL="91481" marR="91481" marT="45733" marB="45733"/>
                </a:tc>
                <a:extLst>
                  <a:ext uri="{0D108BD9-81ED-4DB2-BD59-A6C34878D82A}">
                    <a16:rowId xmlns:a16="http://schemas.microsoft.com/office/drawing/2014/main" val="10002"/>
                  </a:ext>
                </a:extLst>
              </a:tr>
            </a:tbl>
          </a:graphicData>
        </a:graphic>
      </p:graphicFrame>
      <p:sp>
        <p:nvSpPr>
          <p:cNvPr id="54289" name="文本框 10">
            <a:extLst>
              <a:ext uri="{FF2B5EF4-FFF2-40B4-BE49-F238E27FC236}">
                <a16:creationId xmlns:a16="http://schemas.microsoft.com/office/drawing/2014/main" id="{8F3CF3B2-7FBE-2980-645E-60E49C29BF9E}"/>
              </a:ext>
            </a:extLst>
          </p:cNvPr>
          <p:cNvSpPr txBox="1">
            <a:spLocks noChangeArrowheads="1"/>
          </p:cNvSpPr>
          <p:nvPr/>
        </p:nvSpPr>
        <p:spPr bwMode="auto">
          <a:xfrm>
            <a:off x="5897563" y="1223963"/>
            <a:ext cx="790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sp</a:t>
            </a:r>
            <a:endParaRPr lang="zh-CN" altLang="en-US" sz="1800"/>
          </a:p>
        </p:txBody>
      </p:sp>
      <p:sp>
        <p:nvSpPr>
          <p:cNvPr id="54290" name="文本框 11">
            <a:extLst>
              <a:ext uri="{FF2B5EF4-FFF2-40B4-BE49-F238E27FC236}">
                <a16:creationId xmlns:a16="http://schemas.microsoft.com/office/drawing/2014/main" id="{E79E5C0A-AC3D-453B-39D0-7CD6AE5CE484}"/>
              </a:ext>
            </a:extLst>
          </p:cNvPr>
          <p:cNvSpPr txBox="1">
            <a:spLocks noChangeArrowheads="1"/>
          </p:cNvSpPr>
          <p:nvPr/>
        </p:nvSpPr>
        <p:spPr bwMode="auto">
          <a:xfrm>
            <a:off x="5789613" y="2663825"/>
            <a:ext cx="3024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sw  </a:t>
            </a:r>
            <a:r>
              <a:rPr lang="zh-CN" altLang="en-US" sz="1800"/>
              <a:t>存储一个</a:t>
            </a:r>
            <a:r>
              <a:rPr lang="en-US" altLang="zh-CN" sz="1800"/>
              <a:t>word 4bytes</a:t>
            </a:r>
          </a:p>
          <a:p>
            <a:pPr>
              <a:spcBef>
                <a:spcPct val="0"/>
              </a:spcBef>
              <a:buFontTx/>
              <a:buNone/>
            </a:pPr>
            <a:r>
              <a:rPr lang="en-US" altLang="zh-CN" sz="1800"/>
              <a:t>sp = sp - 4</a:t>
            </a:r>
            <a:endParaRPr lang="zh-CN" altLang="en-US" sz="1800"/>
          </a:p>
        </p:txBody>
      </p:sp>
      <p:graphicFrame>
        <p:nvGraphicFramePr>
          <p:cNvPr id="13" name="表格 12">
            <a:extLst>
              <a:ext uri="{FF2B5EF4-FFF2-40B4-BE49-F238E27FC236}">
                <a16:creationId xmlns:a16="http://schemas.microsoft.com/office/drawing/2014/main" id="{743936B5-D9EA-360D-D037-8FC074C6AC53}"/>
              </a:ext>
            </a:extLst>
          </p:cNvPr>
          <p:cNvGraphicFramePr>
            <a:graphicFrameLocks noGrp="1"/>
          </p:cNvGraphicFramePr>
          <p:nvPr/>
        </p:nvGraphicFramePr>
        <p:xfrm>
          <a:off x="7948613" y="1238250"/>
          <a:ext cx="582612" cy="1111251"/>
        </p:xfrm>
        <a:graphic>
          <a:graphicData uri="http://schemas.openxmlformats.org/drawingml/2006/table">
            <a:tbl>
              <a:tblPr firstRow="1" bandRow="1">
                <a:tableStyleId>{5C22544A-7EE6-4342-B048-85BDC9FD1C3A}</a:tableStyleId>
              </a:tblPr>
              <a:tblGrid>
                <a:gridCol w="582612">
                  <a:extLst>
                    <a:ext uri="{9D8B030D-6E8A-4147-A177-3AD203B41FA5}">
                      <a16:colId xmlns:a16="http://schemas.microsoft.com/office/drawing/2014/main" val="20000"/>
                    </a:ext>
                  </a:extLst>
                </a:gridCol>
              </a:tblGrid>
              <a:tr h="370417">
                <a:tc>
                  <a:txBody>
                    <a:bodyPr/>
                    <a:lstStyle/>
                    <a:p>
                      <a:endParaRPr lang="zh-CN" altLang="en-US" sz="1800" dirty="0"/>
                    </a:p>
                  </a:txBody>
                  <a:tcPr marL="91480" marR="91480" marT="45668" marB="45668"/>
                </a:tc>
                <a:extLst>
                  <a:ext uri="{0D108BD9-81ED-4DB2-BD59-A6C34878D82A}">
                    <a16:rowId xmlns:a16="http://schemas.microsoft.com/office/drawing/2014/main" val="10000"/>
                  </a:ext>
                </a:extLst>
              </a:tr>
              <a:tr h="370417">
                <a:tc>
                  <a:txBody>
                    <a:bodyPr/>
                    <a:lstStyle/>
                    <a:p>
                      <a:r>
                        <a:rPr lang="en-US" altLang="zh-CN" sz="1800" dirty="0"/>
                        <a:t>x19</a:t>
                      </a:r>
                      <a:endParaRPr lang="zh-CN" altLang="en-US" sz="1800" dirty="0"/>
                    </a:p>
                  </a:txBody>
                  <a:tcPr marL="91480" marR="91480" marT="45668" marB="45668"/>
                </a:tc>
                <a:extLst>
                  <a:ext uri="{0D108BD9-81ED-4DB2-BD59-A6C34878D82A}">
                    <a16:rowId xmlns:a16="http://schemas.microsoft.com/office/drawing/2014/main" val="10001"/>
                  </a:ext>
                </a:extLst>
              </a:tr>
              <a:tr h="370417">
                <a:tc>
                  <a:txBody>
                    <a:bodyPr/>
                    <a:lstStyle/>
                    <a:p>
                      <a:endParaRPr lang="zh-CN" altLang="en-US" sz="1800" dirty="0"/>
                    </a:p>
                  </a:txBody>
                  <a:tcPr marL="91480" marR="91480" marT="45668" marB="45668"/>
                </a:tc>
                <a:extLst>
                  <a:ext uri="{0D108BD9-81ED-4DB2-BD59-A6C34878D82A}">
                    <a16:rowId xmlns:a16="http://schemas.microsoft.com/office/drawing/2014/main" val="10002"/>
                  </a:ext>
                </a:extLst>
              </a:tr>
            </a:tbl>
          </a:graphicData>
        </a:graphic>
      </p:graphicFrame>
      <p:sp>
        <p:nvSpPr>
          <p:cNvPr id="54301" name="文本框 13">
            <a:extLst>
              <a:ext uri="{FF2B5EF4-FFF2-40B4-BE49-F238E27FC236}">
                <a16:creationId xmlns:a16="http://schemas.microsoft.com/office/drawing/2014/main" id="{CA674C89-A759-7DAD-8FBF-A0E4BCE2F9E3}"/>
              </a:ext>
            </a:extLst>
          </p:cNvPr>
          <p:cNvSpPr txBox="1">
            <a:spLocks noChangeArrowheads="1"/>
          </p:cNvSpPr>
          <p:nvPr/>
        </p:nvSpPr>
        <p:spPr bwMode="auto">
          <a:xfrm>
            <a:off x="7446963" y="1593850"/>
            <a:ext cx="465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sp</a:t>
            </a:r>
            <a:endParaRPr lang="zh-CN" altLang="en-US" sz="1800"/>
          </a:p>
        </p:txBody>
      </p:sp>
      <p:cxnSp>
        <p:nvCxnSpPr>
          <p:cNvPr id="16" name="直接箭头连接符 15">
            <a:extLst>
              <a:ext uri="{FF2B5EF4-FFF2-40B4-BE49-F238E27FC236}">
                <a16:creationId xmlns:a16="http://schemas.microsoft.com/office/drawing/2014/main" id="{C8EAEC16-22AA-BEE1-E0B6-7CD08A63CAFD}"/>
              </a:ext>
            </a:extLst>
          </p:cNvPr>
          <p:cNvCxnSpPr>
            <a:cxnSpLocks/>
            <a:endCxn id="54301" idx="1"/>
          </p:cNvCxnSpPr>
          <p:nvPr/>
        </p:nvCxnSpPr>
        <p:spPr>
          <a:xfrm>
            <a:off x="6300788" y="1417638"/>
            <a:ext cx="1146175" cy="361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303" name="文本框 16">
            <a:extLst>
              <a:ext uri="{FF2B5EF4-FFF2-40B4-BE49-F238E27FC236}">
                <a16:creationId xmlns:a16="http://schemas.microsoft.com/office/drawing/2014/main" id="{65819279-71FA-2256-D343-DFD0384C5BCA}"/>
              </a:ext>
            </a:extLst>
          </p:cNvPr>
          <p:cNvSpPr txBox="1">
            <a:spLocks noChangeArrowheads="1"/>
          </p:cNvSpPr>
          <p:nvPr/>
        </p:nvSpPr>
        <p:spPr bwMode="auto">
          <a:xfrm>
            <a:off x="6964363" y="1382713"/>
            <a:ext cx="465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-4</a:t>
            </a:r>
            <a:endParaRPr lang="zh-CN" altLang="en-US" sz="1800">
              <a:solidFill>
                <a:srgbClr val="FF0000"/>
              </a:solidFill>
            </a:endParaRPr>
          </a:p>
        </p:txBody>
      </p:sp>
      <p:sp>
        <p:nvSpPr>
          <p:cNvPr id="54304" name="文本框 18">
            <a:extLst>
              <a:ext uri="{FF2B5EF4-FFF2-40B4-BE49-F238E27FC236}">
                <a16:creationId xmlns:a16="http://schemas.microsoft.com/office/drawing/2014/main" id="{0D3B86BD-0E2B-540E-B2A4-5F48F2F1172A}"/>
              </a:ext>
            </a:extLst>
          </p:cNvPr>
          <p:cNvSpPr txBox="1">
            <a:spLocks noChangeArrowheads="1"/>
          </p:cNvSpPr>
          <p:nvPr/>
        </p:nvSpPr>
        <p:spPr bwMode="auto">
          <a:xfrm>
            <a:off x="6197600" y="1724025"/>
            <a:ext cx="1395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solidFill>
                  <a:srgbClr val="FF0000"/>
                </a:solidFill>
              </a:rPr>
              <a:t>sw x19,</a:t>
            </a:r>
            <a:r>
              <a:rPr lang="zh-CN" altLang="en-US" sz="1400">
                <a:solidFill>
                  <a:srgbClr val="FF0000"/>
                </a:solidFill>
              </a:rPr>
              <a:t> </a:t>
            </a:r>
            <a:r>
              <a:rPr lang="en-US" altLang="zh-CN" sz="1400">
                <a:solidFill>
                  <a:srgbClr val="FF0000"/>
                </a:solidFill>
              </a:rPr>
              <a:t>0(sp)</a:t>
            </a:r>
            <a:endParaRPr lang="zh-CN" altLang="en-US" sz="14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13A994C1-831A-A44C-A68C-7CA7F4661DA4}"/>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5299" name="灯片编号占位符 3">
            <a:extLst>
              <a:ext uri="{FF2B5EF4-FFF2-40B4-BE49-F238E27FC236}">
                <a16:creationId xmlns:a16="http://schemas.microsoft.com/office/drawing/2014/main" id="{3176FB5D-437E-4A3A-AC7C-956277A77B1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E45885F-608D-4591-AA6E-E32CF66DD0AE}" type="slidenum">
              <a:rPr lang="en-US" altLang="zh-CN" sz="1400" smtClean="0"/>
              <a:pPr>
                <a:spcBef>
                  <a:spcPct val="0"/>
                </a:spcBef>
                <a:buFontTx/>
                <a:buNone/>
              </a:pPr>
              <a:t>55</a:t>
            </a:fld>
            <a:endParaRPr lang="en-US" altLang="zh-CN" sz="1400"/>
          </a:p>
        </p:txBody>
      </p:sp>
      <p:sp>
        <p:nvSpPr>
          <p:cNvPr id="55300" name="文本框 2">
            <a:extLst>
              <a:ext uri="{FF2B5EF4-FFF2-40B4-BE49-F238E27FC236}">
                <a16:creationId xmlns:a16="http://schemas.microsoft.com/office/drawing/2014/main" id="{7A4C0A91-8C70-5050-6B0C-ADAEA05AFCF5}"/>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4" name="文本框 3">
            <a:extLst>
              <a:ext uri="{FF2B5EF4-FFF2-40B4-BE49-F238E27FC236}">
                <a16:creationId xmlns:a16="http://schemas.microsoft.com/office/drawing/2014/main" id="{5CC6D673-4F4A-80FF-6B85-298D45E6CD8A}"/>
              </a:ext>
            </a:extLst>
          </p:cNvPr>
          <p:cNvSpPr txBox="1"/>
          <p:nvPr/>
        </p:nvSpPr>
        <p:spPr>
          <a:xfrm>
            <a:off x="514350" y="1350963"/>
            <a:ext cx="8229600" cy="1104900"/>
          </a:xfrm>
          <a:prstGeom prst="rect">
            <a:avLst/>
          </a:prstGeom>
          <a:noFill/>
        </p:spPr>
        <p:txBody>
          <a:bodyPr>
            <a:spAutoFit/>
          </a:bodyPr>
          <a:lstStyle/>
          <a:p>
            <a:pPr algn="just">
              <a:lnSpc>
                <a:spcPct val="125000"/>
              </a:lnSpc>
              <a:defRPr/>
            </a:pP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Assume the following latencies for logic blocks in the </a:t>
            </a:r>
            <a:r>
              <a:rPr lang="en-US" altLang="zh-CN" kern="1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datapath</a:t>
            </a: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and the processor is </a:t>
            </a:r>
            <a:r>
              <a:rPr lang="en-US" altLang="zh-CN" b="1"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non-pipelined</a:t>
            </a: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Regs take longer than Control. Add (pc+4) is not included in the critical path.</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55302" name="图片 9">
            <a:extLst>
              <a:ext uri="{FF2B5EF4-FFF2-40B4-BE49-F238E27FC236}">
                <a16:creationId xmlns:a16="http://schemas.microsoft.com/office/drawing/2014/main" id="{A0A35DC8-F9EE-A5D2-4BF5-ED4B1F0AA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8" y="2428875"/>
            <a:ext cx="70707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3FB1EBBB-C2A2-7BAC-B2AC-4EB49AE56E84}"/>
              </a:ext>
            </a:extLst>
          </p:cNvPr>
          <p:cNvSpPr txBox="1"/>
          <p:nvPr/>
        </p:nvSpPr>
        <p:spPr>
          <a:xfrm>
            <a:off x="755650" y="3136900"/>
            <a:ext cx="7070725" cy="1916113"/>
          </a:xfrm>
          <a:prstGeom prst="rect">
            <a:avLst/>
          </a:prstGeom>
          <a:noFill/>
        </p:spPr>
        <p:txBody>
          <a:bodyPr>
            <a:spAutoFit/>
          </a:bodyPr>
          <a:lstStyle/>
          <a:p>
            <a:pPr marL="342900" indent="-342900" algn="just">
              <a:lnSpc>
                <a:spcPct val="125000"/>
              </a:lnSpc>
              <a:buFont typeface="+mj-lt"/>
              <a:buAutoNum type="arabicPeriod"/>
              <a:defRPr/>
            </a:pPr>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What is the clock cycle time if the only types of instructions we need to support are ALU instructions (ADD, AND, etc.). (5pt)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25000"/>
              </a:lnSpc>
              <a:buFont typeface="+mj-lt"/>
              <a:buAutoNum type="arabicPeriod"/>
              <a:defRPr/>
            </a:pPr>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What is the clock cycle time if we only had to support LW instructions? (5pt)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25000"/>
              </a:lnSpc>
              <a:buFont typeface="+mj-lt"/>
              <a:buAutoNum type="arabicPeriod"/>
              <a:defRPr/>
            </a:pPr>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What is the clock cycle time if we only had to support SW instructions? (5pt)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25000"/>
              </a:lnSpc>
              <a:buFont typeface="+mj-lt"/>
              <a:buAutoNum type="arabicPeriod"/>
              <a:defRPr/>
            </a:pPr>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What is the clock cycle time if we must support ADD, BEQ, LW and SW instructions? (5pt)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559CDEBD-EF43-2AB4-0A01-1F6E86F530CC}"/>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6323" name="灯片编号占位符 3">
            <a:extLst>
              <a:ext uri="{FF2B5EF4-FFF2-40B4-BE49-F238E27FC236}">
                <a16:creationId xmlns:a16="http://schemas.microsoft.com/office/drawing/2014/main" id="{EBEF80D3-1755-B2ED-0BDB-CBC2B995C29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2864344-006D-44B4-B506-F5B0F36CD738}" type="slidenum">
              <a:rPr lang="en-US" altLang="zh-CN" sz="1400" smtClean="0"/>
              <a:pPr>
                <a:spcBef>
                  <a:spcPct val="0"/>
                </a:spcBef>
                <a:buFontTx/>
                <a:buNone/>
              </a:pPr>
              <a:t>56</a:t>
            </a:fld>
            <a:endParaRPr lang="en-US" altLang="zh-CN" sz="1400"/>
          </a:p>
        </p:txBody>
      </p:sp>
      <p:sp>
        <p:nvSpPr>
          <p:cNvPr id="56324" name="文本框 2">
            <a:extLst>
              <a:ext uri="{FF2B5EF4-FFF2-40B4-BE49-F238E27FC236}">
                <a16:creationId xmlns:a16="http://schemas.microsoft.com/office/drawing/2014/main" id="{266925D9-AA05-3360-64C3-5D8F40B9F797}"/>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56325" name="文本框 54383">
            <a:extLst>
              <a:ext uri="{FF2B5EF4-FFF2-40B4-BE49-F238E27FC236}">
                <a16:creationId xmlns:a16="http://schemas.microsoft.com/office/drawing/2014/main" id="{198784C6-3795-F79B-AC88-839BF34BE3A8}"/>
              </a:ext>
            </a:extLst>
          </p:cNvPr>
          <p:cNvSpPr txBox="1">
            <a:spLocks noChangeArrowheads="1"/>
          </p:cNvSpPr>
          <p:nvPr/>
        </p:nvSpPr>
        <p:spPr bwMode="auto">
          <a:xfrm>
            <a:off x="146050" y="1773238"/>
            <a:ext cx="90312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FF0000"/>
                </a:solidFill>
              </a:rPr>
              <a:t>单周期的</a:t>
            </a:r>
            <a:r>
              <a:rPr lang="en-US" altLang="zh-CN" sz="1600">
                <a:solidFill>
                  <a:srgbClr val="FF0000"/>
                </a:solidFill>
              </a:rPr>
              <a:t>CPU</a:t>
            </a:r>
            <a:r>
              <a:rPr lang="zh-CN" altLang="en-US" sz="1600">
                <a:solidFill>
                  <a:srgbClr val="FF0000"/>
                </a:solidFill>
              </a:rPr>
              <a:t>会在一个时钟周期内完成一条指令，既从指令取出，到得到结果，全部在一个时钟之内完成。</a:t>
            </a:r>
            <a:endParaRPr lang="en-US" altLang="zh-CN" sz="1600">
              <a:solidFill>
                <a:srgbClr val="FF0000"/>
              </a:solidFill>
            </a:endParaRPr>
          </a:p>
          <a:p>
            <a:pPr>
              <a:spcBef>
                <a:spcPct val="0"/>
              </a:spcBef>
              <a:buFontTx/>
              <a:buNone/>
            </a:pPr>
            <a:br>
              <a:rPr lang="zh-CN" altLang="en-US" sz="1600">
                <a:solidFill>
                  <a:srgbClr val="FF0000"/>
                </a:solidFill>
              </a:rPr>
            </a:br>
            <a:r>
              <a:rPr lang="zh-CN" altLang="en-US" sz="1600">
                <a:solidFill>
                  <a:srgbClr val="FF0000"/>
                </a:solidFill>
              </a:rPr>
              <a:t>流水线</a:t>
            </a:r>
            <a:r>
              <a:rPr lang="en-US" altLang="zh-CN" sz="1600">
                <a:solidFill>
                  <a:srgbClr val="FF0000"/>
                </a:solidFill>
              </a:rPr>
              <a:t>CPU</a:t>
            </a:r>
            <a:r>
              <a:rPr lang="zh-CN" altLang="en-US" sz="1600">
                <a:solidFill>
                  <a:srgbClr val="FF0000"/>
                </a:solidFill>
              </a:rPr>
              <a:t>是多周期的，将整个</a:t>
            </a:r>
            <a:r>
              <a:rPr lang="en-US" altLang="zh-CN" sz="1600">
                <a:solidFill>
                  <a:srgbClr val="FF0000"/>
                </a:solidFill>
              </a:rPr>
              <a:t>CPU</a:t>
            </a:r>
            <a:r>
              <a:rPr lang="zh-CN" altLang="en-US" sz="1600">
                <a:solidFill>
                  <a:srgbClr val="FF0000"/>
                </a:solidFill>
              </a:rPr>
              <a:t>的执行过程分成几个阶段，每个阶段用一个时钟去完成。</a:t>
            </a:r>
          </a:p>
        </p:txBody>
      </p:sp>
      <p:graphicFrame>
        <p:nvGraphicFramePr>
          <p:cNvPr id="54385" name="表格 54384">
            <a:extLst>
              <a:ext uri="{FF2B5EF4-FFF2-40B4-BE49-F238E27FC236}">
                <a16:creationId xmlns:a16="http://schemas.microsoft.com/office/drawing/2014/main" id="{DE0020BE-889C-35C2-6A9A-6B57D65F796C}"/>
              </a:ext>
            </a:extLst>
          </p:cNvPr>
          <p:cNvGraphicFramePr>
            <a:graphicFrameLocks noGrp="1"/>
          </p:cNvGraphicFramePr>
          <p:nvPr/>
        </p:nvGraphicFramePr>
        <p:xfrm>
          <a:off x="1647825" y="4457700"/>
          <a:ext cx="4733925" cy="371475"/>
        </p:xfrm>
        <a:graphic>
          <a:graphicData uri="http://schemas.openxmlformats.org/drawingml/2006/table">
            <a:tbl>
              <a:tblPr firstRow="1" bandRow="1">
                <a:tableStyleId>{5C22544A-7EE6-4342-B048-85BDC9FD1C3A}</a:tableStyleId>
              </a:tblPr>
              <a:tblGrid>
                <a:gridCol w="936195">
                  <a:extLst>
                    <a:ext uri="{9D8B030D-6E8A-4147-A177-3AD203B41FA5}">
                      <a16:colId xmlns:a16="http://schemas.microsoft.com/office/drawing/2014/main" val="20000"/>
                    </a:ext>
                  </a:extLst>
                </a:gridCol>
                <a:gridCol w="936196">
                  <a:extLst>
                    <a:ext uri="{9D8B030D-6E8A-4147-A177-3AD203B41FA5}">
                      <a16:colId xmlns:a16="http://schemas.microsoft.com/office/drawing/2014/main" val="20001"/>
                    </a:ext>
                  </a:extLst>
                </a:gridCol>
                <a:gridCol w="1008211">
                  <a:extLst>
                    <a:ext uri="{9D8B030D-6E8A-4147-A177-3AD203B41FA5}">
                      <a16:colId xmlns:a16="http://schemas.microsoft.com/office/drawing/2014/main" val="20002"/>
                    </a:ext>
                  </a:extLst>
                </a:gridCol>
                <a:gridCol w="936196">
                  <a:extLst>
                    <a:ext uri="{9D8B030D-6E8A-4147-A177-3AD203B41FA5}">
                      <a16:colId xmlns:a16="http://schemas.microsoft.com/office/drawing/2014/main" val="20003"/>
                    </a:ext>
                  </a:extLst>
                </a:gridCol>
                <a:gridCol w="917125">
                  <a:extLst>
                    <a:ext uri="{9D8B030D-6E8A-4147-A177-3AD203B41FA5}">
                      <a16:colId xmlns:a16="http://schemas.microsoft.com/office/drawing/2014/main" val="20004"/>
                    </a:ext>
                  </a:extLst>
                </a:gridCol>
              </a:tblGrid>
              <a:tr h="371475">
                <a:tc>
                  <a:txBody>
                    <a:bodyPr/>
                    <a:lstStyle/>
                    <a:p>
                      <a:r>
                        <a:rPr lang="en-US" altLang="zh-CN" sz="1800" dirty="0">
                          <a:solidFill>
                            <a:schemeClr val="tx1"/>
                          </a:solidFill>
                        </a:rPr>
                        <a:t>IF</a:t>
                      </a:r>
                      <a:endParaRPr lang="zh-CN" altLang="en-US" sz="1800" dirty="0">
                        <a:solidFill>
                          <a:schemeClr val="tx1"/>
                        </a:solidFill>
                      </a:endParaRPr>
                    </a:p>
                  </a:txBody>
                  <a:tcPr marL="91449" marR="91449" marT="45798" marB="45798"/>
                </a:tc>
                <a:tc>
                  <a:txBody>
                    <a:bodyPr/>
                    <a:lstStyle/>
                    <a:p>
                      <a:r>
                        <a:rPr lang="en-US" altLang="zh-CN" sz="1800" dirty="0">
                          <a:solidFill>
                            <a:schemeClr val="tx1"/>
                          </a:solidFill>
                        </a:rPr>
                        <a:t>ID</a:t>
                      </a:r>
                      <a:endParaRPr lang="zh-CN" altLang="en-US" sz="1800" dirty="0">
                        <a:solidFill>
                          <a:schemeClr val="tx1"/>
                        </a:solidFill>
                      </a:endParaRPr>
                    </a:p>
                  </a:txBody>
                  <a:tcPr marL="91449" marR="91449" marT="45798" marB="45798"/>
                </a:tc>
                <a:tc>
                  <a:txBody>
                    <a:bodyPr/>
                    <a:lstStyle/>
                    <a:p>
                      <a:r>
                        <a:rPr lang="en-US" altLang="zh-CN" sz="1800" dirty="0">
                          <a:solidFill>
                            <a:schemeClr val="tx1"/>
                          </a:solidFill>
                        </a:rPr>
                        <a:t>EX</a:t>
                      </a:r>
                      <a:endParaRPr lang="zh-CN" altLang="en-US" sz="1800" dirty="0">
                        <a:solidFill>
                          <a:schemeClr val="tx1"/>
                        </a:solidFill>
                      </a:endParaRPr>
                    </a:p>
                  </a:txBody>
                  <a:tcPr marL="91449" marR="91449" marT="45798" marB="45798"/>
                </a:tc>
                <a:tc>
                  <a:txBody>
                    <a:bodyPr/>
                    <a:lstStyle/>
                    <a:p>
                      <a:r>
                        <a:rPr lang="en-US" altLang="zh-CN" sz="1800" dirty="0">
                          <a:solidFill>
                            <a:schemeClr val="tx1"/>
                          </a:solidFill>
                        </a:rPr>
                        <a:t>MEM</a:t>
                      </a:r>
                      <a:endParaRPr lang="zh-CN" altLang="en-US" sz="1800" dirty="0">
                        <a:solidFill>
                          <a:schemeClr val="tx1"/>
                        </a:solidFill>
                      </a:endParaRPr>
                    </a:p>
                  </a:txBody>
                  <a:tcPr marL="91449" marR="91449" marT="45798" marB="45798"/>
                </a:tc>
                <a:tc>
                  <a:txBody>
                    <a:bodyPr/>
                    <a:lstStyle/>
                    <a:p>
                      <a:r>
                        <a:rPr lang="en-US" altLang="zh-CN" sz="1800" dirty="0">
                          <a:solidFill>
                            <a:schemeClr val="tx1"/>
                          </a:solidFill>
                        </a:rPr>
                        <a:t>WB</a:t>
                      </a:r>
                      <a:endParaRPr lang="zh-CN" altLang="en-US" sz="1800" dirty="0">
                        <a:solidFill>
                          <a:schemeClr val="tx1"/>
                        </a:solidFill>
                      </a:endParaRPr>
                    </a:p>
                  </a:txBody>
                  <a:tcPr marL="91449" marR="91449" marT="45798" marB="45798"/>
                </a:tc>
                <a:extLst>
                  <a:ext uri="{0D108BD9-81ED-4DB2-BD59-A6C34878D82A}">
                    <a16:rowId xmlns:a16="http://schemas.microsoft.com/office/drawing/2014/main" val="10000"/>
                  </a:ext>
                </a:extLst>
              </a:tr>
            </a:tbl>
          </a:graphicData>
        </a:graphic>
      </p:graphicFrame>
      <p:sp>
        <p:nvSpPr>
          <p:cNvPr id="54386" name="右大括号 54385">
            <a:extLst>
              <a:ext uri="{FF2B5EF4-FFF2-40B4-BE49-F238E27FC236}">
                <a16:creationId xmlns:a16="http://schemas.microsoft.com/office/drawing/2014/main" id="{B175DA2E-2D72-5485-021A-D023DD15D896}"/>
              </a:ext>
            </a:extLst>
          </p:cNvPr>
          <p:cNvSpPr/>
          <p:nvPr/>
        </p:nvSpPr>
        <p:spPr>
          <a:xfrm rot="5400000">
            <a:off x="1846262" y="4730751"/>
            <a:ext cx="576263" cy="90011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4387" name="右大括号 54386">
            <a:extLst>
              <a:ext uri="{FF2B5EF4-FFF2-40B4-BE49-F238E27FC236}">
                <a16:creationId xmlns:a16="http://schemas.microsoft.com/office/drawing/2014/main" id="{9281217F-ED46-95B7-EAA6-099C8495CB8B}"/>
              </a:ext>
            </a:extLst>
          </p:cNvPr>
          <p:cNvSpPr/>
          <p:nvPr/>
        </p:nvSpPr>
        <p:spPr>
          <a:xfrm rot="5400000">
            <a:off x="2781300" y="4730750"/>
            <a:ext cx="576263" cy="90011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4388" name="右大括号 54387">
            <a:extLst>
              <a:ext uri="{FF2B5EF4-FFF2-40B4-BE49-F238E27FC236}">
                <a16:creationId xmlns:a16="http://schemas.microsoft.com/office/drawing/2014/main" id="{11A9A87A-BC77-A872-455C-4CCB97BE88DB}"/>
              </a:ext>
            </a:extLst>
          </p:cNvPr>
          <p:cNvSpPr/>
          <p:nvPr/>
        </p:nvSpPr>
        <p:spPr>
          <a:xfrm rot="5400000">
            <a:off x="3746500" y="4730750"/>
            <a:ext cx="576263" cy="90011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4389" name="右大括号 54388">
            <a:extLst>
              <a:ext uri="{FF2B5EF4-FFF2-40B4-BE49-F238E27FC236}">
                <a16:creationId xmlns:a16="http://schemas.microsoft.com/office/drawing/2014/main" id="{992290B5-201E-6445-EE68-89805624DCBA}"/>
              </a:ext>
            </a:extLst>
          </p:cNvPr>
          <p:cNvSpPr/>
          <p:nvPr/>
        </p:nvSpPr>
        <p:spPr>
          <a:xfrm rot="5400000">
            <a:off x="4710112" y="4730751"/>
            <a:ext cx="576263" cy="90011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4390" name="右大括号 54389">
            <a:extLst>
              <a:ext uri="{FF2B5EF4-FFF2-40B4-BE49-F238E27FC236}">
                <a16:creationId xmlns:a16="http://schemas.microsoft.com/office/drawing/2014/main" id="{EE4F2FD2-CCC6-5635-B2A4-96ED2FEB3113}"/>
              </a:ext>
            </a:extLst>
          </p:cNvPr>
          <p:cNvSpPr/>
          <p:nvPr/>
        </p:nvSpPr>
        <p:spPr>
          <a:xfrm rot="5400000">
            <a:off x="5643562" y="4730751"/>
            <a:ext cx="576263" cy="90011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6345" name="文本框 54390">
            <a:extLst>
              <a:ext uri="{FF2B5EF4-FFF2-40B4-BE49-F238E27FC236}">
                <a16:creationId xmlns:a16="http://schemas.microsoft.com/office/drawing/2014/main" id="{2A7E366C-50C3-DFBB-9FA0-1B306A086BBA}"/>
              </a:ext>
            </a:extLst>
          </p:cNvPr>
          <p:cNvSpPr txBox="1">
            <a:spLocks noChangeArrowheads="1"/>
          </p:cNvSpPr>
          <p:nvPr/>
        </p:nvSpPr>
        <p:spPr bwMode="auto">
          <a:xfrm>
            <a:off x="1893888" y="5538788"/>
            <a:ext cx="617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one cycle</a:t>
            </a:r>
            <a:endParaRPr lang="zh-CN" altLang="en-US" sz="1400"/>
          </a:p>
        </p:txBody>
      </p:sp>
      <p:sp>
        <p:nvSpPr>
          <p:cNvPr id="56346" name="文本框 54391">
            <a:extLst>
              <a:ext uri="{FF2B5EF4-FFF2-40B4-BE49-F238E27FC236}">
                <a16:creationId xmlns:a16="http://schemas.microsoft.com/office/drawing/2014/main" id="{8BE22529-F2EC-F6CC-4E62-B9D3199F3954}"/>
              </a:ext>
            </a:extLst>
          </p:cNvPr>
          <p:cNvSpPr txBox="1">
            <a:spLocks noChangeArrowheads="1"/>
          </p:cNvSpPr>
          <p:nvPr/>
        </p:nvSpPr>
        <p:spPr bwMode="auto">
          <a:xfrm>
            <a:off x="2760663" y="5494338"/>
            <a:ext cx="617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one cycle</a:t>
            </a:r>
            <a:endParaRPr lang="zh-CN" altLang="en-US" sz="1400"/>
          </a:p>
        </p:txBody>
      </p:sp>
      <p:sp>
        <p:nvSpPr>
          <p:cNvPr id="56347" name="文本框 54392">
            <a:extLst>
              <a:ext uri="{FF2B5EF4-FFF2-40B4-BE49-F238E27FC236}">
                <a16:creationId xmlns:a16="http://schemas.microsoft.com/office/drawing/2014/main" id="{E4CA49DC-F97D-51FF-B292-D63D8AF2F897}"/>
              </a:ext>
            </a:extLst>
          </p:cNvPr>
          <p:cNvSpPr txBox="1">
            <a:spLocks noChangeArrowheads="1"/>
          </p:cNvSpPr>
          <p:nvPr/>
        </p:nvSpPr>
        <p:spPr bwMode="auto">
          <a:xfrm>
            <a:off x="3835400" y="5530850"/>
            <a:ext cx="6175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one cycle</a:t>
            </a:r>
            <a:endParaRPr lang="zh-CN" altLang="en-US" sz="1400"/>
          </a:p>
        </p:txBody>
      </p:sp>
      <p:sp>
        <p:nvSpPr>
          <p:cNvPr id="56348" name="文本框 54393">
            <a:extLst>
              <a:ext uri="{FF2B5EF4-FFF2-40B4-BE49-F238E27FC236}">
                <a16:creationId xmlns:a16="http://schemas.microsoft.com/office/drawing/2014/main" id="{2E9DF02F-7B8D-D1FE-9548-CB38F8380E9F}"/>
              </a:ext>
            </a:extLst>
          </p:cNvPr>
          <p:cNvSpPr txBox="1">
            <a:spLocks noChangeArrowheads="1"/>
          </p:cNvSpPr>
          <p:nvPr/>
        </p:nvSpPr>
        <p:spPr bwMode="auto">
          <a:xfrm>
            <a:off x="4819650" y="5546725"/>
            <a:ext cx="6175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one cycle</a:t>
            </a:r>
            <a:endParaRPr lang="zh-CN" altLang="en-US" sz="1400"/>
          </a:p>
        </p:txBody>
      </p:sp>
      <p:sp>
        <p:nvSpPr>
          <p:cNvPr id="56349" name="文本框 54394">
            <a:extLst>
              <a:ext uri="{FF2B5EF4-FFF2-40B4-BE49-F238E27FC236}">
                <a16:creationId xmlns:a16="http://schemas.microsoft.com/office/drawing/2014/main" id="{6A21374F-501D-10D7-5703-4F86D4E9934E}"/>
              </a:ext>
            </a:extLst>
          </p:cNvPr>
          <p:cNvSpPr txBox="1">
            <a:spLocks noChangeArrowheads="1"/>
          </p:cNvSpPr>
          <p:nvPr/>
        </p:nvSpPr>
        <p:spPr bwMode="auto">
          <a:xfrm>
            <a:off x="5686425" y="5494338"/>
            <a:ext cx="617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one cycle</a:t>
            </a:r>
            <a:endParaRPr lang="zh-CN" altLang="en-US" sz="1400"/>
          </a:p>
        </p:txBody>
      </p:sp>
      <p:sp>
        <p:nvSpPr>
          <p:cNvPr id="54396" name="左大括号 54395">
            <a:extLst>
              <a:ext uri="{FF2B5EF4-FFF2-40B4-BE49-F238E27FC236}">
                <a16:creationId xmlns:a16="http://schemas.microsoft.com/office/drawing/2014/main" id="{51FC1118-D3D4-1364-1E37-52C6EB6C5D5C}"/>
              </a:ext>
            </a:extLst>
          </p:cNvPr>
          <p:cNvSpPr/>
          <p:nvPr/>
        </p:nvSpPr>
        <p:spPr>
          <a:xfrm rot="5400000">
            <a:off x="3725862" y="1682751"/>
            <a:ext cx="549275" cy="4762500"/>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6351" name="文本框 54396">
            <a:extLst>
              <a:ext uri="{FF2B5EF4-FFF2-40B4-BE49-F238E27FC236}">
                <a16:creationId xmlns:a16="http://schemas.microsoft.com/office/drawing/2014/main" id="{D647A83F-AE8B-0DD4-A27D-1831D012B753}"/>
              </a:ext>
            </a:extLst>
          </p:cNvPr>
          <p:cNvSpPr txBox="1">
            <a:spLocks noChangeArrowheads="1"/>
          </p:cNvSpPr>
          <p:nvPr/>
        </p:nvSpPr>
        <p:spPr bwMode="auto">
          <a:xfrm>
            <a:off x="3049588" y="3403600"/>
            <a:ext cx="2636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solidFill>
                  <a:srgbClr val="7030A0"/>
                </a:solidFill>
              </a:rPr>
              <a:t>单周期</a:t>
            </a:r>
            <a:r>
              <a:rPr lang="en-US" altLang="zh-CN" sz="1400">
                <a:solidFill>
                  <a:srgbClr val="7030A0"/>
                </a:solidFill>
              </a:rPr>
              <a:t>CPU one cycle</a:t>
            </a:r>
            <a:endParaRPr lang="zh-CN" altLang="en-US" sz="1400">
              <a:solidFill>
                <a:srgbClr val="7030A0"/>
              </a:solidFill>
            </a:endParaRPr>
          </a:p>
        </p:txBody>
      </p:sp>
      <p:sp>
        <p:nvSpPr>
          <p:cNvPr id="56352" name="文本框 54397">
            <a:extLst>
              <a:ext uri="{FF2B5EF4-FFF2-40B4-BE49-F238E27FC236}">
                <a16:creationId xmlns:a16="http://schemas.microsoft.com/office/drawing/2014/main" id="{8D67450A-BCBA-D9E7-5B27-90EE4EA4934D}"/>
              </a:ext>
            </a:extLst>
          </p:cNvPr>
          <p:cNvSpPr txBox="1">
            <a:spLocks noChangeArrowheads="1"/>
          </p:cNvSpPr>
          <p:nvPr/>
        </p:nvSpPr>
        <p:spPr bwMode="auto">
          <a:xfrm>
            <a:off x="828675" y="5595938"/>
            <a:ext cx="1065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t>流水线</a:t>
            </a:r>
            <a:r>
              <a:rPr lang="en-US" altLang="zh-CN" sz="1400"/>
              <a:t>CPU</a:t>
            </a:r>
            <a:endParaRPr lang="zh-CN" altLang="en-US" sz="1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821112E-3BB4-CA96-2A12-06AC05FA917D}"/>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7347" name="灯片编号占位符 3">
            <a:extLst>
              <a:ext uri="{FF2B5EF4-FFF2-40B4-BE49-F238E27FC236}">
                <a16:creationId xmlns:a16="http://schemas.microsoft.com/office/drawing/2014/main" id="{285D4706-2DCD-14F8-F47C-D6EDEFD23D7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617A77B-25F3-452B-B145-9E2532E5B6B2}" type="slidenum">
              <a:rPr lang="en-US" altLang="zh-CN" sz="1400" smtClean="0"/>
              <a:pPr>
                <a:spcBef>
                  <a:spcPct val="0"/>
                </a:spcBef>
                <a:buFontTx/>
                <a:buNone/>
              </a:pPr>
              <a:t>57</a:t>
            </a:fld>
            <a:endParaRPr lang="en-US" altLang="zh-CN" sz="1400"/>
          </a:p>
        </p:txBody>
      </p:sp>
      <p:sp>
        <p:nvSpPr>
          <p:cNvPr id="57348" name="文本框 2">
            <a:extLst>
              <a:ext uri="{FF2B5EF4-FFF2-40B4-BE49-F238E27FC236}">
                <a16:creationId xmlns:a16="http://schemas.microsoft.com/office/drawing/2014/main" id="{F747E342-D0D1-6CCE-988C-D9805C70F27F}"/>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57349" name="文本框 9">
            <a:extLst>
              <a:ext uri="{FF2B5EF4-FFF2-40B4-BE49-F238E27FC236}">
                <a16:creationId xmlns:a16="http://schemas.microsoft.com/office/drawing/2014/main" id="{2FA21C4D-D741-42F8-2805-F163F933BF37}"/>
              </a:ext>
            </a:extLst>
          </p:cNvPr>
          <p:cNvSpPr txBox="1">
            <a:spLocks noChangeArrowheads="1"/>
          </p:cNvSpPr>
          <p:nvPr/>
        </p:nvSpPr>
        <p:spPr bwMode="auto">
          <a:xfrm>
            <a:off x="457200" y="1370013"/>
            <a:ext cx="82296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  </a:t>
            </a:r>
            <a:r>
              <a:rPr lang="zh-CN" altLang="en-US" sz="1600"/>
              <a:t>对于</a:t>
            </a:r>
            <a:r>
              <a:rPr lang="en-US" altLang="zh-CN" sz="1600"/>
              <a:t>ALU</a:t>
            </a:r>
            <a:r>
              <a:rPr lang="zh-CN" altLang="en-US" sz="1600"/>
              <a:t>指令（</a:t>
            </a:r>
            <a:r>
              <a:rPr lang="en-US" altLang="zh-CN" sz="1600"/>
              <a:t>ADD, AND</a:t>
            </a:r>
            <a:r>
              <a:rPr lang="zh-CN" altLang="en-US" sz="1600"/>
              <a:t>等）需要：</a:t>
            </a:r>
          </a:p>
          <a:p>
            <a:pPr>
              <a:spcBef>
                <a:spcPct val="0"/>
              </a:spcBef>
              <a:buFontTx/>
              <a:buNone/>
            </a:pPr>
            <a:endParaRPr lang="zh-CN" altLang="en-US" sz="1600"/>
          </a:p>
          <a:p>
            <a:pPr>
              <a:spcBef>
                <a:spcPct val="0"/>
              </a:spcBef>
              <a:buFontTx/>
              <a:buNone/>
            </a:pPr>
            <a:r>
              <a:rPr lang="zh-CN" altLang="en-US" sz="1600"/>
              <a:t> </a:t>
            </a:r>
            <a:r>
              <a:rPr lang="en-US" altLang="zh-CN" sz="1600"/>
              <a:t>I-Mem-&gt;Regs-&gt;ALUmux-&gt;ALU-&gt;Mux-&gt;Regs</a:t>
            </a:r>
          </a:p>
          <a:p>
            <a:pPr>
              <a:spcBef>
                <a:spcPct val="0"/>
              </a:spcBef>
              <a:buFontTx/>
              <a:buNone/>
            </a:pPr>
            <a:r>
              <a:rPr lang="zh-CN" altLang="en-US" sz="1600"/>
              <a:t>    所以时钟周期：</a:t>
            </a:r>
          </a:p>
          <a:p>
            <a:pPr>
              <a:spcBef>
                <a:spcPct val="0"/>
              </a:spcBef>
              <a:buFontTx/>
              <a:buNone/>
            </a:pPr>
            <a:r>
              <a:rPr lang="en-US" altLang="zh-CN" sz="1600"/>
              <a:t>500 (I-Mem) + 220 (Reg. Read) + 60 (Mux) + 180 (ALU) + 60 (Mux) + 220 (Reg. Write) = 1240 ps</a:t>
            </a:r>
          </a:p>
          <a:p>
            <a:pPr>
              <a:spcBef>
                <a:spcPct val="0"/>
              </a:spcBef>
              <a:buFontTx/>
              <a:buNone/>
            </a:pPr>
            <a:r>
              <a:rPr lang="zh-CN" altLang="en-US" sz="1600"/>
              <a:t>这里，</a:t>
            </a:r>
            <a:r>
              <a:rPr lang="en-US" altLang="zh-CN" sz="1600"/>
              <a:t>add</a:t>
            </a:r>
            <a:r>
              <a:rPr lang="zh-CN" altLang="en-US" sz="1600"/>
              <a:t>（</a:t>
            </a:r>
            <a:r>
              <a:rPr lang="en-US" altLang="zh-CN" sz="1600"/>
              <a:t>pc+4</a:t>
            </a:r>
            <a:r>
              <a:rPr lang="zh-CN" altLang="en-US" sz="1600"/>
              <a:t>）不算在关键路径中。</a:t>
            </a:r>
          </a:p>
          <a:p>
            <a:pPr>
              <a:spcBef>
                <a:spcPct val="0"/>
              </a:spcBef>
              <a:buFontTx/>
              <a:buNone/>
            </a:pPr>
            <a:endParaRPr lang="en-US" altLang="zh-CN" sz="1600"/>
          </a:p>
        </p:txBody>
      </p:sp>
      <p:pic>
        <p:nvPicPr>
          <p:cNvPr id="57350" name="图片 1">
            <a:extLst>
              <a:ext uri="{FF2B5EF4-FFF2-40B4-BE49-F238E27FC236}">
                <a16:creationId xmlns:a16="http://schemas.microsoft.com/office/drawing/2014/main" id="{3F8AF386-A374-F9AB-B684-E1C1B9FAF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3267075"/>
            <a:ext cx="691356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49012329-D84F-DF4B-9496-83691C5E2B99}"/>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8371" name="灯片编号占位符 3">
            <a:extLst>
              <a:ext uri="{FF2B5EF4-FFF2-40B4-BE49-F238E27FC236}">
                <a16:creationId xmlns:a16="http://schemas.microsoft.com/office/drawing/2014/main" id="{BE1A9C15-D84F-FFB6-7719-7D15A922A58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50E7FC-8F70-48DF-935A-2DE16CF10FDD}" type="slidenum">
              <a:rPr lang="en-US" altLang="zh-CN" sz="1400" smtClean="0"/>
              <a:pPr>
                <a:spcBef>
                  <a:spcPct val="0"/>
                </a:spcBef>
                <a:buFontTx/>
                <a:buNone/>
              </a:pPr>
              <a:t>58</a:t>
            </a:fld>
            <a:endParaRPr lang="en-US" altLang="zh-CN" sz="1400"/>
          </a:p>
        </p:txBody>
      </p:sp>
      <p:sp>
        <p:nvSpPr>
          <p:cNvPr id="58372" name="文本框 2">
            <a:extLst>
              <a:ext uri="{FF2B5EF4-FFF2-40B4-BE49-F238E27FC236}">
                <a16:creationId xmlns:a16="http://schemas.microsoft.com/office/drawing/2014/main" id="{F9976004-7E0D-C45F-FEE9-0E5CF69AEA26}"/>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58373" name="文本框 9">
            <a:extLst>
              <a:ext uri="{FF2B5EF4-FFF2-40B4-BE49-F238E27FC236}">
                <a16:creationId xmlns:a16="http://schemas.microsoft.com/office/drawing/2014/main" id="{53E6AF8A-2DF8-3706-9F24-01D724B31C50}"/>
              </a:ext>
            </a:extLst>
          </p:cNvPr>
          <p:cNvSpPr txBox="1">
            <a:spLocks noChangeArrowheads="1"/>
          </p:cNvSpPr>
          <p:nvPr/>
        </p:nvSpPr>
        <p:spPr bwMode="auto">
          <a:xfrm>
            <a:off x="457200" y="1370013"/>
            <a:ext cx="8229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 </a:t>
            </a:r>
            <a:r>
              <a:rPr lang="zh-CN" altLang="en-US" sz="1600"/>
              <a:t>对于指令</a:t>
            </a:r>
            <a:r>
              <a:rPr lang="en-US" altLang="zh-CN" sz="1600"/>
              <a:t>LW</a:t>
            </a:r>
            <a:r>
              <a:rPr lang="zh-CN" altLang="en-US" sz="1600"/>
              <a:t>，其需要符号扩展和数据存储器访问，其长路径为：</a:t>
            </a:r>
            <a:endParaRPr lang="en-US" altLang="zh-CN" sz="1600"/>
          </a:p>
          <a:p>
            <a:pPr>
              <a:spcBef>
                <a:spcPct val="0"/>
              </a:spcBef>
              <a:buFontTx/>
              <a:buNone/>
            </a:pPr>
            <a:r>
              <a:rPr lang="en-US" altLang="zh-CN" sz="1600"/>
              <a:t>   I-Mem -&gt; Regs -&gt; ALUmux -&gt; ALU -&gt; D-mem -&gt; Mux -&gt; Regs</a:t>
            </a:r>
          </a:p>
          <a:p>
            <a:pPr>
              <a:spcBef>
                <a:spcPct val="0"/>
              </a:spcBef>
              <a:buFontTx/>
              <a:buNone/>
            </a:pPr>
            <a:r>
              <a:rPr lang="zh-CN" altLang="en-US" sz="1600"/>
              <a:t>       符号扩展延迟小于寄存器延迟</a:t>
            </a:r>
            <a:endParaRPr lang="en-US" altLang="zh-CN" sz="1600"/>
          </a:p>
          <a:p>
            <a:pPr>
              <a:spcBef>
                <a:spcPct val="0"/>
              </a:spcBef>
              <a:buFontTx/>
              <a:buNone/>
            </a:pPr>
            <a:r>
              <a:rPr lang="zh-CN" altLang="en-US" sz="1600"/>
              <a:t>        所以关键路径时延：</a:t>
            </a:r>
            <a:endParaRPr lang="en-US" altLang="zh-CN" sz="1600"/>
          </a:p>
          <a:p>
            <a:pPr>
              <a:spcBef>
                <a:spcPct val="0"/>
              </a:spcBef>
              <a:buFontTx/>
              <a:buNone/>
            </a:pPr>
            <a:r>
              <a:rPr lang="en-US" altLang="zh-CN" sz="1600"/>
              <a:t>500ps(I-Mem) + 220ps( Reg.read) +  60ps(ALUmux) + 180ps(ALU) + 500ps(D-mem) + 60ps(Mux) + 220ps(Reg.write) = 1740 ps</a:t>
            </a:r>
          </a:p>
        </p:txBody>
      </p:sp>
      <p:pic>
        <p:nvPicPr>
          <p:cNvPr id="58374" name="图片 5">
            <a:extLst>
              <a:ext uri="{FF2B5EF4-FFF2-40B4-BE49-F238E27FC236}">
                <a16:creationId xmlns:a16="http://schemas.microsoft.com/office/drawing/2014/main" id="{3992C6DE-A89A-EE1A-A1AE-20127E616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205163"/>
            <a:ext cx="6769100"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BB306A31-EA43-4BEC-41E2-01A64BB63F3E}"/>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59395" name="灯片编号占位符 3">
            <a:extLst>
              <a:ext uri="{FF2B5EF4-FFF2-40B4-BE49-F238E27FC236}">
                <a16:creationId xmlns:a16="http://schemas.microsoft.com/office/drawing/2014/main" id="{FA7A742E-497D-0664-670A-F44C3379E11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6B3B0B5-5317-4559-9892-5C79FD4EBF98}" type="slidenum">
              <a:rPr lang="en-US" altLang="zh-CN" sz="1400" smtClean="0"/>
              <a:pPr>
                <a:spcBef>
                  <a:spcPct val="0"/>
                </a:spcBef>
                <a:buFontTx/>
                <a:buNone/>
              </a:pPr>
              <a:t>59</a:t>
            </a:fld>
            <a:endParaRPr lang="en-US" altLang="zh-CN" sz="1400"/>
          </a:p>
        </p:txBody>
      </p:sp>
      <p:sp>
        <p:nvSpPr>
          <p:cNvPr id="59396" name="文本框 2">
            <a:extLst>
              <a:ext uri="{FF2B5EF4-FFF2-40B4-BE49-F238E27FC236}">
                <a16:creationId xmlns:a16="http://schemas.microsoft.com/office/drawing/2014/main" id="{5DEC7E15-F636-A7FA-E07A-EF35BDE4A547}"/>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59397" name="文本框 9">
            <a:extLst>
              <a:ext uri="{FF2B5EF4-FFF2-40B4-BE49-F238E27FC236}">
                <a16:creationId xmlns:a16="http://schemas.microsoft.com/office/drawing/2014/main" id="{FE4A33B6-4963-4D82-3B8F-53D0624DA3E9}"/>
              </a:ext>
            </a:extLst>
          </p:cNvPr>
          <p:cNvSpPr txBox="1">
            <a:spLocks noChangeArrowheads="1"/>
          </p:cNvSpPr>
          <p:nvPr/>
        </p:nvSpPr>
        <p:spPr bwMode="auto">
          <a:xfrm>
            <a:off x="457200" y="1465263"/>
            <a:ext cx="865187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 </a:t>
            </a:r>
            <a:r>
              <a:rPr lang="en-US" altLang="zh-CN" sz="1600"/>
              <a:t>SW </a:t>
            </a:r>
            <a:r>
              <a:rPr lang="zh-CN" altLang="en-US" sz="1600"/>
              <a:t>指令最长延迟路径为：</a:t>
            </a:r>
            <a:r>
              <a:rPr lang="en-US" altLang="zh-CN" sz="1600"/>
              <a:t>I-Mem, Regs, Mux, ALU, D-Mem,</a:t>
            </a:r>
          </a:p>
          <a:p>
            <a:pPr>
              <a:spcBef>
                <a:spcPct val="0"/>
              </a:spcBef>
              <a:buFontTx/>
              <a:buNone/>
            </a:pPr>
            <a:endParaRPr lang="en-US" altLang="zh-CN" sz="1600"/>
          </a:p>
          <a:p>
            <a:pPr>
              <a:spcBef>
                <a:spcPct val="0"/>
              </a:spcBef>
              <a:buFontTx/>
              <a:buNone/>
            </a:pPr>
            <a:r>
              <a:rPr lang="zh-CN" altLang="en-US" sz="1600"/>
              <a:t>        所以关键路径时延：</a:t>
            </a:r>
            <a:endParaRPr lang="en-US" altLang="zh-CN" sz="1600"/>
          </a:p>
          <a:p>
            <a:pPr>
              <a:spcBef>
                <a:spcPct val="0"/>
              </a:spcBef>
              <a:buFontTx/>
              <a:buNone/>
            </a:pPr>
            <a:r>
              <a:rPr lang="en-US" altLang="zh-CN" sz="1600"/>
              <a:t>500ps(I-Mem) + 220ps( Reg.read) +  60ps(ALUmux) + 180ps(ALU) + 500ps(D-Mem) </a:t>
            </a:r>
          </a:p>
          <a:p>
            <a:pPr>
              <a:spcBef>
                <a:spcPct val="0"/>
              </a:spcBef>
              <a:buFontTx/>
              <a:buNone/>
            </a:pPr>
            <a:r>
              <a:rPr lang="en-US" altLang="zh-CN" sz="1600"/>
              <a:t>= 1460 ps</a:t>
            </a:r>
          </a:p>
        </p:txBody>
      </p:sp>
      <p:pic>
        <p:nvPicPr>
          <p:cNvPr id="59398" name="图片 2">
            <a:extLst>
              <a:ext uri="{FF2B5EF4-FFF2-40B4-BE49-F238E27FC236}">
                <a16:creationId xmlns:a16="http://schemas.microsoft.com/office/drawing/2014/main" id="{E5272491-BA45-2D20-D9A9-0CC142B8F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2878138"/>
            <a:ext cx="660717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9CC2BFA6-6DD0-E34E-1630-50749C94E7A5}"/>
              </a:ext>
            </a:extLst>
          </p:cNvPr>
          <p:cNvSpPr>
            <a:spLocks noGrp="1" noChangeArrowheads="1"/>
          </p:cNvSpPr>
          <p:nvPr>
            <p:ph type="title"/>
          </p:nvPr>
        </p:nvSpPr>
        <p:spPr/>
        <p:txBody>
          <a:bodyPr/>
          <a:lstStyle/>
          <a:p>
            <a:r>
              <a:rPr lang="en-US" altLang="zh-CN"/>
              <a:t>HW8</a:t>
            </a:r>
            <a:endParaRPr lang="zh-CN" altLang="en-US"/>
          </a:p>
        </p:txBody>
      </p:sp>
      <p:sp>
        <p:nvSpPr>
          <p:cNvPr id="11267" name="Rectangle 5">
            <a:extLst>
              <a:ext uri="{FF2B5EF4-FFF2-40B4-BE49-F238E27FC236}">
                <a16:creationId xmlns:a16="http://schemas.microsoft.com/office/drawing/2014/main" id="{6AE663E8-5603-329B-2D2D-0689BA98637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68" name="Rectangle 7">
            <a:extLst>
              <a:ext uri="{FF2B5EF4-FFF2-40B4-BE49-F238E27FC236}">
                <a16:creationId xmlns:a16="http://schemas.microsoft.com/office/drawing/2014/main" id="{DB76A2AE-2100-F772-3230-BAD12F84038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69" name="Rectangle 9">
            <a:extLst>
              <a:ext uri="{FF2B5EF4-FFF2-40B4-BE49-F238E27FC236}">
                <a16:creationId xmlns:a16="http://schemas.microsoft.com/office/drawing/2014/main" id="{38D67925-080C-473D-F8D0-3FE756300A2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70" name="灯片编号占位符 1">
            <a:extLst>
              <a:ext uri="{FF2B5EF4-FFF2-40B4-BE49-F238E27FC236}">
                <a16:creationId xmlns:a16="http://schemas.microsoft.com/office/drawing/2014/main" id="{D3A593EA-3851-9837-8896-0455D1A359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F86AF09-FC3C-47FC-9A60-E850A40B3D38}" type="slidenum">
              <a:rPr lang="en-US" altLang="zh-CN" sz="1400" smtClean="0"/>
              <a:pPr>
                <a:spcBef>
                  <a:spcPct val="0"/>
                </a:spcBef>
                <a:buFontTx/>
                <a:buNone/>
              </a:pPr>
              <a:t>6</a:t>
            </a:fld>
            <a:endParaRPr lang="en-US" altLang="zh-CN" sz="1400"/>
          </a:p>
        </p:txBody>
      </p:sp>
      <p:sp>
        <p:nvSpPr>
          <p:cNvPr id="7" name="文本框 6">
            <a:extLst>
              <a:ext uri="{FF2B5EF4-FFF2-40B4-BE49-F238E27FC236}">
                <a16:creationId xmlns:a16="http://schemas.microsoft.com/office/drawing/2014/main" id="{AB5329D7-4311-32A2-5DD8-79E280434997}"/>
              </a:ext>
            </a:extLst>
          </p:cNvPr>
          <p:cNvSpPr txBox="1"/>
          <p:nvPr/>
        </p:nvSpPr>
        <p:spPr>
          <a:xfrm>
            <a:off x="457200" y="1028700"/>
            <a:ext cx="8362950" cy="3970338"/>
          </a:xfrm>
          <a:prstGeom prst="rect">
            <a:avLst/>
          </a:prstGeom>
          <a:noFill/>
        </p:spPr>
        <p:txBody>
          <a:bodyPr>
            <a:spAutoFit/>
          </a:bodyPr>
          <a:lstStyle/>
          <a:p>
            <a:pPr>
              <a:defRPr/>
            </a:pPr>
            <a:r>
              <a:rPr lang="en-US" altLang="zh-CN" dirty="0"/>
              <a:t>Problem3</a:t>
            </a: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You are trying to reverse-engineer the characteristics of a cache in a system, so that you can design a more efficient, machine-specific implementation of an algorithm you are working on. To do so, you have come up with three patterns that access various bytes in the system in an attempt to determine the following four cache characteristics:</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Cache block size (8, 16, 32, 64, or 128 B)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Cache associativity (1-, 2-, 4-, or 8-way)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Cache size (4 or 8 KB)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Cache replacement policy (LRU or FIFO)</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However, the only statistic that you can collect on this system is cache hit rate after performing the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defRPr/>
            </a:pPr>
            <a:r>
              <a:rPr lang="en-US" altLang="zh-CN" dirty="0">
                <a:latin typeface="Times New Roman" panose="02020603050405020304" pitchFamily="18" charset="0"/>
                <a:ea typeface="等线" panose="02010600030101010101" pitchFamily="2" charset="-122"/>
              </a:rPr>
              <a:t>access pattern. Here is what you observe (the address is in bytes):</a:t>
            </a:r>
            <a:endParaRPr lang="en-US" altLang="zh-CN" dirty="0">
              <a:solidFill>
                <a:srgbClr val="0070C0"/>
              </a:solidFill>
            </a:endParaRPr>
          </a:p>
        </p:txBody>
      </p:sp>
      <p:pic>
        <p:nvPicPr>
          <p:cNvPr id="11272" name="图片 1">
            <a:extLst>
              <a:ext uri="{FF2B5EF4-FFF2-40B4-BE49-F238E27FC236}">
                <a16:creationId xmlns:a16="http://schemas.microsoft.com/office/drawing/2014/main" id="{389FFBD1-0A3D-9AD4-0869-EED57110C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13" y="4999038"/>
            <a:ext cx="722947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F42881EC-E5EE-A6F8-00D3-F18A1D78C9C5}"/>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0419" name="灯片编号占位符 3">
            <a:extLst>
              <a:ext uri="{FF2B5EF4-FFF2-40B4-BE49-F238E27FC236}">
                <a16:creationId xmlns:a16="http://schemas.microsoft.com/office/drawing/2014/main" id="{8361B9B5-85BF-89B0-BDBC-A5C2B1B743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460D9B6-C77F-456A-B011-CDD3AEB0FAFE}" type="slidenum">
              <a:rPr lang="en-US" altLang="zh-CN" sz="1400" smtClean="0"/>
              <a:pPr>
                <a:spcBef>
                  <a:spcPct val="0"/>
                </a:spcBef>
                <a:buFontTx/>
                <a:buNone/>
              </a:pPr>
              <a:t>60</a:t>
            </a:fld>
            <a:endParaRPr lang="en-US" altLang="zh-CN" sz="1400"/>
          </a:p>
        </p:txBody>
      </p:sp>
      <p:sp>
        <p:nvSpPr>
          <p:cNvPr id="60420" name="文本框 2">
            <a:extLst>
              <a:ext uri="{FF2B5EF4-FFF2-40B4-BE49-F238E27FC236}">
                <a16:creationId xmlns:a16="http://schemas.microsoft.com/office/drawing/2014/main" id="{7669635E-455E-AFE0-19BE-912F773DA53E}"/>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2</a:t>
            </a:r>
          </a:p>
        </p:txBody>
      </p:sp>
      <p:sp>
        <p:nvSpPr>
          <p:cNvPr id="60421" name="文本框 9">
            <a:extLst>
              <a:ext uri="{FF2B5EF4-FFF2-40B4-BE49-F238E27FC236}">
                <a16:creationId xmlns:a16="http://schemas.microsoft.com/office/drawing/2014/main" id="{3D017832-86B4-269C-DA0A-F65A344E60F8}"/>
              </a:ext>
            </a:extLst>
          </p:cNvPr>
          <p:cNvSpPr txBox="1">
            <a:spLocks noChangeArrowheads="1"/>
          </p:cNvSpPr>
          <p:nvPr/>
        </p:nvSpPr>
        <p:spPr bwMode="auto">
          <a:xfrm>
            <a:off x="457200" y="1465263"/>
            <a:ext cx="8651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d) </a:t>
            </a:r>
            <a:r>
              <a:rPr lang="zh-CN" altLang="en-US" sz="1600"/>
              <a:t>要求支持 </a:t>
            </a:r>
            <a:r>
              <a:rPr lang="en-US" altLang="zh-CN" sz="1600"/>
              <a:t>ADD,BEQ, LW, and SW </a:t>
            </a:r>
            <a:r>
              <a:rPr lang="zh-CN" altLang="en-US" sz="1600"/>
              <a:t>指令，这里我们需要“最慢”的指令</a:t>
            </a:r>
            <a:r>
              <a:rPr lang="en-US" altLang="zh-CN" sz="1600"/>
              <a:t>(LW)  1740ps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DA771197-DDA5-7F4B-B4FC-2159A80201A4}"/>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1443" name="灯片编号占位符 3">
            <a:extLst>
              <a:ext uri="{FF2B5EF4-FFF2-40B4-BE49-F238E27FC236}">
                <a16:creationId xmlns:a16="http://schemas.microsoft.com/office/drawing/2014/main" id="{2259E776-FA68-20B4-E222-B7085D4F16B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BAF692-F9DB-46E8-8667-149406E0E25E}" type="slidenum">
              <a:rPr lang="en-US" altLang="zh-CN" sz="1400" smtClean="0"/>
              <a:pPr>
                <a:spcBef>
                  <a:spcPct val="0"/>
                </a:spcBef>
                <a:buFontTx/>
                <a:buNone/>
              </a:pPr>
              <a:t>61</a:t>
            </a:fld>
            <a:endParaRPr lang="en-US" altLang="zh-CN" sz="1400"/>
          </a:p>
        </p:txBody>
      </p:sp>
      <p:sp>
        <p:nvSpPr>
          <p:cNvPr id="61444" name="文本框 2">
            <a:extLst>
              <a:ext uri="{FF2B5EF4-FFF2-40B4-BE49-F238E27FC236}">
                <a16:creationId xmlns:a16="http://schemas.microsoft.com/office/drawing/2014/main" id="{07649A07-CE8C-950C-597B-EA08DF5F7703}"/>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3</a:t>
            </a:r>
          </a:p>
        </p:txBody>
      </p:sp>
      <p:sp>
        <p:nvSpPr>
          <p:cNvPr id="61445" name="文本框 9">
            <a:extLst>
              <a:ext uri="{FF2B5EF4-FFF2-40B4-BE49-F238E27FC236}">
                <a16:creationId xmlns:a16="http://schemas.microsoft.com/office/drawing/2014/main" id="{AC07FA0E-5489-F497-9812-9D187057A55A}"/>
              </a:ext>
            </a:extLst>
          </p:cNvPr>
          <p:cNvSpPr txBox="1">
            <a:spLocks noChangeArrowheads="1"/>
          </p:cNvSpPr>
          <p:nvPr/>
        </p:nvSpPr>
        <p:spPr bwMode="auto">
          <a:xfrm>
            <a:off x="457200" y="1465263"/>
            <a:ext cx="8651875"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In this exercise we examine in detail how an instruction is executed in a single-cycle datapath. The the processor execute the following instruction:</a:t>
            </a:r>
          </a:p>
          <a:p>
            <a:pPr>
              <a:spcBef>
                <a:spcPct val="0"/>
              </a:spcBef>
              <a:buFontTx/>
              <a:buNone/>
            </a:pPr>
            <a:r>
              <a:rPr lang="en-US" altLang="zh-CN" sz="1600"/>
              <a:t>   </a:t>
            </a:r>
          </a:p>
          <a:p>
            <a:pPr>
              <a:spcBef>
                <a:spcPct val="0"/>
              </a:spcBef>
              <a:buFontTx/>
              <a:buNone/>
            </a:pPr>
            <a:r>
              <a:rPr lang="en-US" altLang="zh-CN" sz="1600"/>
              <a:t>addi x1, x2, 15</a:t>
            </a:r>
          </a:p>
          <a:p>
            <a:pPr>
              <a:spcBef>
                <a:spcPct val="0"/>
              </a:spcBef>
              <a:buFontTx/>
              <a:buNone/>
            </a:pPr>
            <a:endParaRPr lang="en-US" altLang="zh-CN" sz="1600"/>
          </a:p>
          <a:p>
            <a:pPr>
              <a:spcBef>
                <a:spcPct val="0"/>
              </a:spcBef>
              <a:buFontTx/>
              <a:buNone/>
            </a:pPr>
            <a:r>
              <a:rPr lang="en-US" altLang="zh-CN" sz="1600"/>
              <a:t>Assume that data memory is all zeros and that the processor’s registers have the following values at the beginning of the cycle in which the above instruction word is fetched:</a:t>
            </a:r>
          </a:p>
          <a:p>
            <a:pPr>
              <a:spcBef>
                <a:spcPct val="0"/>
              </a:spcBef>
              <a:buFontTx/>
              <a:buNone/>
            </a:pPr>
            <a:endParaRPr lang="en-US" altLang="zh-CN" sz="1600"/>
          </a:p>
          <a:p>
            <a:pPr>
              <a:spcBef>
                <a:spcPct val="0"/>
              </a:spcBef>
              <a:buFontTx/>
              <a:buNone/>
            </a:pPr>
            <a:r>
              <a:rPr lang="en-US" altLang="zh-CN" sz="1600"/>
              <a:t>X0	X1	X2	X3	X4	X5</a:t>
            </a:r>
          </a:p>
          <a:p>
            <a:pPr>
              <a:spcBef>
                <a:spcPct val="0"/>
              </a:spcBef>
              <a:buFontTx/>
              <a:buNone/>
            </a:pPr>
            <a:r>
              <a:rPr lang="en-US" altLang="zh-CN" sz="1600"/>
              <a:t>0	5	-5	-3	2	10</a:t>
            </a:r>
          </a:p>
          <a:p>
            <a:pPr>
              <a:spcBef>
                <a:spcPct val="0"/>
              </a:spcBef>
              <a:buFontTx/>
              <a:buNone/>
            </a:pPr>
            <a:endParaRPr lang="en-US" altLang="zh-CN" sz="1600"/>
          </a:p>
          <a:p>
            <a:pPr>
              <a:spcBef>
                <a:spcPct val="0"/>
              </a:spcBef>
              <a:buFontTx/>
              <a:buNone/>
            </a:pPr>
            <a:r>
              <a:rPr lang="en-US" altLang="zh-CN" sz="1600"/>
              <a:t>a) The final value in x1 is ____. (4pt)        </a:t>
            </a:r>
            <a:r>
              <a:rPr lang="en-US" altLang="zh-CN" sz="1600">
                <a:solidFill>
                  <a:srgbClr val="FF0000"/>
                </a:solidFill>
              </a:rPr>
              <a:t>a) x1 = x2 + 15 = -5 +15 = 10     </a:t>
            </a:r>
            <a:r>
              <a:rPr lang="en-US" altLang="zh-CN" sz="1600"/>
              <a:t>       </a:t>
            </a:r>
          </a:p>
          <a:p>
            <a:pPr>
              <a:spcBef>
                <a:spcPct val="0"/>
              </a:spcBef>
              <a:buFontTx/>
              <a:buNone/>
            </a:pPr>
            <a:r>
              <a:rPr lang="en-US" altLang="zh-CN" sz="1600"/>
              <a:t>b) What is the ImmSel (I, S, B, *)? (3pt)    </a:t>
            </a:r>
            <a:r>
              <a:rPr lang="en-US" altLang="zh-CN" sz="1600">
                <a:solidFill>
                  <a:srgbClr val="FF0000"/>
                </a:solidFill>
              </a:rPr>
              <a:t>b)</a:t>
            </a:r>
            <a:r>
              <a:rPr lang="zh-CN" altLang="en-US" sz="1600">
                <a:solidFill>
                  <a:srgbClr val="FF0000"/>
                </a:solidFill>
              </a:rPr>
              <a:t>  </a:t>
            </a:r>
            <a:r>
              <a:rPr lang="en-US" altLang="zh-CN" sz="1600">
                <a:solidFill>
                  <a:srgbClr val="FF0000"/>
                </a:solidFill>
              </a:rPr>
              <a:t>I-type,  I       </a:t>
            </a:r>
          </a:p>
          <a:p>
            <a:pPr>
              <a:spcBef>
                <a:spcPct val="0"/>
              </a:spcBef>
              <a:buFontTx/>
              <a:buNone/>
            </a:pPr>
            <a:r>
              <a:rPr lang="en-US" altLang="zh-CN" sz="1600"/>
              <a:t>c) What are the outputs of the immediate generator for this instruction?      </a:t>
            </a:r>
            <a:r>
              <a:rPr lang="en-US" altLang="zh-CN" sz="1600">
                <a:solidFill>
                  <a:srgbClr val="FF0000"/>
                </a:solidFill>
              </a:rPr>
              <a:t>c) 15              </a:t>
            </a:r>
          </a:p>
          <a:p>
            <a:pPr>
              <a:spcBef>
                <a:spcPct val="0"/>
              </a:spcBef>
              <a:buFontTx/>
              <a:buNone/>
            </a:pPr>
            <a:r>
              <a:rPr lang="en-US" altLang="zh-CN" sz="1600"/>
              <a:t>d) What is the ALU’s function for this instruction (add, sub, or, and)?           </a:t>
            </a:r>
            <a:r>
              <a:rPr lang="en-US" altLang="zh-CN" sz="1600">
                <a:solidFill>
                  <a:srgbClr val="FF0000"/>
                </a:solidFill>
              </a:rPr>
              <a:t>d) add</a:t>
            </a:r>
          </a:p>
          <a:p>
            <a:pPr>
              <a:spcBef>
                <a:spcPct val="0"/>
              </a:spcBef>
              <a:buFontTx/>
              <a:buNone/>
            </a:pPr>
            <a:r>
              <a:rPr lang="en-US" altLang="zh-CN" sz="1600"/>
              <a:t>e) What is the WBSel (0 or 1 or 2)? (2pt)             </a:t>
            </a:r>
          </a:p>
          <a:p>
            <a:pPr>
              <a:spcBef>
                <a:spcPct val="0"/>
              </a:spcBef>
              <a:buFontTx/>
              <a:buNone/>
            </a:pPr>
            <a:r>
              <a:rPr lang="en-US" altLang="zh-CN" sz="1600"/>
              <a:t>f)  What is the PCSel (0 or 1)? (2pt)                   </a:t>
            </a:r>
          </a:p>
          <a:p>
            <a:pPr>
              <a:spcBef>
                <a:spcPct val="0"/>
              </a:spcBef>
              <a:buFontTx/>
              <a:buNone/>
            </a:pPr>
            <a:r>
              <a:rPr lang="en-US" altLang="zh-CN" sz="1600"/>
              <a:t>g) For the ALU, ___, ___ are the data input values (please write the number).  </a:t>
            </a:r>
            <a:r>
              <a:rPr lang="en-US" altLang="zh-CN" sz="1600">
                <a:solidFill>
                  <a:srgbClr val="FF0000"/>
                </a:solidFill>
              </a:rPr>
              <a:t>g) -5, 15</a:t>
            </a:r>
          </a:p>
          <a:p>
            <a:pPr>
              <a:spcBef>
                <a:spcPct val="0"/>
              </a:spcBef>
              <a:buFontTx/>
              <a:buNone/>
            </a:pPr>
            <a:endParaRPr lang="en-US" altLang="zh-CN"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1A65D2B4-F05E-D7C8-D875-6847A9F608A4}"/>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2467" name="灯片编号占位符 3">
            <a:extLst>
              <a:ext uri="{FF2B5EF4-FFF2-40B4-BE49-F238E27FC236}">
                <a16:creationId xmlns:a16="http://schemas.microsoft.com/office/drawing/2014/main" id="{8BAC523F-8D44-CB26-CC3B-726A9D1E9FA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E50F9F1-88F9-4D1F-B6B2-8BAECB1F38C5}" type="slidenum">
              <a:rPr lang="en-US" altLang="zh-CN" sz="1400" smtClean="0"/>
              <a:pPr>
                <a:spcBef>
                  <a:spcPct val="0"/>
                </a:spcBef>
                <a:buFontTx/>
                <a:buNone/>
              </a:pPr>
              <a:t>62</a:t>
            </a:fld>
            <a:endParaRPr lang="en-US" altLang="zh-CN" sz="1400"/>
          </a:p>
        </p:txBody>
      </p:sp>
      <p:sp>
        <p:nvSpPr>
          <p:cNvPr id="62468" name="文本框 2">
            <a:extLst>
              <a:ext uri="{FF2B5EF4-FFF2-40B4-BE49-F238E27FC236}">
                <a16:creationId xmlns:a16="http://schemas.microsoft.com/office/drawing/2014/main" id="{541D4283-CC70-6190-7246-03369AFAF76E}"/>
              </a:ext>
            </a:extLst>
          </p:cNvPr>
          <p:cNvSpPr txBox="1">
            <a:spLocks noChangeArrowheads="1"/>
          </p:cNvSpPr>
          <p:nvPr/>
        </p:nvSpPr>
        <p:spPr bwMode="auto">
          <a:xfrm>
            <a:off x="584200" y="10001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3</a:t>
            </a:r>
          </a:p>
        </p:txBody>
      </p:sp>
      <p:sp>
        <p:nvSpPr>
          <p:cNvPr id="62469" name="文本框 9">
            <a:extLst>
              <a:ext uri="{FF2B5EF4-FFF2-40B4-BE49-F238E27FC236}">
                <a16:creationId xmlns:a16="http://schemas.microsoft.com/office/drawing/2014/main" id="{5867B148-795D-98C7-ED9A-645E28B809F8}"/>
              </a:ext>
            </a:extLst>
          </p:cNvPr>
          <p:cNvSpPr txBox="1">
            <a:spLocks noChangeArrowheads="1"/>
          </p:cNvSpPr>
          <p:nvPr/>
        </p:nvSpPr>
        <p:spPr bwMode="auto">
          <a:xfrm>
            <a:off x="323850" y="1325563"/>
            <a:ext cx="86502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   </a:t>
            </a:r>
          </a:p>
          <a:p>
            <a:pPr>
              <a:spcBef>
                <a:spcPct val="0"/>
              </a:spcBef>
              <a:buFontTx/>
              <a:buNone/>
            </a:pPr>
            <a:r>
              <a:rPr lang="en-US" altLang="zh-CN" sz="1600"/>
              <a:t>addi x1, x2, 15</a:t>
            </a:r>
          </a:p>
          <a:p>
            <a:pPr>
              <a:spcBef>
                <a:spcPct val="0"/>
              </a:spcBef>
              <a:buFontTx/>
              <a:buNone/>
            </a:pPr>
            <a:endParaRPr lang="en-US" altLang="zh-CN" sz="1600"/>
          </a:p>
          <a:p>
            <a:pPr>
              <a:spcBef>
                <a:spcPct val="0"/>
              </a:spcBef>
              <a:buFontTx/>
              <a:buNone/>
            </a:pPr>
            <a:r>
              <a:rPr lang="en-US" altLang="zh-CN" sz="1600"/>
              <a:t>e) What is the WBSel (0 or 1 or 2)? (2pt)             </a:t>
            </a:r>
            <a:r>
              <a:rPr lang="en-US" altLang="zh-CN" sz="1600">
                <a:solidFill>
                  <a:srgbClr val="FF0000"/>
                </a:solidFill>
              </a:rPr>
              <a:t>e) </a:t>
            </a:r>
            <a:r>
              <a:rPr lang="zh-CN" altLang="en-US" sz="1600">
                <a:solidFill>
                  <a:srgbClr val="FF0000"/>
                </a:solidFill>
              </a:rPr>
              <a:t>需要将</a:t>
            </a:r>
            <a:r>
              <a:rPr lang="en-US" altLang="zh-CN" sz="1600">
                <a:solidFill>
                  <a:srgbClr val="FF0000"/>
                </a:solidFill>
              </a:rPr>
              <a:t>alu</a:t>
            </a:r>
            <a:r>
              <a:rPr lang="zh-CN" altLang="en-US" sz="1600">
                <a:solidFill>
                  <a:srgbClr val="FF0000"/>
                </a:solidFill>
              </a:rPr>
              <a:t>的结果写回寄存器</a:t>
            </a:r>
            <a:r>
              <a:rPr lang="en-US" altLang="zh-CN" sz="1600">
                <a:solidFill>
                  <a:srgbClr val="FF0000"/>
                </a:solidFill>
              </a:rPr>
              <a:t>x1, WBSel = 1</a:t>
            </a:r>
          </a:p>
          <a:p>
            <a:pPr>
              <a:spcBef>
                <a:spcPct val="0"/>
              </a:spcBef>
              <a:buFontTx/>
              <a:buNone/>
            </a:pPr>
            <a:r>
              <a:rPr lang="en-US" altLang="zh-CN" sz="1600"/>
              <a:t>f)  What is the PCSel (0 or 1)? (2pt)                     </a:t>
            </a:r>
            <a:r>
              <a:rPr lang="en-US" altLang="zh-CN" sz="1600">
                <a:solidFill>
                  <a:srgbClr val="FF0000"/>
                </a:solidFill>
              </a:rPr>
              <a:t>f) </a:t>
            </a:r>
            <a:r>
              <a:rPr lang="zh-CN" altLang="en-US" sz="1600">
                <a:solidFill>
                  <a:srgbClr val="FF0000"/>
                </a:solidFill>
              </a:rPr>
              <a:t>地址没有跳转，</a:t>
            </a:r>
            <a:r>
              <a:rPr lang="en-US" altLang="zh-CN" sz="1600">
                <a:solidFill>
                  <a:srgbClr val="FF0000"/>
                </a:solidFill>
              </a:rPr>
              <a:t>PCSel = 0 (pc+4)</a:t>
            </a:r>
          </a:p>
          <a:p>
            <a:pPr>
              <a:spcBef>
                <a:spcPct val="0"/>
              </a:spcBef>
              <a:buFontTx/>
              <a:buNone/>
            </a:pPr>
            <a:r>
              <a:rPr lang="en-US" altLang="zh-CN" sz="1600"/>
              <a:t>g) For the ALU, ___, ___ are the data input values (please write the number). </a:t>
            </a:r>
          </a:p>
          <a:p>
            <a:pPr>
              <a:spcBef>
                <a:spcPct val="0"/>
              </a:spcBef>
              <a:buFontTx/>
              <a:buNone/>
            </a:pPr>
            <a:endParaRPr lang="en-US" altLang="zh-CN" sz="1600"/>
          </a:p>
        </p:txBody>
      </p:sp>
      <p:pic>
        <p:nvPicPr>
          <p:cNvPr id="62470" name="图片 2">
            <a:extLst>
              <a:ext uri="{FF2B5EF4-FFF2-40B4-BE49-F238E27FC236}">
                <a16:creationId xmlns:a16="http://schemas.microsoft.com/office/drawing/2014/main" id="{5C86D5EC-50D8-22BD-89DB-52FF6F582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3044825"/>
            <a:ext cx="72009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文本框 4">
            <a:extLst>
              <a:ext uri="{FF2B5EF4-FFF2-40B4-BE49-F238E27FC236}">
                <a16:creationId xmlns:a16="http://schemas.microsoft.com/office/drawing/2014/main" id="{AD5CE2BE-0E41-12FD-9A08-A40BD8DAE8FD}"/>
              </a:ext>
            </a:extLst>
          </p:cNvPr>
          <p:cNvSpPr txBox="1">
            <a:spLocks noChangeArrowheads="1"/>
          </p:cNvSpPr>
          <p:nvPr/>
        </p:nvSpPr>
        <p:spPr bwMode="auto">
          <a:xfrm>
            <a:off x="7370763" y="2570163"/>
            <a:ext cx="1316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solidFill>
                  <a:srgbClr val="FF0000"/>
                </a:solidFill>
              </a:rPr>
              <a:t>g) -5, 15</a:t>
            </a:r>
            <a:endParaRPr lang="zh-CN" altLang="en-US" sz="16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457A831B-B2F9-7E0D-0134-108CFC3DC323}"/>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3491" name="灯片编号占位符 3">
            <a:extLst>
              <a:ext uri="{FF2B5EF4-FFF2-40B4-BE49-F238E27FC236}">
                <a16:creationId xmlns:a16="http://schemas.microsoft.com/office/drawing/2014/main" id="{43439876-2582-DE07-AFCC-D99F9C7D35A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C888B0B-7AC7-4B31-A24E-61F3A0112AFD}" type="slidenum">
              <a:rPr lang="en-US" altLang="zh-CN" sz="1400" smtClean="0"/>
              <a:pPr>
                <a:spcBef>
                  <a:spcPct val="0"/>
                </a:spcBef>
                <a:buFontTx/>
                <a:buNone/>
              </a:pPr>
              <a:t>63</a:t>
            </a:fld>
            <a:endParaRPr lang="en-US" altLang="zh-CN" sz="1400"/>
          </a:p>
        </p:txBody>
      </p:sp>
      <p:sp>
        <p:nvSpPr>
          <p:cNvPr id="63492" name="文本框 2">
            <a:extLst>
              <a:ext uri="{FF2B5EF4-FFF2-40B4-BE49-F238E27FC236}">
                <a16:creationId xmlns:a16="http://schemas.microsoft.com/office/drawing/2014/main" id="{1E8EDDB5-EC46-89B3-8595-3E84ED54406B}"/>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4</a:t>
            </a:r>
          </a:p>
        </p:txBody>
      </p:sp>
      <p:sp>
        <p:nvSpPr>
          <p:cNvPr id="63493" name="文本框 4">
            <a:extLst>
              <a:ext uri="{FF2B5EF4-FFF2-40B4-BE49-F238E27FC236}">
                <a16:creationId xmlns:a16="http://schemas.microsoft.com/office/drawing/2014/main" id="{6F6E8346-C4D9-46B7-2F51-458758DC694B}"/>
              </a:ext>
            </a:extLst>
          </p:cNvPr>
          <p:cNvSpPr txBox="1">
            <a:spLocks noChangeArrowheads="1"/>
          </p:cNvSpPr>
          <p:nvPr/>
        </p:nvSpPr>
        <p:spPr bwMode="auto">
          <a:xfrm>
            <a:off x="544513" y="1212850"/>
            <a:ext cx="754221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Assume a 16-bit architecture, with word-addressed memory. The load operations are following (given as </a:t>
            </a:r>
            <a:r>
              <a:rPr lang="en-US" altLang="zh-CN" sz="1600">
                <a:solidFill>
                  <a:srgbClr val="FF0000"/>
                </a:solidFill>
              </a:rPr>
              <a:t>word address</a:t>
            </a:r>
            <a:r>
              <a:rPr lang="en-US" altLang="zh-CN" sz="1600"/>
              <a:t>, data and addresses are used decimal representation):</a:t>
            </a:r>
          </a:p>
          <a:p>
            <a:pPr>
              <a:spcBef>
                <a:spcPct val="0"/>
              </a:spcBef>
              <a:buFontTx/>
              <a:buNone/>
            </a:pPr>
            <a:endParaRPr lang="en-US" altLang="zh-CN" sz="1600"/>
          </a:p>
          <a:p>
            <a:pPr>
              <a:spcBef>
                <a:spcPct val="0"/>
              </a:spcBef>
              <a:buFontTx/>
              <a:buNone/>
            </a:pPr>
            <a:r>
              <a:rPr lang="en-US" altLang="zh-CN" sz="1600"/>
              <a:t>Reading 0 from addr 8        </a:t>
            </a:r>
          </a:p>
          <a:p>
            <a:pPr>
              <a:spcBef>
                <a:spcPct val="0"/>
              </a:spcBef>
              <a:buFontTx/>
              <a:buNone/>
            </a:pPr>
            <a:r>
              <a:rPr lang="en-US" altLang="zh-CN" sz="1600"/>
              <a:t>Reading 128 from addr 14     </a:t>
            </a:r>
          </a:p>
          <a:p>
            <a:pPr>
              <a:spcBef>
                <a:spcPct val="0"/>
              </a:spcBef>
              <a:buFontTx/>
              <a:buNone/>
            </a:pPr>
            <a:r>
              <a:rPr lang="en-US" altLang="zh-CN" sz="1600"/>
              <a:t>Reading 32 from addr 12      </a:t>
            </a:r>
          </a:p>
          <a:p>
            <a:pPr>
              <a:spcBef>
                <a:spcPct val="0"/>
              </a:spcBef>
              <a:buFontTx/>
              <a:buNone/>
            </a:pPr>
            <a:r>
              <a:rPr lang="en-US" altLang="zh-CN" sz="1600"/>
              <a:t>Reading 256 from addr 5      </a:t>
            </a:r>
          </a:p>
          <a:p>
            <a:pPr>
              <a:spcBef>
                <a:spcPct val="0"/>
              </a:spcBef>
              <a:buFontTx/>
              <a:buNone/>
            </a:pPr>
            <a:r>
              <a:rPr lang="en-US" altLang="zh-CN" sz="1600"/>
              <a:t>Reading 64 from addr 9       </a:t>
            </a:r>
          </a:p>
          <a:p>
            <a:pPr>
              <a:spcBef>
                <a:spcPct val="0"/>
              </a:spcBef>
              <a:buFontTx/>
              <a:buNone/>
            </a:pPr>
            <a:r>
              <a:rPr lang="en-US" altLang="zh-CN" sz="1600"/>
              <a:t>Reading 100 from addr 7      </a:t>
            </a:r>
          </a:p>
          <a:p>
            <a:pPr>
              <a:spcBef>
                <a:spcPct val="0"/>
              </a:spcBef>
              <a:buFontTx/>
              <a:buNone/>
            </a:pPr>
            <a:endParaRPr lang="en-US" altLang="zh-CN" sz="1600"/>
          </a:p>
          <a:p>
            <a:pPr>
              <a:spcBef>
                <a:spcPct val="0"/>
              </a:spcBef>
              <a:buFontTx/>
              <a:buNone/>
            </a:pPr>
            <a:r>
              <a:rPr lang="en-US" altLang="zh-CN" sz="1600"/>
              <a:t>The direct-mapped cache contains 4 entries with block size of 4 bytes (one word).  </a:t>
            </a:r>
          </a:p>
          <a:p>
            <a:pPr>
              <a:spcBef>
                <a:spcPct val="0"/>
              </a:spcBef>
              <a:buFontTx/>
              <a:buNone/>
            </a:pPr>
            <a:r>
              <a:rPr lang="en-US" altLang="zh-CN" sz="1600"/>
              <a:t>Assuming cache is vacant at the beginning. The result of the first and second load operation “ Reading 0 from addr 8, Reading 128 from addr 14” is below.</a:t>
            </a:r>
          </a:p>
        </p:txBody>
      </p:sp>
      <p:graphicFrame>
        <p:nvGraphicFramePr>
          <p:cNvPr id="6" name="表格 5">
            <a:extLst>
              <a:ext uri="{FF2B5EF4-FFF2-40B4-BE49-F238E27FC236}">
                <a16:creationId xmlns:a16="http://schemas.microsoft.com/office/drawing/2014/main" id="{F2B676D0-15F5-0418-E7D1-AA046D71DA1E}"/>
              </a:ext>
            </a:extLst>
          </p:cNvPr>
          <p:cNvGraphicFramePr>
            <a:graphicFrameLocks noGrp="1"/>
          </p:cNvGraphicFramePr>
          <p:nvPr/>
        </p:nvGraphicFramePr>
        <p:xfrm>
          <a:off x="2195513" y="4867275"/>
          <a:ext cx="3529012" cy="1854200"/>
        </p:xfrm>
        <a:graphic>
          <a:graphicData uri="http://schemas.openxmlformats.org/drawingml/2006/table">
            <a:tbl>
              <a:tblPr firstRow="1" bandRow="1">
                <a:tableStyleId>{5C22544A-7EE6-4342-B048-85BDC9FD1C3A}</a:tableStyleId>
              </a:tblPr>
              <a:tblGrid>
                <a:gridCol w="1008289">
                  <a:extLst>
                    <a:ext uri="{9D8B030D-6E8A-4147-A177-3AD203B41FA5}">
                      <a16:colId xmlns:a16="http://schemas.microsoft.com/office/drawing/2014/main" val="20000"/>
                    </a:ext>
                  </a:extLst>
                </a:gridCol>
                <a:gridCol w="1224351">
                  <a:extLst>
                    <a:ext uri="{9D8B030D-6E8A-4147-A177-3AD203B41FA5}">
                      <a16:colId xmlns:a16="http://schemas.microsoft.com/office/drawing/2014/main" val="20001"/>
                    </a:ext>
                  </a:extLst>
                </a:gridCol>
                <a:gridCol w="1296372">
                  <a:extLst>
                    <a:ext uri="{9D8B030D-6E8A-4147-A177-3AD203B41FA5}">
                      <a16:colId xmlns:a16="http://schemas.microsoft.com/office/drawing/2014/main" val="20002"/>
                    </a:ext>
                  </a:extLst>
                </a:gridCol>
              </a:tblGrid>
              <a:tr h="370840">
                <a:tc>
                  <a:txBody>
                    <a:bodyPr/>
                    <a:lstStyle/>
                    <a:p>
                      <a:r>
                        <a:rPr lang="en-US" altLang="zh-CN" dirty="0">
                          <a:solidFill>
                            <a:schemeClr val="tx1"/>
                          </a:solidFill>
                        </a:rPr>
                        <a:t>Valid</a:t>
                      </a:r>
                      <a:endParaRPr lang="zh-CN" altLang="en-US" dirty="0">
                        <a:solidFill>
                          <a:schemeClr val="tx1"/>
                        </a:solidFill>
                      </a:endParaRPr>
                    </a:p>
                  </a:txBody>
                  <a:tcPr marL="91456" marR="91456"/>
                </a:tc>
                <a:tc>
                  <a:txBody>
                    <a:bodyPr/>
                    <a:lstStyle/>
                    <a:p>
                      <a:r>
                        <a:rPr lang="en-US" altLang="zh-CN" dirty="0">
                          <a:solidFill>
                            <a:schemeClr val="tx1"/>
                          </a:solidFill>
                        </a:rPr>
                        <a:t>Tag</a:t>
                      </a:r>
                      <a:endParaRPr lang="zh-CN" altLang="en-US" dirty="0">
                        <a:solidFill>
                          <a:schemeClr val="tx1"/>
                        </a:solidFill>
                      </a:endParaRPr>
                    </a:p>
                  </a:txBody>
                  <a:tcPr marL="91456" marR="91456"/>
                </a:tc>
                <a:tc>
                  <a:txBody>
                    <a:bodyPr/>
                    <a:lstStyle/>
                    <a:p>
                      <a:r>
                        <a:rPr lang="en-US" altLang="zh-CN" dirty="0">
                          <a:solidFill>
                            <a:schemeClr val="tx1"/>
                          </a:solidFill>
                        </a:rPr>
                        <a:t>Data</a:t>
                      </a:r>
                      <a:endParaRPr lang="zh-CN" altLang="en-US" dirty="0">
                        <a:solidFill>
                          <a:schemeClr val="tx1"/>
                        </a:solidFill>
                      </a:endParaRPr>
                    </a:p>
                  </a:txBody>
                  <a:tcPr marL="91456" marR="91456"/>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marL="91456" marR="91456"/>
                </a:tc>
                <a:tc>
                  <a:txBody>
                    <a:bodyPr/>
                    <a:lstStyle/>
                    <a:p>
                      <a:r>
                        <a:rPr lang="en-US" altLang="zh-CN" dirty="0"/>
                        <a:t>2</a:t>
                      </a:r>
                      <a:endParaRPr lang="zh-CN" altLang="en-US" dirty="0"/>
                    </a:p>
                  </a:txBody>
                  <a:tcPr marL="91456" marR="91456"/>
                </a:tc>
                <a:tc>
                  <a:txBody>
                    <a:bodyPr/>
                    <a:lstStyle/>
                    <a:p>
                      <a:r>
                        <a:rPr lang="en-US" altLang="zh-CN" dirty="0"/>
                        <a:t>0</a:t>
                      </a:r>
                      <a:endParaRPr lang="zh-CN" altLang="en-US" dirty="0"/>
                    </a:p>
                  </a:txBody>
                  <a:tcPr marL="91456" marR="91456"/>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marL="91456" marR="91456"/>
                </a:tc>
                <a:tc>
                  <a:txBody>
                    <a:bodyPr/>
                    <a:lstStyle/>
                    <a:p>
                      <a:endParaRPr lang="zh-CN" altLang="en-US" dirty="0"/>
                    </a:p>
                  </a:txBody>
                  <a:tcPr marL="91456" marR="91456"/>
                </a:tc>
                <a:tc>
                  <a:txBody>
                    <a:bodyPr/>
                    <a:lstStyle/>
                    <a:p>
                      <a:endParaRPr lang="zh-CN" altLang="en-US"/>
                    </a:p>
                  </a:txBody>
                  <a:tcPr marL="91456" marR="91456"/>
                </a:tc>
                <a:extLst>
                  <a:ext uri="{0D108BD9-81ED-4DB2-BD59-A6C34878D82A}">
                    <a16:rowId xmlns:a16="http://schemas.microsoft.com/office/drawing/2014/main" val="10002"/>
                  </a:ext>
                </a:extLst>
              </a:tr>
              <a:tr h="370840">
                <a:tc>
                  <a:txBody>
                    <a:bodyPr/>
                    <a:lstStyle/>
                    <a:p>
                      <a:r>
                        <a:rPr lang="en-US" altLang="zh-CN" dirty="0"/>
                        <a:t>1</a:t>
                      </a:r>
                      <a:endParaRPr lang="zh-CN" altLang="en-US" dirty="0"/>
                    </a:p>
                  </a:txBody>
                  <a:tcPr marL="91456" marR="91456"/>
                </a:tc>
                <a:tc>
                  <a:txBody>
                    <a:bodyPr/>
                    <a:lstStyle/>
                    <a:p>
                      <a:r>
                        <a:rPr lang="en-US" altLang="zh-CN" dirty="0"/>
                        <a:t>3</a:t>
                      </a:r>
                      <a:endParaRPr lang="zh-CN" altLang="en-US" dirty="0"/>
                    </a:p>
                  </a:txBody>
                  <a:tcPr marL="91456" marR="91456"/>
                </a:tc>
                <a:tc>
                  <a:txBody>
                    <a:bodyPr/>
                    <a:lstStyle/>
                    <a:p>
                      <a:r>
                        <a:rPr lang="en-US" altLang="zh-CN" dirty="0"/>
                        <a:t>128</a:t>
                      </a:r>
                      <a:endParaRPr lang="zh-CN" altLang="en-US" dirty="0"/>
                    </a:p>
                  </a:txBody>
                  <a:tcPr marL="91456" marR="91456"/>
                </a:tc>
                <a:extLst>
                  <a:ext uri="{0D108BD9-81ED-4DB2-BD59-A6C34878D82A}">
                    <a16:rowId xmlns:a16="http://schemas.microsoft.com/office/drawing/2014/main" val="10003"/>
                  </a:ext>
                </a:extLst>
              </a:tr>
              <a:tr h="370840">
                <a:tc>
                  <a:txBody>
                    <a:bodyPr/>
                    <a:lstStyle/>
                    <a:p>
                      <a:r>
                        <a:rPr lang="en-US" altLang="zh-CN" dirty="0"/>
                        <a:t>0</a:t>
                      </a:r>
                      <a:endParaRPr lang="zh-CN" altLang="en-US" dirty="0"/>
                    </a:p>
                  </a:txBody>
                  <a:tcPr marL="91456" marR="91456"/>
                </a:tc>
                <a:tc>
                  <a:txBody>
                    <a:bodyPr/>
                    <a:lstStyle/>
                    <a:p>
                      <a:endParaRPr lang="zh-CN" altLang="en-US"/>
                    </a:p>
                  </a:txBody>
                  <a:tcPr marL="91456" marR="91456"/>
                </a:tc>
                <a:tc>
                  <a:txBody>
                    <a:bodyPr/>
                    <a:lstStyle/>
                    <a:p>
                      <a:endParaRPr lang="zh-CN" altLang="en-US" dirty="0"/>
                    </a:p>
                  </a:txBody>
                  <a:tcPr marL="91456" marR="91456"/>
                </a:tc>
                <a:extLst>
                  <a:ext uri="{0D108BD9-81ED-4DB2-BD59-A6C34878D82A}">
                    <a16:rowId xmlns:a16="http://schemas.microsoft.com/office/drawing/2014/main" val="10004"/>
                  </a:ext>
                </a:extLst>
              </a:tr>
            </a:tbl>
          </a:graphicData>
        </a:graphic>
      </p:graphicFrame>
      <p:sp>
        <p:nvSpPr>
          <p:cNvPr id="63520" name="文本框 6">
            <a:extLst>
              <a:ext uri="{FF2B5EF4-FFF2-40B4-BE49-F238E27FC236}">
                <a16:creationId xmlns:a16="http://schemas.microsoft.com/office/drawing/2014/main" id="{E2B4363D-B42E-99ED-9E7B-37646FD3DD28}"/>
              </a:ext>
            </a:extLst>
          </p:cNvPr>
          <p:cNvSpPr txBox="1">
            <a:spLocks noChangeArrowheads="1"/>
          </p:cNvSpPr>
          <p:nvPr/>
        </p:nvSpPr>
        <p:spPr bwMode="auto">
          <a:xfrm>
            <a:off x="4657725" y="2219325"/>
            <a:ext cx="351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Index  2 bits,   offset  2bits</a:t>
            </a:r>
          </a:p>
          <a:p>
            <a:pPr>
              <a:spcBef>
                <a:spcPct val="0"/>
              </a:spcBef>
              <a:buFontTx/>
              <a:buNone/>
            </a:pPr>
            <a:r>
              <a:rPr lang="en-US" altLang="zh-CN" sz="1800">
                <a:solidFill>
                  <a:srgbClr val="FF0000"/>
                </a:solidFill>
              </a:rPr>
              <a:t> Tag   16-2-2 = 12bits</a:t>
            </a:r>
            <a:endParaRPr lang="zh-CN" altLang="en-US" sz="180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78417978-ED3F-101F-CD88-3CEC1AEFCBF7}"/>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4515" name="灯片编号占位符 3">
            <a:extLst>
              <a:ext uri="{FF2B5EF4-FFF2-40B4-BE49-F238E27FC236}">
                <a16:creationId xmlns:a16="http://schemas.microsoft.com/office/drawing/2014/main" id="{EFF982D8-B329-A978-3568-49E452A030E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C2982DF-87DA-40FA-8A56-6B6D7AD07576}" type="slidenum">
              <a:rPr lang="en-US" altLang="zh-CN" sz="1400" smtClean="0"/>
              <a:pPr>
                <a:spcBef>
                  <a:spcPct val="0"/>
                </a:spcBef>
                <a:buFontTx/>
                <a:buNone/>
              </a:pPr>
              <a:t>64</a:t>
            </a:fld>
            <a:endParaRPr lang="en-US" altLang="zh-CN" sz="1400"/>
          </a:p>
        </p:txBody>
      </p:sp>
      <p:sp>
        <p:nvSpPr>
          <p:cNvPr id="64516" name="文本框 2">
            <a:extLst>
              <a:ext uri="{FF2B5EF4-FFF2-40B4-BE49-F238E27FC236}">
                <a16:creationId xmlns:a16="http://schemas.microsoft.com/office/drawing/2014/main" id="{5790734B-342A-2AF9-8F9B-DEAA04331824}"/>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4</a:t>
            </a:r>
          </a:p>
        </p:txBody>
      </p:sp>
      <p:sp>
        <p:nvSpPr>
          <p:cNvPr id="64517" name="文本框 4">
            <a:extLst>
              <a:ext uri="{FF2B5EF4-FFF2-40B4-BE49-F238E27FC236}">
                <a16:creationId xmlns:a16="http://schemas.microsoft.com/office/drawing/2014/main" id="{1DA8817C-12A8-6B1C-7BCC-682409652EBA}"/>
              </a:ext>
            </a:extLst>
          </p:cNvPr>
          <p:cNvSpPr txBox="1">
            <a:spLocks noChangeArrowheads="1"/>
          </p:cNvSpPr>
          <p:nvPr/>
        </p:nvSpPr>
        <p:spPr bwMode="auto">
          <a:xfrm>
            <a:off x="544513" y="1212850"/>
            <a:ext cx="75422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Reading 0 from addr 8        </a:t>
            </a:r>
          </a:p>
          <a:p>
            <a:pPr>
              <a:spcBef>
                <a:spcPct val="0"/>
              </a:spcBef>
              <a:buFontTx/>
              <a:buNone/>
            </a:pPr>
            <a:r>
              <a:rPr lang="en-US" altLang="zh-CN" sz="1600"/>
              <a:t>Reading 128 from addr 14     </a:t>
            </a:r>
          </a:p>
          <a:p>
            <a:pPr>
              <a:spcBef>
                <a:spcPct val="0"/>
              </a:spcBef>
              <a:buFontTx/>
              <a:buNone/>
            </a:pPr>
            <a:r>
              <a:rPr lang="en-US" altLang="zh-CN" sz="1600"/>
              <a:t>Reading 32 from addr 12      </a:t>
            </a:r>
          </a:p>
          <a:p>
            <a:pPr>
              <a:spcBef>
                <a:spcPct val="0"/>
              </a:spcBef>
              <a:buFontTx/>
              <a:buNone/>
            </a:pPr>
            <a:r>
              <a:rPr lang="en-US" altLang="zh-CN" sz="1600"/>
              <a:t>Reading 256 from addr 5      </a:t>
            </a:r>
          </a:p>
          <a:p>
            <a:pPr>
              <a:spcBef>
                <a:spcPct val="0"/>
              </a:spcBef>
              <a:buFontTx/>
              <a:buNone/>
            </a:pPr>
            <a:r>
              <a:rPr lang="en-US" altLang="zh-CN" sz="1600"/>
              <a:t>Reading 64 from addr 9       </a:t>
            </a:r>
          </a:p>
          <a:p>
            <a:pPr>
              <a:spcBef>
                <a:spcPct val="0"/>
              </a:spcBef>
              <a:buFontTx/>
              <a:buNone/>
            </a:pPr>
            <a:r>
              <a:rPr lang="en-US" altLang="zh-CN" sz="1600"/>
              <a:t>Reading 100 from addr 7      </a:t>
            </a:r>
          </a:p>
        </p:txBody>
      </p:sp>
      <p:graphicFrame>
        <p:nvGraphicFramePr>
          <p:cNvPr id="6" name="表格 5">
            <a:extLst>
              <a:ext uri="{FF2B5EF4-FFF2-40B4-BE49-F238E27FC236}">
                <a16:creationId xmlns:a16="http://schemas.microsoft.com/office/drawing/2014/main" id="{E33E4907-AD71-4E15-A43A-F2B6E9CFFB0A}"/>
              </a:ext>
            </a:extLst>
          </p:cNvPr>
          <p:cNvGraphicFramePr>
            <a:graphicFrameLocks noGrp="1"/>
          </p:cNvGraphicFramePr>
          <p:nvPr/>
        </p:nvGraphicFramePr>
        <p:xfrm>
          <a:off x="5394325" y="1319213"/>
          <a:ext cx="3529013" cy="2122487"/>
        </p:xfrm>
        <a:graphic>
          <a:graphicData uri="http://schemas.openxmlformats.org/drawingml/2006/table">
            <a:tbl>
              <a:tblPr firstRow="1" bandRow="1">
                <a:tableStyleId>{5C22544A-7EE6-4342-B048-85BDC9FD1C3A}</a:tableStyleId>
              </a:tblPr>
              <a:tblGrid>
                <a:gridCol w="1008289">
                  <a:extLst>
                    <a:ext uri="{9D8B030D-6E8A-4147-A177-3AD203B41FA5}">
                      <a16:colId xmlns:a16="http://schemas.microsoft.com/office/drawing/2014/main" val="20000"/>
                    </a:ext>
                  </a:extLst>
                </a:gridCol>
                <a:gridCol w="1224351">
                  <a:extLst>
                    <a:ext uri="{9D8B030D-6E8A-4147-A177-3AD203B41FA5}">
                      <a16:colId xmlns:a16="http://schemas.microsoft.com/office/drawing/2014/main" val="20001"/>
                    </a:ext>
                  </a:extLst>
                </a:gridCol>
                <a:gridCol w="1296372">
                  <a:extLst>
                    <a:ext uri="{9D8B030D-6E8A-4147-A177-3AD203B41FA5}">
                      <a16:colId xmlns:a16="http://schemas.microsoft.com/office/drawing/2014/main" val="20002"/>
                    </a:ext>
                  </a:extLst>
                </a:gridCol>
              </a:tblGrid>
              <a:tr h="640024">
                <a:tc>
                  <a:txBody>
                    <a:bodyPr/>
                    <a:lstStyle/>
                    <a:p>
                      <a:r>
                        <a:rPr lang="en-US" altLang="zh-CN" sz="1800" dirty="0">
                          <a:solidFill>
                            <a:schemeClr val="tx1"/>
                          </a:solidFill>
                        </a:rPr>
                        <a:t>Valid (1pts)</a:t>
                      </a:r>
                      <a:endParaRPr lang="zh-CN" altLang="en-US" sz="1800" dirty="0">
                        <a:solidFill>
                          <a:schemeClr val="tx1"/>
                        </a:solidFill>
                      </a:endParaRPr>
                    </a:p>
                  </a:txBody>
                  <a:tcPr marL="91456" marR="91456" marT="45693" marB="45693"/>
                </a:tc>
                <a:tc>
                  <a:txBody>
                    <a:bodyPr/>
                    <a:lstStyle/>
                    <a:p>
                      <a:r>
                        <a:rPr lang="en-US" altLang="zh-CN" sz="1800" dirty="0">
                          <a:solidFill>
                            <a:schemeClr val="tx1"/>
                          </a:solidFill>
                        </a:rPr>
                        <a:t>Tag</a:t>
                      </a:r>
                    </a:p>
                    <a:p>
                      <a:r>
                        <a:rPr lang="en-US" altLang="zh-CN" sz="1800" dirty="0">
                          <a:solidFill>
                            <a:schemeClr val="tx1"/>
                          </a:solidFill>
                        </a:rPr>
                        <a:t>(2pts)</a:t>
                      </a:r>
                      <a:endParaRPr lang="zh-CN" altLang="en-US" sz="1800" dirty="0">
                        <a:solidFill>
                          <a:schemeClr val="tx1"/>
                        </a:solidFill>
                      </a:endParaRPr>
                    </a:p>
                  </a:txBody>
                  <a:tcPr marL="91456" marR="91456" marT="45693" marB="45693"/>
                </a:tc>
                <a:tc>
                  <a:txBody>
                    <a:bodyPr/>
                    <a:lstStyle/>
                    <a:p>
                      <a:r>
                        <a:rPr lang="en-US" altLang="zh-CN" sz="1800" dirty="0">
                          <a:solidFill>
                            <a:schemeClr val="tx1"/>
                          </a:solidFill>
                        </a:rPr>
                        <a:t>Data</a:t>
                      </a:r>
                    </a:p>
                    <a:p>
                      <a:r>
                        <a:rPr lang="en-US" altLang="zh-CN" sz="1800" dirty="0">
                          <a:solidFill>
                            <a:schemeClr val="tx1"/>
                          </a:solidFill>
                        </a:rPr>
                        <a:t>(2pts)</a:t>
                      </a:r>
                      <a:endParaRPr lang="zh-CN" altLang="en-US" sz="1800" dirty="0">
                        <a:solidFill>
                          <a:schemeClr val="tx1"/>
                        </a:solidFill>
                      </a:endParaRPr>
                    </a:p>
                  </a:txBody>
                  <a:tcPr marL="91456" marR="91456" marT="45693" marB="45693"/>
                </a:tc>
                <a:extLst>
                  <a:ext uri="{0D108BD9-81ED-4DB2-BD59-A6C34878D82A}">
                    <a16:rowId xmlns:a16="http://schemas.microsoft.com/office/drawing/2014/main" val="10000"/>
                  </a:ext>
                </a:extLst>
              </a:tr>
              <a:tr h="370616">
                <a:tc>
                  <a:txBody>
                    <a:bodyPr/>
                    <a:lstStyle/>
                    <a:p>
                      <a:r>
                        <a:rPr lang="en-US" altLang="zh-CN" sz="1800" dirty="0">
                          <a:solidFill>
                            <a:srgbClr val="FF0000"/>
                          </a:solidFill>
                        </a:rPr>
                        <a:t>1</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3</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32</a:t>
                      </a:r>
                      <a:endParaRPr lang="zh-CN" altLang="en-US" sz="1800" dirty="0">
                        <a:solidFill>
                          <a:srgbClr val="FF0000"/>
                        </a:solidFill>
                      </a:endParaRPr>
                    </a:p>
                  </a:txBody>
                  <a:tcPr marL="91456" marR="91456" marT="45693" marB="45693"/>
                </a:tc>
                <a:extLst>
                  <a:ext uri="{0D108BD9-81ED-4DB2-BD59-A6C34878D82A}">
                    <a16:rowId xmlns:a16="http://schemas.microsoft.com/office/drawing/2014/main" val="10001"/>
                  </a:ext>
                </a:extLst>
              </a:tr>
              <a:tr h="370616">
                <a:tc>
                  <a:txBody>
                    <a:bodyPr/>
                    <a:lstStyle/>
                    <a:p>
                      <a:r>
                        <a:rPr lang="en-US" altLang="zh-CN" sz="1800" dirty="0">
                          <a:solidFill>
                            <a:srgbClr val="FF0000"/>
                          </a:solidFill>
                        </a:rPr>
                        <a:t>1</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2</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64</a:t>
                      </a:r>
                      <a:endParaRPr lang="zh-CN" altLang="en-US" sz="1800" dirty="0">
                        <a:solidFill>
                          <a:srgbClr val="FF0000"/>
                        </a:solidFill>
                      </a:endParaRPr>
                    </a:p>
                  </a:txBody>
                  <a:tcPr marL="91456" marR="91456" marT="45693" marB="45693"/>
                </a:tc>
                <a:extLst>
                  <a:ext uri="{0D108BD9-81ED-4DB2-BD59-A6C34878D82A}">
                    <a16:rowId xmlns:a16="http://schemas.microsoft.com/office/drawing/2014/main" val="10002"/>
                  </a:ext>
                </a:extLst>
              </a:tr>
              <a:tr h="370616">
                <a:tc>
                  <a:txBody>
                    <a:bodyPr/>
                    <a:lstStyle/>
                    <a:p>
                      <a:r>
                        <a:rPr lang="en-US" altLang="zh-CN" sz="1800" dirty="0">
                          <a:solidFill>
                            <a:srgbClr val="FF0000"/>
                          </a:solidFill>
                        </a:rPr>
                        <a:t>1</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3</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128</a:t>
                      </a:r>
                      <a:endParaRPr lang="zh-CN" altLang="en-US" sz="1800" dirty="0">
                        <a:solidFill>
                          <a:srgbClr val="FF0000"/>
                        </a:solidFill>
                      </a:endParaRPr>
                    </a:p>
                  </a:txBody>
                  <a:tcPr marL="91456" marR="91456" marT="45693" marB="45693"/>
                </a:tc>
                <a:extLst>
                  <a:ext uri="{0D108BD9-81ED-4DB2-BD59-A6C34878D82A}">
                    <a16:rowId xmlns:a16="http://schemas.microsoft.com/office/drawing/2014/main" val="10003"/>
                  </a:ext>
                </a:extLst>
              </a:tr>
              <a:tr h="370616">
                <a:tc>
                  <a:txBody>
                    <a:bodyPr/>
                    <a:lstStyle/>
                    <a:p>
                      <a:r>
                        <a:rPr lang="en-US" altLang="zh-CN" sz="1800" dirty="0">
                          <a:solidFill>
                            <a:srgbClr val="FF0000"/>
                          </a:solidFill>
                        </a:rPr>
                        <a:t>1</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1</a:t>
                      </a:r>
                      <a:endParaRPr lang="zh-CN" altLang="en-US" sz="1800" dirty="0">
                        <a:solidFill>
                          <a:srgbClr val="FF0000"/>
                        </a:solidFill>
                      </a:endParaRPr>
                    </a:p>
                  </a:txBody>
                  <a:tcPr marL="91456" marR="91456" marT="45693" marB="45693"/>
                </a:tc>
                <a:tc>
                  <a:txBody>
                    <a:bodyPr/>
                    <a:lstStyle/>
                    <a:p>
                      <a:r>
                        <a:rPr lang="en-US" altLang="zh-CN" sz="1800" dirty="0">
                          <a:solidFill>
                            <a:srgbClr val="FF0000"/>
                          </a:solidFill>
                        </a:rPr>
                        <a:t>100</a:t>
                      </a:r>
                      <a:endParaRPr lang="zh-CN" altLang="en-US" sz="1800" dirty="0">
                        <a:solidFill>
                          <a:srgbClr val="FF0000"/>
                        </a:solidFill>
                      </a:endParaRPr>
                    </a:p>
                  </a:txBody>
                  <a:tcPr marL="91456" marR="91456" marT="45693" marB="45693"/>
                </a:tc>
                <a:extLst>
                  <a:ext uri="{0D108BD9-81ED-4DB2-BD59-A6C34878D82A}">
                    <a16:rowId xmlns:a16="http://schemas.microsoft.com/office/drawing/2014/main" val="10004"/>
                  </a:ext>
                </a:extLst>
              </a:tr>
            </a:tbl>
          </a:graphicData>
        </a:graphic>
      </p:graphicFrame>
      <p:sp>
        <p:nvSpPr>
          <p:cNvPr id="64544" name="文本框 1">
            <a:extLst>
              <a:ext uri="{FF2B5EF4-FFF2-40B4-BE49-F238E27FC236}">
                <a16:creationId xmlns:a16="http://schemas.microsoft.com/office/drawing/2014/main" id="{142F84FD-FA66-1B9C-F639-65051D14E984}"/>
              </a:ext>
            </a:extLst>
          </p:cNvPr>
          <p:cNvSpPr txBox="1">
            <a:spLocks noChangeArrowheads="1"/>
          </p:cNvSpPr>
          <p:nvPr/>
        </p:nvSpPr>
        <p:spPr bwMode="auto">
          <a:xfrm>
            <a:off x="323850" y="3630613"/>
            <a:ext cx="58324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  8:      0000 10    00    </a:t>
            </a:r>
            <a:r>
              <a:rPr lang="en-US" altLang="zh-CN" sz="1800">
                <a:solidFill>
                  <a:srgbClr val="FF0000"/>
                </a:solidFill>
              </a:rPr>
              <a:t>00         (the 0 entry,  tag 2)</a:t>
            </a:r>
          </a:p>
          <a:p>
            <a:pPr>
              <a:spcBef>
                <a:spcPct val="0"/>
              </a:spcBef>
              <a:buFontTx/>
              <a:buNone/>
            </a:pPr>
            <a:r>
              <a:rPr lang="en-US" altLang="zh-CN" sz="1800"/>
              <a:t>14:      0000 11    10    </a:t>
            </a:r>
            <a:r>
              <a:rPr lang="en-US" altLang="zh-CN" sz="1800">
                <a:solidFill>
                  <a:srgbClr val="FF0000"/>
                </a:solidFill>
              </a:rPr>
              <a:t>00         (the 2 entry,  tag 3)</a:t>
            </a:r>
          </a:p>
          <a:p>
            <a:pPr>
              <a:spcBef>
                <a:spcPct val="0"/>
              </a:spcBef>
              <a:buFontTx/>
              <a:buNone/>
            </a:pPr>
            <a:r>
              <a:rPr lang="en-US" altLang="zh-CN" sz="1800"/>
              <a:t>12:      0000 11    00    </a:t>
            </a:r>
            <a:r>
              <a:rPr lang="en-US" altLang="zh-CN" sz="1800">
                <a:solidFill>
                  <a:srgbClr val="FF0000"/>
                </a:solidFill>
              </a:rPr>
              <a:t>00         (the 0 entry,  tag 3)</a:t>
            </a:r>
          </a:p>
          <a:p>
            <a:pPr>
              <a:spcBef>
                <a:spcPct val="0"/>
              </a:spcBef>
              <a:buFontTx/>
              <a:buNone/>
            </a:pPr>
            <a:r>
              <a:rPr lang="en-US" altLang="zh-CN" sz="1800"/>
              <a:t>  5:      0000 01    01    </a:t>
            </a:r>
            <a:r>
              <a:rPr lang="en-US" altLang="zh-CN" sz="1800">
                <a:solidFill>
                  <a:srgbClr val="FF0000"/>
                </a:solidFill>
              </a:rPr>
              <a:t>00         (the 1 entry,  tag 1)</a:t>
            </a:r>
          </a:p>
          <a:p>
            <a:pPr>
              <a:spcBef>
                <a:spcPct val="0"/>
              </a:spcBef>
              <a:buFontTx/>
              <a:buNone/>
            </a:pPr>
            <a:r>
              <a:rPr lang="en-US" altLang="zh-CN" sz="1800"/>
              <a:t>  9:      0000 10    01    </a:t>
            </a:r>
            <a:r>
              <a:rPr lang="en-US" altLang="zh-CN" sz="1800">
                <a:solidFill>
                  <a:srgbClr val="FF0000"/>
                </a:solidFill>
              </a:rPr>
              <a:t>00         (the 1 entry,  tag 2)</a:t>
            </a:r>
          </a:p>
          <a:p>
            <a:pPr>
              <a:spcBef>
                <a:spcPct val="0"/>
              </a:spcBef>
              <a:buFontTx/>
              <a:buNone/>
            </a:pPr>
            <a:r>
              <a:rPr lang="en-US" altLang="zh-CN" sz="1800"/>
              <a:t>  7:      0000 01    11    </a:t>
            </a:r>
            <a:r>
              <a:rPr lang="en-US" altLang="zh-CN" sz="1800">
                <a:solidFill>
                  <a:srgbClr val="FF0000"/>
                </a:solidFill>
              </a:rPr>
              <a:t>00         (the 3 entry,  tag 1)</a:t>
            </a:r>
            <a:endParaRPr lang="zh-CN" altLang="en-US" sz="1800">
              <a:solidFill>
                <a:srgbClr val="FF0000"/>
              </a:solidFill>
            </a:endParaRPr>
          </a:p>
        </p:txBody>
      </p:sp>
      <p:sp>
        <p:nvSpPr>
          <p:cNvPr id="64545" name="文本框 2">
            <a:extLst>
              <a:ext uri="{FF2B5EF4-FFF2-40B4-BE49-F238E27FC236}">
                <a16:creationId xmlns:a16="http://schemas.microsoft.com/office/drawing/2014/main" id="{443733AA-C9CE-CF71-F072-99F7A52A39E7}"/>
              </a:ext>
            </a:extLst>
          </p:cNvPr>
          <p:cNvSpPr txBox="1">
            <a:spLocks noChangeArrowheads="1"/>
          </p:cNvSpPr>
          <p:nvPr/>
        </p:nvSpPr>
        <p:spPr bwMode="auto">
          <a:xfrm>
            <a:off x="1152525" y="3351213"/>
            <a:ext cx="2519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Tag      index offset</a:t>
            </a:r>
            <a:endParaRPr lang="zh-CN" altLang="en-US" sz="1800"/>
          </a:p>
        </p:txBody>
      </p:sp>
      <p:sp>
        <p:nvSpPr>
          <p:cNvPr id="64546" name="文本框 3">
            <a:extLst>
              <a:ext uri="{FF2B5EF4-FFF2-40B4-BE49-F238E27FC236}">
                <a16:creationId xmlns:a16="http://schemas.microsoft.com/office/drawing/2014/main" id="{D28E3989-2D42-3847-12FD-710ABA644935}"/>
              </a:ext>
            </a:extLst>
          </p:cNvPr>
          <p:cNvSpPr txBox="1">
            <a:spLocks noChangeArrowheads="1"/>
          </p:cNvSpPr>
          <p:nvPr/>
        </p:nvSpPr>
        <p:spPr bwMode="auto">
          <a:xfrm>
            <a:off x="4316413" y="1878013"/>
            <a:ext cx="11176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The 0 entry</a:t>
            </a:r>
          </a:p>
          <a:p>
            <a:pPr>
              <a:spcBef>
                <a:spcPct val="0"/>
              </a:spcBef>
              <a:buFontTx/>
              <a:buNone/>
            </a:pPr>
            <a:endParaRPr lang="en-US" altLang="zh-CN" sz="1400"/>
          </a:p>
          <a:p>
            <a:pPr>
              <a:spcBef>
                <a:spcPct val="0"/>
              </a:spcBef>
              <a:buFontTx/>
              <a:buNone/>
            </a:pPr>
            <a:r>
              <a:rPr lang="en-US" altLang="zh-CN" sz="1400"/>
              <a:t>The 1 entry</a:t>
            </a:r>
          </a:p>
          <a:p>
            <a:pPr>
              <a:spcBef>
                <a:spcPct val="0"/>
              </a:spcBef>
              <a:buFontTx/>
              <a:buNone/>
            </a:pPr>
            <a:endParaRPr lang="en-US" altLang="zh-CN" sz="1400"/>
          </a:p>
          <a:p>
            <a:pPr>
              <a:spcBef>
                <a:spcPct val="0"/>
              </a:spcBef>
              <a:buFontTx/>
              <a:buNone/>
            </a:pPr>
            <a:r>
              <a:rPr lang="en-US" altLang="zh-CN" sz="1400"/>
              <a:t>The 2 entry</a:t>
            </a:r>
          </a:p>
          <a:p>
            <a:pPr>
              <a:spcBef>
                <a:spcPct val="0"/>
              </a:spcBef>
              <a:buFontTx/>
              <a:buNone/>
            </a:pPr>
            <a:endParaRPr lang="en-US" altLang="zh-CN" sz="1400"/>
          </a:p>
          <a:p>
            <a:pPr>
              <a:spcBef>
                <a:spcPct val="0"/>
              </a:spcBef>
              <a:buFontTx/>
              <a:buNone/>
            </a:pPr>
            <a:r>
              <a:rPr lang="en-US" altLang="zh-CN" sz="1400"/>
              <a:t>The 3 entry</a:t>
            </a:r>
            <a:endParaRPr lang="zh-CN" altLang="en-US" sz="1400"/>
          </a:p>
        </p:txBody>
      </p:sp>
      <p:sp>
        <p:nvSpPr>
          <p:cNvPr id="64547" name="文本框 6">
            <a:extLst>
              <a:ext uri="{FF2B5EF4-FFF2-40B4-BE49-F238E27FC236}">
                <a16:creationId xmlns:a16="http://schemas.microsoft.com/office/drawing/2014/main" id="{BE2B849D-D93D-F9A6-1CE1-A3CF08D0B705}"/>
              </a:ext>
            </a:extLst>
          </p:cNvPr>
          <p:cNvSpPr txBox="1">
            <a:spLocks noChangeArrowheads="1"/>
          </p:cNvSpPr>
          <p:nvPr/>
        </p:nvSpPr>
        <p:spPr bwMode="auto">
          <a:xfrm>
            <a:off x="214313" y="5402263"/>
            <a:ext cx="84724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We can make byte address mod 16(index + entry 4bits) to determine the entry.</a:t>
            </a:r>
          </a:p>
          <a:p>
            <a:pPr>
              <a:spcBef>
                <a:spcPct val="0"/>
              </a:spcBef>
              <a:buFontTx/>
              <a:buNone/>
            </a:pPr>
            <a:r>
              <a:rPr lang="en-US" altLang="zh-CN" sz="1800"/>
              <a:t>Or make word address mod 4 to determine the entry.</a:t>
            </a:r>
          </a:p>
          <a:p>
            <a:pPr>
              <a:spcBef>
                <a:spcPct val="0"/>
              </a:spcBef>
              <a:buFontTx/>
              <a:buNone/>
            </a:pPr>
            <a:r>
              <a:rPr lang="en-US" altLang="zh-CN" sz="1800"/>
              <a:t>8 mod 4 = </a:t>
            </a:r>
            <a:r>
              <a:rPr lang="en-US" altLang="zh-CN" sz="1800">
                <a:solidFill>
                  <a:srgbClr val="FF0000"/>
                </a:solidFill>
              </a:rPr>
              <a:t>0</a:t>
            </a:r>
            <a:r>
              <a:rPr lang="en-US" altLang="zh-CN" sz="1800"/>
              <a:t>, 14 mod 4 = </a:t>
            </a:r>
            <a:r>
              <a:rPr lang="en-US" altLang="zh-CN" sz="1800">
                <a:solidFill>
                  <a:srgbClr val="FF0000"/>
                </a:solidFill>
              </a:rPr>
              <a:t>2</a:t>
            </a:r>
            <a:r>
              <a:rPr lang="en-US" altLang="zh-CN" sz="1800"/>
              <a:t>, 12 mod 4 = </a:t>
            </a:r>
            <a:r>
              <a:rPr lang="en-US" altLang="zh-CN" sz="1800">
                <a:solidFill>
                  <a:srgbClr val="FF0000"/>
                </a:solidFill>
              </a:rPr>
              <a:t>0</a:t>
            </a:r>
            <a:r>
              <a:rPr lang="en-US" altLang="zh-CN" sz="1800"/>
              <a:t>, 5 mod 4 = </a:t>
            </a:r>
            <a:r>
              <a:rPr lang="en-US" altLang="zh-CN" sz="1800">
                <a:solidFill>
                  <a:srgbClr val="FF0000"/>
                </a:solidFill>
              </a:rPr>
              <a:t>1</a:t>
            </a:r>
            <a:r>
              <a:rPr lang="en-US" altLang="zh-CN" sz="1800"/>
              <a:t>, 9 mod 4 = </a:t>
            </a:r>
            <a:r>
              <a:rPr lang="en-US" altLang="zh-CN" sz="1800">
                <a:solidFill>
                  <a:srgbClr val="FF0000"/>
                </a:solidFill>
              </a:rPr>
              <a:t>1</a:t>
            </a:r>
            <a:r>
              <a:rPr lang="en-US" altLang="zh-CN" sz="1800"/>
              <a:t>, 7 mod 4 = </a:t>
            </a:r>
            <a:r>
              <a:rPr lang="en-US" altLang="zh-CN" sz="1800">
                <a:solidFill>
                  <a:srgbClr val="FF0000"/>
                </a:solidFill>
              </a:rPr>
              <a:t>3</a:t>
            </a:r>
            <a:endParaRPr lang="zh-CN" altLang="en-US" sz="180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3195A0AD-66E2-13C5-707C-FE1040B37277}"/>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5539" name="灯片编号占位符 3">
            <a:extLst>
              <a:ext uri="{FF2B5EF4-FFF2-40B4-BE49-F238E27FC236}">
                <a16:creationId xmlns:a16="http://schemas.microsoft.com/office/drawing/2014/main" id="{DA778FB8-7207-DA03-2597-5B19A2AD8B4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551C1F-6F07-4D38-8618-0A6C10A4CD05}" type="slidenum">
              <a:rPr lang="en-US" altLang="zh-CN" sz="1400" smtClean="0"/>
              <a:pPr>
                <a:spcBef>
                  <a:spcPct val="0"/>
                </a:spcBef>
                <a:buFontTx/>
                <a:buNone/>
              </a:pPr>
              <a:t>65</a:t>
            </a:fld>
            <a:endParaRPr lang="en-US" altLang="zh-CN" sz="1400"/>
          </a:p>
        </p:txBody>
      </p:sp>
      <p:sp>
        <p:nvSpPr>
          <p:cNvPr id="65540" name="文本框 2">
            <a:extLst>
              <a:ext uri="{FF2B5EF4-FFF2-40B4-BE49-F238E27FC236}">
                <a16:creationId xmlns:a16="http://schemas.microsoft.com/office/drawing/2014/main" id="{210298AA-112F-5ED1-54F7-EB1F3E49FC0E}"/>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5</a:t>
            </a:r>
          </a:p>
        </p:txBody>
      </p:sp>
      <p:sp>
        <p:nvSpPr>
          <p:cNvPr id="65541" name="文本框 8">
            <a:extLst>
              <a:ext uri="{FF2B5EF4-FFF2-40B4-BE49-F238E27FC236}">
                <a16:creationId xmlns:a16="http://schemas.microsoft.com/office/drawing/2014/main" id="{F1E02DFA-4DBA-8583-54BC-8BB77B43BCCC}"/>
              </a:ext>
            </a:extLst>
          </p:cNvPr>
          <p:cNvSpPr txBox="1">
            <a:spLocks noChangeArrowheads="1"/>
          </p:cNvSpPr>
          <p:nvPr/>
        </p:nvSpPr>
        <p:spPr bwMode="auto">
          <a:xfrm>
            <a:off x="576263" y="1557338"/>
            <a:ext cx="795655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Consider a computer with an 8-bit address space and a 2-way 64-byte data cache containing 8-byte cache blocks.</a:t>
            </a:r>
          </a:p>
          <a:p>
            <a:pPr>
              <a:spcBef>
                <a:spcPct val="0"/>
              </a:spcBef>
              <a:buFontTx/>
              <a:buNone/>
            </a:pPr>
            <a:endParaRPr lang="en-US" altLang="zh-CN" sz="1600"/>
          </a:p>
          <a:p>
            <a:pPr>
              <a:spcBef>
                <a:spcPct val="0"/>
              </a:spcBef>
              <a:buFontTx/>
              <a:buNone/>
            </a:pPr>
            <a:r>
              <a:rPr lang="en-US" altLang="zh-CN" sz="1600"/>
              <a:t>1. How many blocks does the cache have? (3pt)</a:t>
            </a:r>
          </a:p>
          <a:p>
            <a:pPr>
              <a:spcBef>
                <a:spcPct val="0"/>
              </a:spcBef>
              <a:buFontTx/>
              <a:buNone/>
            </a:pPr>
            <a:r>
              <a:rPr lang="en-US" altLang="zh-CN" sz="1600">
                <a:solidFill>
                  <a:srgbClr val="FF0000"/>
                </a:solidFill>
              </a:rPr>
              <a:t>8</a:t>
            </a:r>
          </a:p>
          <a:p>
            <a:pPr>
              <a:spcBef>
                <a:spcPct val="0"/>
              </a:spcBef>
              <a:buFontTx/>
              <a:buNone/>
            </a:pPr>
            <a:r>
              <a:rPr lang="en-US" altLang="zh-CN" sz="1600">
                <a:solidFill>
                  <a:srgbClr val="FF0000"/>
                </a:solidFill>
              </a:rPr>
              <a:t>The direct-mapped cache has 64 bytes data, and the block is 8-byte, thus the cache has 8 blocks, (64 bytes / 8 bytes = 8). </a:t>
            </a:r>
          </a:p>
          <a:p>
            <a:pPr>
              <a:spcBef>
                <a:spcPct val="0"/>
              </a:spcBef>
              <a:buFontTx/>
              <a:buNone/>
            </a:pPr>
            <a:endParaRPr lang="en-US" altLang="zh-CN" sz="1600">
              <a:solidFill>
                <a:srgbClr val="FF0000"/>
              </a:solidFill>
            </a:endParaRPr>
          </a:p>
          <a:p>
            <a:pPr>
              <a:spcBef>
                <a:spcPct val="0"/>
              </a:spcBef>
              <a:buFontTx/>
              <a:buNone/>
            </a:pPr>
            <a:r>
              <a:rPr lang="en-US" altLang="zh-CN" sz="1600"/>
              <a:t>2.The Tag filed in address needs _ bits. (3pt)</a:t>
            </a:r>
          </a:p>
          <a:p>
            <a:pPr>
              <a:spcBef>
                <a:spcPct val="0"/>
              </a:spcBef>
              <a:buFontTx/>
              <a:buNone/>
            </a:pPr>
            <a:r>
              <a:rPr lang="en-US" altLang="zh-CN" sz="1600">
                <a:solidFill>
                  <a:srgbClr val="FF0000"/>
                </a:solidFill>
              </a:rPr>
              <a:t>3</a:t>
            </a:r>
          </a:p>
          <a:p>
            <a:pPr>
              <a:spcBef>
                <a:spcPct val="0"/>
              </a:spcBef>
              <a:buFontTx/>
              <a:buNone/>
            </a:pPr>
            <a:r>
              <a:rPr lang="en-US" altLang="zh-CN" sz="1600">
                <a:solidFill>
                  <a:srgbClr val="FF0000"/>
                </a:solidFill>
              </a:rPr>
              <a:t>The block is 8-byte, thus the Offset field needs 3 bits (2^3 = 8). The 2-way cache has 8 blocks, thus the cache has 4 sets. Index field needs 2 bits (2^2 = 4). </a:t>
            </a:r>
          </a:p>
          <a:p>
            <a:pPr>
              <a:spcBef>
                <a:spcPct val="0"/>
              </a:spcBef>
              <a:buFontTx/>
              <a:buNone/>
            </a:pPr>
            <a:r>
              <a:rPr lang="en-US" altLang="zh-CN" sz="1600">
                <a:solidFill>
                  <a:srgbClr val="FF0000"/>
                </a:solidFill>
              </a:rPr>
              <a:t>The Tag filed needs 3 bits (8 – 2 – 3 = 3).</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03B207DD-44EA-9B92-06B1-AB8108D0DFA9}"/>
              </a:ext>
            </a:extLst>
          </p:cNvPr>
          <p:cNvSpPr>
            <a:spLocks noGrp="1" noChangeArrowheads="1"/>
          </p:cNvSpPr>
          <p:nvPr>
            <p:ph type="title"/>
          </p:nvPr>
        </p:nvSpPr>
        <p:spPr/>
        <p:txBody>
          <a:bodyPr/>
          <a:lstStyle/>
          <a:p>
            <a:r>
              <a:rPr lang="zh-CN" altLang="en-US"/>
              <a:t>随堂小测</a:t>
            </a:r>
            <a:r>
              <a:rPr lang="en-US" altLang="zh-CN"/>
              <a:t>1</a:t>
            </a:r>
            <a:endParaRPr lang="zh-CN" altLang="en-US"/>
          </a:p>
        </p:txBody>
      </p:sp>
      <p:sp>
        <p:nvSpPr>
          <p:cNvPr id="66563" name="灯片编号占位符 3">
            <a:extLst>
              <a:ext uri="{FF2B5EF4-FFF2-40B4-BE49-F238E27FC236}">
                <a16:creationId xmlns:a16="http://schemas.microsoft.com/office/drawing/2014/main" id="{5A5D4C49-7698-F6E7-A5F8-EBD69A012C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5D6AECF-65B0-4644-9F78-82A1D9FF3519}" type="slidenum">
              <a:rPr lang="en-US" altLang="zh-CN" sz="1400" smtClean="0"/>
              <a:pPr>
                <a:spcBef>
                  <a:spcPct val="0"/>
                </a:spcBef>
                <a:buFontTx/>
                <a:buNone/>
              </a:pPr>
              <a:t>66</a:t>
            </a:fld>
            <a:endParaRPr lang="en-US" altLang="zh-CN" sz="1400"/>
          </a:p>
        </p:txBody>
      </p:sp>
      <p:sp>
        <p:nvSpPr>
          <p:cNvPr id="66564" name="文本框 2">
            <a:extLst>
              <a:ext uri="{FF2B5EF4-FFF2-40B4-BE49-F238E27FC236}">
                <a16:creationId xmlns:a16="http://schemas.microsoft.com/office/drawing/2014/main" id="{E9286653-34F2-D401-DF50-C26CDCDA2AC3}"/>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Problem 5</a:t>
            </a:r>
          </a:p>
        </p:txBody>
      </p:sp>
      <p:sp>
        <p:nvSpPr>
          <p:cNvPr id="66565" name="文本框 8">
            <a:extLst>
              <a:ext uri="{FF2B5EF4-FFF2-40B4-BE49-F238E27FC236}">
                <a16:creationId xmlns:a16="http://schemas.microsoft.com/office/drawing/2014/main" id="{DF285FEC-6F3D-DC2B-3E72-2CBE9022A35E}"/>
              </a:ext>
            </a:extLst>
          </p:cNvPr>
          <p:cNvSpPr txBox="1">
            <a:spLocks noChangeArrowheads="1"/>
          </p:cNvSpPr>
          <p:nvPr/>
        </p:nvSpPr>
        <p:spPr bwMode="auto">
          <a:xfrm>
            <a:off x="547688" y="1365250"/>
            <a:ext cx="79565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3. The table below shows a trace of addresses(</a:t>
            </a:r>
            <a:r>
              <a:rPr lang="en-US" altLang="zh-CN" sz="1600" b="1">
                <a:solidFill>
                  <a:srgbClr val="262833"/>
                </a:solidFill>
                <a:latin typeface="Helvetica" panose="020B0604020202020204" pitchFamily="34" charset="0"/>
              </a:rPr>
              <a:t>(given as byte address)</a:t>
            </a:r>
            <a:r>
              <a:rPr lang="en-US" altLang="zh-CN" sz="1600"/>
              <a:t> accessed by the processor. Assume the cache is initially empty and use LRU replacement. For each access, please indicate whether it hits or misses (H/M). (14pt)</a:t>
            </a:r>
          </a:p>
        </p:txBody>
      </p:sp>
      <p:graphicFrame>
        <p:nvGraphicFramePr>
          <p:cNvPr id="2" name="表格 1">
            <a:extLst>
              <a:ext uri="{FF2B5EF4-FFF2-40B4-BE49-F238E27FC236}">
                <a16:creationId xmlns:a16="http://schemas.microsoft.com/office/drawing/2014/main" id="{39F635BB-BAC2-360F-85CE-40296EC10FF4}"/>
              </a:ext>
            </a:extLst>
          </p:cNvPr>
          <p:cNvGraphicFramePr>
            <a:graphicFrameLocks noGrp="1"/>
          </p:cNvGraphicFramePr>
          <p:nvPr/>
        </p:nvGraphicFramePr>
        <p:xfrm>
          <a:off x="971550" y="2366963"/>
          <a:ext cx="5149850" cy="3708400"/>
        </p:xfrm>
        <a:graphic>
          <a:graphicData uri="http://schemas.openxmlformats.org/drawingml/2006/table">
            <a:tbl>
              <a:tblPr firstRow="1" bandRow="1">
                <a:tableStyleId>{5C22544A-7EE6-4342-B048-85BDC9FD1C3A}</a:tableStyleId>
              </a:tblPr>
              <a:tblGrid>
                <a:gridCol w="1800304">
                  <a:extLst>
                    <a:ext uri="{9D8B030D-6E8A-4147-A177-3AD203B41FA5}">
                      <a16:colId xmlns:a16="http://schemas.microsoft.com/office/drawing/2014/main" val="20000"/>
                    </a:ext>
                  </a:extLst>
                </a:gridCol>
                <a:gridCol w="1879214">
                  <a:extLst>
                    <a:ext uri="{9D8B030D-6E8A-4147-A177-3AD203B41FA5}">
                      <a16:colId xmlns:a16="http://schemas.microsoft.com/office/drawing/2014/main" val="20001"/>
                    </a:ext>
                  </a:extLst>
                </a:gridCol>
                <a:gridCol w="1470332">
                  <a:extLst>
                    <a:ext uri="{9D8B030D-6E8A-4147-A177-3AD203B41FA5}">
                      <a16:colId xmlns:a16="http://schemas.microsoft.com/office/drawing/2014/main" val="20002"/>
                    </a:ext>
                  </a:extLst>
                </a:gridCol>
              </a:tblGrid>
              <a:tr h="370840">
                <a:tc>
                  <a:txBody>
                    <a:bodyPr/>
                    <a:lstStyle/>
                    <a:p>
                      <a:r>
                        <a:rPr lang="en-US" altLang="zh-CN" dirty="0">
                          <a:solidFill>
                            <a:schemeClr val="tx1"/>
                          </a:solidFill>
                        </a:rPr>
                        <a:t>Hex Address</a:t>
                      </a:r>
                      <a:endParaRPr lang="zh-CN" altLang="en-US" dirty="0">
                        <a:solidFill>
                          <a:schemeClr val="tx1"/>
                        </a:solidFill>
                      </a:endParaRPr>
                    </a:p>
                  </a:txBody>
                  <a:tcPr marL="91445" marR="91445"/>
                </a:tc>
                <a:tc>
                  <a:txBody>
                    <a:bodyPr/>
                    <a:lstStyle/>
                    <a:p>
                      <a:r>
                        <a:rPr lang="en-US" altLang="zh-CN" dirty="0">
                          <a:solidFill>
                            <a:schemeClr val="tx1"/>
                          </a:solidFill>
                        </a:rPr>
                        <a:t>Binary Address</a:t>
                      </a:r>
                      <a:endParaRPr lang="zh-CN" altLang="en-US" dirty="0">
                        <a:solidFill>
                          <a:schemeClr val="tx1"/>
                        </a:solidFill>
                      </a:endParaRPr>
                    </a:p>
                  </a:txBody>
                  <a:tcPr marL="91445" marR="91445"/>
                </a:tc>
                <a:tc>
                  <a:txBody>
                    <a:bodyPr/>
                    <a:lstStyle/>
                    <a:p>
                      <a:r>
                        <a:rPr lang="en-US" altLang="zh-CN" dirty="0">
                          <a:solidFill>
                            <a:schemeClr val="tx1"/>
                          </a:solidFill>
                        </a:rPr>
                        <a:t>Hit/Miss</a:t>
                      </a:r>
                      <a:endParaRPr lang="zh-CN" altLang="en-US" dirty="0">
                        <a:solidFill>
                          <a:schemeClr val="tx1"/>
                        </a:solidFill>
                      </a:endParaRPr>
                    </a:p>
                  </a:txBody>
                  <a:tcPr marL="91445" marR="91445"/>
                </a:tc>
                <a:extLst>
                  <a:ext uri="{0D108BD9-81ED-4DB2-BD59-A6C34878D82A}">
                    <a16:rowId xmlns:a16="http://schemas.microsoft.com/office/drawing/2014/main" val="10000"/>
                  </a:ext>
                </a:extLst>
              </a:tr>
              <a:tr h="370840">
                <a:tc>
                  <a:txBody>
                    <a:bodyPr/>
                    <a:lstStyle/>
                    <a:p>
                      <a:pPr algn="ctr"/>
                      <a:r>
                        <a:rPr lang="en-US" altLang="zh-CN" dirty="0"/>
                        <a:t>00</a:t>
                      </a:r>
                      <a:endParaRPr lang="zh-CN" altLang="en-US" dirty="0"/>
                    </a:p>
                  </a:txBody>
                  <a:tcPr marL="91445" marR="91445"/>
                </a:tc>
                <a:tc>
                  <a:txBody>
                    <a:bodyPr/>
                    <a:lstStyle/>
                    <a:p>
                      <a:pPr algn="ctr"/>
                      <a:r>
                        <a:rPr lang="en-US" altLang="zh-CN" dirty="0">
                          <a:solidFill>
                            <a:schemeClr val="tx1"/>
                          </a:solidFill>
                        </a:rPr>
                        <a:t>000 0 0 000</a:t>
                      </a:r>
                      <a:endParaRPr lang="zh-CN" altLang="en-US" dirty="0">
                        <a:solidFill>
                          <a:schemeClr val="tx1"/>
                        </a:solidFill>
                      </a:endParaRPr>
                    </a:p>
                  </a:txBody>
                  <a:tcPr marL="91445" marR="91445"/>
                </a:tc>
                <a:tc>
                  <a:txBody>
                    <a:bodyPr/>
                    <a:lstStyle/>
                    <a:p>
                      <a:pPr algn="ctr"/>
                      <a:r>
                        <a:rPr lang="en-US" altLang="zh-CN" dirty="0"/>
                        <a:t>M</a:t>
                      </a:r>
                      <a:endParaRPr lang="zh-CN" altLang="en-US" dirty="0"/>
                    </a:p>
                  </a:txBody>
                  <a:tcPr marL="91445" marR="91445"/>
                </a:tc>
                <a:extLst>
                  <a:ext uri="{0D108BD9-81ED-4DB2-BD59-A6C34878D82A}">
                    <a16:rowId xmlns:a16="http://schemas.microsoft.com/office/drawing/2014/main" val="10001"/>
                  </a:ext>
                </a:extLst>
              </a:tr>
              <a:tr h="370840">
                <a:tc>
                  <a:txBody>
                    <a:bodyPr/>
                    <a:lstStyle/>
                    <a:p>
                      <a:pPr algn="ctr"/>
                      <a:r>
                        <a:rPr lang="en-US" altLang="zh-CN" dirty="0"/>
                        <a:t>20</a:t>
                      </a:r>
                      <a:endParaRPr lang="zh-CN" altLang="en-US" dirty="0"/>
                    </a:p>
                  </a:txBody>
                  <a:tcPr marL="91445" marR="91445"/>
                </a:tc>
                <a:tc>
                  <a:txBody>
                    <a:bodyPr/>
                    <a:lstStyle/>
                    <a:p>
                      <a:pPr algn="ctr"/>
                      <a:r>
                        <a:rPr lang="en-US" altLang="zh-CN" dirty="0">
                          <a:solidFill>
                            <a:schemeClr val="tx1"/>
                          </a:solidFill>
                        </a:rPr>
                        <a:t>001 0 0 000</a:t>
                      </a:r>
                      <a:endParaRPr lang="zh-CN" altLang="en-US" dirty="0">
                        <a:solidFill>
                          <a:schemeClr val="tx1"/>
                        </a:solidFill>
                      </a:endParaRPr>
                    </a:p>
                  </a:txBody>
                  <a:tcPr marL="91445" marR="91445"/>
                </a:tc>
                <a:tc>
                  <a:txBody>
                    <a:bodyPr/>
                    <a:lstStyle/>
                    <a:p>
                      <a:pPr algn="ctr"/>
                      <a:r>
                        <a:rPr lang="en-US" altLang="zh-CN" dirty="0"/>
                        <a:t>M</a:t>
                      </a:r>
                      <a:endParaRPr lang="zh-CN" altLang="en-US" dirty="0"/>
                    </a:p>
                  </a:txBody>
                  <a:tcPr marL="91445" marR="91445"/>
                </a:tc>
                <a:extLst>
                  <a:ext uri="{0D108BD9-81ED-4DB2-BD59-A6C34878D82A}">
                    <a16:rowId xmlns:a16="http://schemas.microsoft.com/office/drawing/2014/main" val="10002"/>
                  </a:ext>
                </a:extLst>
              </a:tr>
              <a:tr h="370840">
                <a:tc>
                  <a:txBody>
                    <a:bodyPr/>
                    <a:lstStyle/>
                    <a:p>
                      <a:pPr algn="ctr"/>
                      <a:r>
                        <a:rPr lang="en-US" altLang="zh-CN" dirty="0"/>
                        <a:t>06</a:t>
                      </a:r>
                      <a:endParaRPr lang="zh-CN" altLang="en-US" dirty="0"/>
                    </a:p>
                  </a:txBody>
                  <a:tcPr marL="91445" marR="91445"/>
                </a:tc>
                <a:tc>
                  <a:txBody>
                    <a:bodyPr/>
                    <a:lstStyle/>
                    <a:p>
                      <a:pPr algn="ctr"/>
                      <a:r>
                        <a:rPr lang="en-US" altLang="zh-CN" dirty="0">
                          <a:solidFill>
                            <a:schemeClr val="tx1"/>
                          </a:solidFill>
                        </a:rPr>
                        <a:t>000 0 0 110</a:t>
                      </a:r>
                      <a:endParaRPr lang="zh-CN" altLang="en-US" dirty="0">
                        <a:solidFill>
                          <a:schemeClr val="tx1"/>
                        </a:solidFill>
                      </a:endParaRPr>
                    </a:p>
                  </a:txBody>
                  <a:tcPr marL="91445" marR="91445"/>
                </a:tc>
                <a:tc>
                  <a:txBody>
                    <a:bodyPr/>
                    <a:lstStyle/>
                    <a:p>
                      <a:pPr algn="ctr"/>
                      <a:r>
                        <a:rPr lang="en-US" altLang="zh-CN" dirty="0">
                          <a:solidFill>
                            <a:srgbClr val="FF0000"/>
                          </a:solidFill>
                        </a:rPr>
                        <a:t>H</a:t>
                      </a:r>
                      <a:endParaRPr lang="zh-CN" altLang="en-US" dirty="0">
                        <a:solidFill>
                          <a:srgbClr val="FF0000"/>
                        </a:solidFill>
                      </a:endParaRPr>
                    </a:p>
                  </a:txBody>
                  <a:tcPr marL="91445" marR="91445"/>
                </a:tc>
                <a:extLst>
                  <a:ext uri="{0D108BD9-81ED-4DB2-BD59-A6C34878D82A}">
                    <a16:rowId xmlns:a16="http://schemas.microsoft.com/office/drawing/2014/main" val="10003"/>
                  </a:ext>
                </a:extLst>
              </a:tr>
              <a:tr h="370840">
                <a:tc>
                  <a:txBody>
                    <a:bodyPr/>
                    <a:lstStyle/>
                    <a:p>
                      <a:pPr algn="ctr"/>
                      <a:r>
                        <a:rPr lang="en-US" altLang="zh-CN" dirty="0"/>
                        <a:t>85</a:t>
                      </a:r>
                      <a:endParaRPr lang="zh-CN" altLang="en-US" dirty="0"/>
                    </a:p>
                  </a:txBody>
                  <a:tcPr marL="91445" marR="91445"/>
                </a:tc>
                <a:tc>
                  <a:txBody>
                    <a:bodyPr/>
                    <a:lstStyle/>
                    <a:p>
                      <a:pPr algn="ctr"/>
                      <a:r>
                        <a:rPr lang="en-US" altLang="zh-CN" dirty="0">
                          <a:solidFill>
                            <a:schemeClr val="tx1"/>
                          </a:solidFill>
                        </a:rPr>
                        <a:t>100 0 0 101</a:t>
                      </a:r>
                      <a:endParaRPr lang="zh-CN" altLang="en-US" dirty="0">
                        <a:solidFill>
                          <a:schemeClr val="tx1"/>
                        </a:solidFill>
                      </a:endParaRPr>
                    </a:p>
                  </a:txBody>
                  <a:tcPr marL="91445" marR="91445"/>
                </a:tc>
                <a:tc>
                  <a:txBody>
                    <a:bodyPr/>
                    <a:lstStyle/>
                    <a:p>
                      <a:pPr algn="ctr"/>
                      <a:r>
                        <a:rPr lang="en-US" altLang="zh-CN" dirty="0">
                          <a:solidFill>
                            <a:srgbClr val="FF0000"/>
                          </a:solidFill>
                        </a:rPr>
                        <a:t>M</a:t>
                      </a:r>
                      <a:endParaRPr lang="zh-CN" altLang="en-US" dirty="0">
                        <a:solidFill>
                          <a:srgbClr val="FF0000"/>
                        </a:solidFill>
                      </a:endParaRPr>
                    </a:p>
                  </a:txBody>
                  <a:tcPr marL="91445" marR="91445"/>
                </a:tc>
                <a:extLst>
                  <a:ext uri="{0D108BD9-81ED-4DB2-BD59-A6C34878D82A}">
                    <a16:rowId xmlns:a16="http://schemas.microsoft.com/office/drawing/2014/main" val="10004"/>
                  </a:ext>
                </a:extLst>
              </a:tr>
              <a:tr h="370840">
                <a:tc>
                  <a:txBody>
                    <a:bodyPr/>
                    <a:lstStyle/>
                    <a:p>
                      <a:pPr algn="ctr"/>
                      <a:r>
                        <a:rPr lang="en-US" altLang="zh-CN" dirty="0"/>
                        <a:t>07</a:t>
                      </a:r>
                      <a:endParaRPr lang="zh-CN" altLang="en-US" dirty="0"/>
                    </a:p>
                  </a:txBody>
                  <a:tcPr marL="91445" marR="91445"/>
                </a:tc>
                <a:tc>
                  <a:txBody>
                    <a:bodyPr/>
                    <a:lstStyle/>
                    <a:p>
                      <a:pPr algn="ctr"/>
                      <a:r>
                        <a:rPr lang="en-US" altLang="zh-CN" dirty="0">
                          <a:solidFill>
                            <a:schemeClr val="tx1"/>
                          </a:solidFill>
                        </a:rPr>
                        <a:t>000 0 0 111</a:t>
                      </a:r>
                      <a:endParaRPr lang="zh-CN" altLang="en-US" dirty="0">
                        <a:solidFill>
                          <a:schemeClr val="tx1"/>
                        </a:solidFill>
                      </a:endParaRPr>
                    </a:p>
                  </a:txBody>
                  <a:tcPr marL="91445" marR="91445"/>
                </a:tc>
                <a:tc>
                  <a:txBody>
                    <a:bodyPr/>
                    <a:lstStyle/>
                    <a:p>
                      <a:pPr algn="ctr"/>
                      <a:r>
                        <a:rPr lang="en-US" altLang="zh-CN" dirty="0">
                          <a:solidFill>
                            <a:srgbClr val="FF0000"/>
                          </a:solidFill>
                        </a:rPr>
                        <a:t>H</a:t>
                      </a:r>
                      <a:endParaRPr lang="zh-CN" altLang="en-US" dirty="0">
                        <a:solidFill>
                          <a:srgbClr val="FF0000"/>
                        </a:solidFill>
                      </a:endParaRPr>
                    </a:p>
                  </a:txBody>
                  <a:tcPr marL="91445" marR="91445"/>
                </a:tc>
                <a:extLst>
                  <a:ext uri="{0D108BD9-81ED-4DB2-BD59-A6C34878D82A}">
                    <a16:rowId xmlns:a16="http://schemas.microsoft.com/office/drawing/2014/main" val="10005"/>
                  </a:ext>
                </a:extLst>
              </a:tr>
              <a:tr h="370840">
                <a:tc>
                  <a:txBody>
                    <a:bodyPr/>
                    <a:lstStyle/>
                    <a:p>
                      <a:pPr algn="ctr"/>
                      <a:r>
                        <a:rPr lang="en-US" altLang="zh-CN" dirty="0"/>
                        <a:t>F1</a:t>
                      </a:r>
                      <a:endParaRPr lang="zh-CN" altLang="en-US" dirty="0"/>
                    </a:p>
                  </a:txBody>
                  <a:tcPr marL="91445" marR="91445"/>
                </a:tc>
                <a:tc>
                  <a:txBody>
                    <a:bodyPr/>
                    <a:lstStyle/>
                    <a:p>
                      <a:pPr algn="ctr"/>
                      <a:r>
                        <a:rPr lang="en-US" altLang="zh-CN" dirty="0">
                          <a:solidFill>
                            <a:schemeClr val="tx1"/>
                          </a:solidFill>
                        </a:rPr>
                        <a:t>111 1 0 001</a:t>
                      </a:r>
                      <a:endParaRPr lang="zh-CN" altLang="en-US" dirty="0">
                        <a:solidFill>
                          <a:schemeClr val="tx1"/>
                        </a:solidFill>
                      </a:endParaRPr>
                    </a:p>
                  </a:txBody>
                  <a:tcPr marL="91445" marR="91445"/>
                </a:tc>
                <a:tc>
                  <a:txBody>
                    <a:bodyPr/>
                    <a:lstStyle/>
                    <a:p>
                      <a:pPr algn="ctr"/>
                      <a:r>
                        <a:rPr lang="en-US" altLang="zh-CN" dirty="0">
                          <a:solidFill>
                            <a:srgbClr val="FF0000"/>
                          </a:solidFill>
                        </a:rPr>
                        <a:t>M</a:t>
                      </a:r>
                      <a:endParaRPr lang="zh-CN" altLang="en-US" dirty="0">
                        <a:solidFill>
                          <a:srgbClr val="FF0000"/>
                        </a:solidFill>
                      </a:endParaRPr>
                    </a:p>
                  </a:txBody>
                  <a:tcPr marL="91445" marR="91445"/>
                </a:tc>
                <a:extLst>
                  <a:ext uri="{0D108BD9-81ED-4DB2-BD59-A6C34878D82A}">
                    <a16:rowId xmlns:a16="http://schemas.microsoft.com/office/drawing/2014/main" val="10006"/>
                  </a:ext>
                </a:extLst>
              </a:tr>
              <a:tr h="370840">
                <a:tc>
                  <a:txBody>
                    <a:bodyPr/>
                    <a:lstStyle/>
                    <a:p>
                      <a:pPr algn="ctr"/>
                      <a:r>
                        <a:rPr lang="en-US" altLang="zh-CN" dirty="0"/>
                        <a:t>33</a:t>
                      </a:r>
                      <a:endParaRPr lang="zh-CN" altLang="en-US" dirty="0"/>
                    </a:p>
                  </a:txBody>
                  <a:tcPr marL="91445" marR="91445"/>
                </a:tc>
                <a:tc>
                  <a:txBody>
                    <a:bodyPr/>
                    <a:lstStyle/>
                    <a:p>
                      <a:pPr algn="ctr"/>
                      <a:r>
                        <a:rPr lang="en-US" altLang="zh-CN" dirty="0">
                          <a:solidFill>
                            <a:schemeClr val="tx1"/>
                          </a:solidFill>
                        </a:rPr>
                        <a:t>001 1 0 011</a:t>
                      </a:r>
                      <a:endParaRPr lang="zh-CN" altLang="en-US" dirty="0">
                        <a:solidFill>
                          <a:schemeClr val="tx1"/>
                        </a:solidFill>
                      </a:endParaRPr>
                    </a:p>
                  </a:txBody>
                  <a:tcPr marL="91445" marR="91445"/>
                </a:tc>
                <a:tc>
                  <a:txBody>
                    <a:bodyPr/>
                    <a:lstStyle/>
                    <a:p>
                      <a:pPr algn="ctr"/>
                      <a:r>
                        <a:rPr lang="en-US" altLang="zh-CN" dirty="0">
                          <a:solidFill>
                            <a:srgbClr val="FF0000"/>
                          </a:solidFill>
                        </a:rPr>
                        <a:t>M</a:t>
                      </a:r>
                      <a:endParaRPr lang="zh-CN" altLang="en-US" dirty="0">
                        <a:solidFill>
                          <a:srgbClr val="FF0000"/>
                        </a:solidFill>
                      </a:endParaRPr>
                    </a:p>
                  </a:txBody>
                  <a:tcPr marL="91445" marR="91445"/>
                </a:tc>
                <a:extLst>
                  <a:ext uri="{0D108BD9-81ED-4DB2-BD59-A6C34878D82A}">
                    <a16:rowId xmlns:a16="http://schemas.microsoft.com/office/drawing/2014/main" val="10007"/>
                  </a:ext>
                </a:extLst>
              </a:tr>
              <a:tr h="370840">
                <a:tc>
                  <a:txBody>
                    <a:bodyPr/>
                    <a:lstStyle/>
                    <a:p>
                      <a:pPr algn="ctr"/>
                      <a:r>
                        <a:rPr lang="en-US" altLang="zh-CN" dirty="0"/>
                        <a:t>F0</a:t>
                      </a:r>
                      <a:endParaRPr lang="zh-CN" altLang="en-US" dirty="0"/>
                    </a:p>
                  </a:txBody>
                  <a:tcPr marL="91445" marR="91445"/>
                </a:tc>
                <a:tc>
                  <a:txBody>
                    <a:bodyPr/>
                    <a:lstStyle/>
                    <a:p>
                      <a:pPr algn="ctr"/>
                      <a:r>
                        <a:rPr lang="en-US" altLang="zh-CN" dirty="0">
                          <a:solidFill>
                            <a:schemeClr val="tx1"/>
                          </a:solidFill>
                        </a:rPr>
                        <a:t>111 1 0 000</a:t>
                      </a:r>
                      <a:endParaRPr lang="zh-CN" altLang="en-US" dirty="0">
                        <a:solidFill>
                          <a:schemeClr val="tx1"/>
                        </a:solidFill>
                      </a:endParaRPr>
                    </a:p>
                  </a:txBody>
                  <a:tcPr marL="91445" marR="91445"/>
                </a:tc>
                <a:tc>
                  <a:txBody>
                    <a:bodyPr/>
                    <a:lstStyle/>
                    <a:p>
                      <a:pPr algn="ctr"/>
                      <a:r>
                        <a:rPr lang="en-US" altLang="zh-CN" dirty="0">
                          <a:solidFill>
                            <a:srgbClr val="FF0000"/>
                          </a:solidFill>
                        </a:rPr>
                        <a:t>H</a:t>
                      </a:r>
                      <a:endParaRPr lang="zh-CN" altLang="en-US" dirty="0">
                        <a:solidFill>
                          <a:srgbClr val="FF0000"/>
                        </a:solidFill>
                      </a:endParaRPr>
                    </a:p>
                  </a:txBody>
                  <a:tcPr marL="91445" marR="91445"/>
                </a:tc>
                <a:extLst>
                  <a:ext uri="{0D108BD9-81ED-4DB2-BD59-A6C34878D82A}">
                    <a16:rowId xmlns:a16="http://schemas.microsoft.com/office/drawing/2014/main" val="10008"/>
                  </a:ext>
                </a:extLst>
              </a:tr>
              <a:tr h="370840">
                <a:tc>
                  <a:txBody>
                    <a:bodyPr/>
                    <a:lstStyle/>
                    <a:p>
                      <a:pPr algn="ctr"/>
                      <a:r>
                        <a:rPr lang="en-US" altLang="zh-CN" dirty="0"/>
                        <a:t>21</a:t>
                      </a:r>
                      <a:endParaRPr lang="zh-CN" altLang="en-US" dirty="0"/>
                    </a:p>
                  </a:txBody>
                  <a:tcPr marL="91445" marR="91445"/>
                </a:tc>
                <a:tc>
                  <a:txBody>
                    <a:bodyPr/>
                    <a:lstStyle/>
                    <a:p>
                      <a:pPr algn="ctr"/>
                      <a:r>
                        <a:rPr lang="en-US" altLang="zh-CN" dirty="0">
                          <a:solidFill>
                            <a:schemeClr val="tx1"/>
                          </a:solidFill>
                        </a:rPr>
                        <a:t>001 0 0 001</a:t>
                      </a:r>
                      <a:endParaRPr lang="zh-CN" altLang="en-US" dirty="0">
                        <a:solidFill>
                          <a:schemeClr val="tx1"/>
                        </a:solidFill>
                      </a:endParaRPr>
                    </a:p>
                  </a:txBody>
                  <a:tcPr marL="91445" marR="91445"/>
                </a:tc>
                <a:tc>
                  <a:txBody>
                    <a:bodyPr/>
                    <a:lstStyle/>
                    <a:p>
                      <a:pPr algn="ctr"/>
                      <a:r>
                        <a:rPr lang="en-US" altLang="zh-CN" dirty="0">
                          <a:solidFill>
                            <a:srgbClr val="FF0000"/>
                          </a:solidFill>
                        </a:rPr>
                        <a:t>M</a:t>
                      </a:r>
                      <a:endParaRPr lang="zh-CN" altLang="en-US" dirty="0">
                        <a:solidFill>
                          <a:srgbClr val="FF0000"/>
                        </a:solidFill>
                      </a:endParaRPr>
                    </a:p>
                  </a:txBody>
                  <a:tcPr marL="91445" marR="91445"/>
                </a:tc>
                <a:extLst>
                  <a:ext uri="{0D108BD9-81ED-4DB2-BD59-A6C34878D82A}">
                    <a16:rowId xmlns:a16="http://schemas.microsoft.com/office/drawing/2014/main" val="10009"/>
                  </a:ext>
                </a:extLst>
              </a:tr>
            </a:tbl>
          </a:graphicData>
        </a:graphic>
      </p:graphicFrame>
      <p:sp>
        <p:nvSpPr>
          <p:cNvPr id="66612" name="文本框 2">
            <a:extLst>
              <a:ext uri="{FF2B5EF4-FFF2-40B4-BE49-F238E27FC236}">
                <a16:creationId xmlns:a16="http://schemas.microsoft.com/office/drawing/2014/main" id="{05F04ED6-8C3B-DCC0-B233-1A5A4C86B434}"/>
              </a:ext>
            </a:extLst>
          </p:cNvPr>
          <p:cNvSpPr txBox="1">
            <a:spLocks noChangeArrowheads="1"/>
          </p:cNvSpPr>
          <p:nvPr/>
        </p:nvSpPr>
        <p:spPr bwMode="auto">
          <a:xfrm>
            <a:off x="250825" y="2852738"/>
            <a:ext cx="10017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solidFill>
                  <a:srgbClr val="FF0000"/>
                </a:solidFill>
              </a:rPr>
              <a:t>Offset </a:t>
            </a:r>
          </a:p>
          <a:p>
            <a:pPr>
              <a:spcBef>
                <a:spcPct val="0"/>
              </a:spcBef>
              <a:buFontTx/>
              <a:buNone/>
            </a:pPr>
            <a:r>
              <a:rPr lang="en-US" altLang="zh-CN" sz="1600">
                <a:solidFill>
                  <a:srgbClr val="FF0000"/>
                </a:solidFill>
              </a:rPr>
              <a:t>3bits</a:t>
            </a:r>
          </a:p>
          <a:p>
            <a:pPr>
              <a:spcBef>
                <a:spcPct val="0"/>
              </a:spcBef>
              <a:buFontTx/>
              <a:buNone/>
            </a:pPr>
            <a:endParaRPr lang="en-US" altLang="zh-CN" sz="1600">
              <a:solidFill>
                <a:srgbClr val="FF0000"/>
              </a:solidFill>
            </a:endParaRPr>
          </a:p>
          <a:p>
            <a:pPr>
              <a:spcBef>
                <a:spcPct val="0"/>
              </a:spcBef>
              <a:buFontTx/>
              <a:buNone/>
            </a:pPr>
            <a:r>
              <a:rPr lang="en-US" altLang="zh-CN" sz="1600">
                <a:solidFill>
                  <a:srgbClr val="FF0000"/>
                </a:solidFill>
              </a:rPr>
              <a:t>Index</a:t>
            </a:r>
          </a:p>
          <a:p>
            <a:pPr>
              <a:spcBef>
                <a:spcPct val="0"/>
              </a:spcBef>
              <a:buFontTx/>
              <a:buNone/>
            </a:pPr>
            <a:r>
              <a:rPr lang="en-US" altLang="zh-CN" sz="1600">
                <a:solidFill>
                  <a:srgbClr val="FF0000"/>
                </a:solidFill>
              </a:rPr>
              <a:t>2bits</a:t>
            </a:r>
          </a:p>
          <a:p>
            <a:pPr>
              <a:spcBef>
                <a:spcPct val="0"/>
              </a:spcBef>
              <a:buFontTx/>
              <a:buNone/>
            </a:pPr>
            <a:endParaRPr lang="en-US" altLang="zh-CN" sz="1600">
              <a:solidFill>
                <a:srgbClr val="FF0000"/>
              </a:solidFill>
            </a:endParaRPr>
          </a:p>
          <a:p>
            <a:pPr>
              <a:spcBef>
                <a:spcPct val="0"/>
              </a:spcBef>
              <a:buFontTx/>
              <a:buNone/>
            </a:pPr>
            <a:r>
              <a:rPr lang="en-US" altLang="zh-CN" sz="1600">
                <a:solidFill>
                  <a:srgbClr val="FF0000"/>
                </a:solidFill>
              </a:rPr>
              <a:t>Tag</a:t>
            </a:r>
          </a:p>
          <a:p>
            <a:pPr>
              <a:spcBef>
                <a:spcPct val="0"/>
              </a:spcBef>
              <a:buFontTx/>
              <a:buNone/>
            </a:pPr>
            <a:r>
              <a:rPr lang="en-US" altLang="zh-CN" sz="1600">
                <a:solidFill>
                  <a:srgbClr val="FF0000"/>
                </a:solidFill>
              </a:rPr>
              <a:t>5bits</a:t>
            </a:r>
            <a:endParaRPr lang="zh-CN" altLang="en-US" sz="1600">
              <a:solidFill>
                <a:srgbClr val="FF0000"/>
              </a:solidFill>
            </a:endParaRPr>
          </a:p>
        </p:txBody>
      </p:sp>
      <p:cxnSp>
        <p:nvCxnSpPr>
          <p:cNvPr id="5" name="直接连接符 4">
            <a:extLst>
              <a:ext uri="{FF2B5EF4-FFF2-40B4-BE49-F238E27FC236}">
                <a16:creationId xmlns:a16="http://schemas.microsoft.com/office/drawing/2014/main" id="{F1BAE012-BB73-7AB2-DD50-EC7D7FFD4234}"/>
              </a:ext>
            </a:extLst>
          </p:cNvPr>
          <p:cNvCxnSpPr>
            <a:cxnSpLocks/>
          </p:cNvCxnSpPr>
          <p:nvPr/>
        </p:nvCxnSpPr>
        <p:spPr>
          <a:xfrm>
            <a:off x="3492500" y="2725738"/>
            <a:ext cx="0" cy="33496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174CE10-AB98-8F1E-219D-3142ECB3E453}"/>
              </a:ext>
            </a:extLst>
          </p:cNvPr>
          <p:cNvCxnSpPr/>
          <p:nvPr/>
        </p:nvCxnSpPr>
        <p:spPr>
          <a:xfrm>
            <a:off x="3924300" y="2725738"/>
            <a:ext cx="0" cy="33496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表格 7">
            <a:extLst>
              <a:ext uri="{FF2B5EF4-FFF2-40B4-BE49-F238E27FC236}">
                <a16:creationId xmlns:a16="http://schemas.microsoft.com/office/drawing/2014/main" id="{80411F58-CCD3-EB62-EB06-E6CDD36AFBDC}"/>
              </a:ext>
            </a:extLst>
          </p:cNvPr>
          <p:cNvGraphicFramePr>
            <a:graphicFrameLocks noGrp="1"/>
          </p:cNvGraphicFramePr>
          <p:nvPr/>
        </p:nvGraphicFramePr>
        <p:xfrm>
          <a:off x="6227763" y="2700338"/>
          <a:ext cx="2773362" cy="1828800"/>
        </p:xfrm>
        <a:graphic>
          <a:graphicData uri="http://schemas.openxmlformats.org/drawingml/2006/table">
            <a:tbl>
              <a:tblPr firstRow="1" bandRow="1">
                <a:tableStyleId>{5C22544A-7EE6-4342-B048-85BDC9FD1C3A}</a:tableStyleId>
              </a:tblPr>
              <a:tblGrid>
                <a:gridCol w="924454">
                  <a:extLst>
                    <a:ext uri="{9D8B030D-6E8A-4147-A177-3AD203B41FA5}">
                      <a16:colId xmlns:a16="http://schemas.microsoft.com/office/drawing/2014/main" val="20000"/>
                    </a:ext>
                  </a:extLst>
                </a:gridCol>
                <a:gridCol w="924454">
                  <a:extLst>
                    <a:ext uri="{9D8B030D-6E8A-4147-A177-3AD203B41FA5}">
                      <a16:colId xmlns:a16="http://schemas.microsoft.com/office/drawing/2014/main" val="20001"/>
                    </a:ext>
                  </a:extLst>
                </a:gridCol>
                <a:gridCol w="924454">
                  <a:extLst>
                    <a:ext uri="{9D8B030D-6E8A-4147-A177-3AD203B41FA5}">
                      <a16:colId xmlns:a16="http://schemas.microsoft.com/office/drawing/2014/main" val="20002"/>
                    </a:ext>
                  </a:extLst>
                </a:gridCol>
              </a:tblGrid>
              <a:tr h="325958">
                <a:tc>
                  <a:txBody>
                    <a:bodyPr/>
                    <a:lstStyle/>
                    <a:p>
                      <a:r>
                        <a:rPr lang="en-US" altLang="zh-CN" dirty="0">
                          <a:solidFill>
                            <a:schemeClr val="tx1"/>
                          </a:solidFill>
                        </a:rPr>
                        <a:t>set</a:t>
                      </a:r>
                      <a:endParaRPr lang="zh-CN" altLang="en-US" dirty="0">
                        <a:solidFill>
                          <a:schemeClr val="tx1"/>
                        </a:solidFill>
                      </a:endParaRPr>
                    </a:p>
                  </a:txBody>
                  <a:tcPr marL="91435" marR="91435"/>
                </a:tc>
                <a:tc>
                  <a:txBody>
                    <a:bodyPr/>
                    <a:lstStyle/>
                    <a:p>
                      <a:r>
                        <a:rPr lang="en-US" altLang="zh-CN" dirty="0">
                          <a:solidFill>
                            <a:schemeClr val="tx1"/>
                          </a:solidFill>
                        </a:rPr>
                        <a:t>Tag</a:t>
                      </a:r>
                      <a:endParaRPr lang="zh-CN" altLang="en-US" dirty="0">
                        <a:solidFill>
                          <a:schemeClr val="tx1"/>
                        </a:solidFill>
                      </a:endParaRPr>
                    </a:p>
                  </a:txBody>
                  <a:tcPr marL="91435" marR="91435"/>
                </a:tc>
                <a:tc>
                  <a:txBody>
                    <a:bodyPr/>
                    <a:lstStyle/>
                    <a:p>
                      <a:r>
                        <a:rPr lang="en-US" altLang="zh-CN" dirty="0">
                          <a:solidFill>
                            <a:schemeClr val="tx1"/>
                          </a:solidFill>
                        </a:rPr>
                        <a:t>Tag</a:t>
                      </a:r>
                      <a:endParaRPr lang="zh-CN" altLang="en-US" dirty="0">
                        <a:solidFill>
                          <a:schemeClr val="tx1"/>
                        </a:solidFill>
                      </a:endParaRPr>
                    </a:p>
                  </a:txBody>
                  <a:tcPr marL="91435" marR="91435"/>
                </a:tc>
                <a:extLst>
                  <a:ext uri="{0D108BD9-81ED-4DB2-BD59-A6C34878D82A}">
                    <a16:rowId xmlns:a16="http://schemas.microsoft.com/office/drawing/2014/main" val="10000"/>
                  </a:ext>
                </a:extLst>
              </a:tr>
              <a:tr h="325958">
                <a:tc>
                  <a:txBody>
                    <a:bodyPr/>
                    <a:lstStyle/>
                    <a:p>
                      <a:r>
                        <a:rPr lang="en-US" altLang="zh-CN" dirty="0"/>
                        <a:t>Set0</a:t>
                      </a:r>
                      <a:endParaRPr lang="zh-CN" altLang="en-US" dirty="0"/>
                    </a:p>
                  </a:txBody>
                  <a:tcPr marL="91435" marR="91435"/>
                </a:tc>
                <a:tc>
                  <a:txBody>
                    <a:bodyPr/>
                    <a:lstStyle/>
                    <a:p>
                      <a:r>
                        <a:rPr lang="en-US" altLang="zh-CN" dirty="0"/>
                        <a:t>000</a:t>
                      </a:r>
                      <a:endParaRPr lang="zh-CN" altLang="en-US" dirty="0"/>
                    </a:p>
                  </a:txBody>
                  <a:tcPr marL="91435" marR="91435"/>
                </a:tc>
                <a:tc>
                  <a:txBody>
                    <a:bodyPr/>
                    <a:lstStyle/>
                    <a:p>
                      <a:r>
                        <a:rPr lang="en-US" altLang="zh-CN" dirty="0"/>
                        <a:t>001</a:t>
                      </a:r>
                      <a:endParaRPr lang="zh-CN" altLang="en-US" dirty="0"/>
                    </a:p>
                  </a:txBody>
                  <a:tcPr marL="91435" marR="91435"/>
                </a:tc>
                <a:extLst>
                  <a:ext uri="{0D108BD9-81ED-4DB2-BD59-A6C34878D82A}">
                    <a16:rowId xmlns:a16="http://schemas.microsoft.com/office/drawing/2014/main" val="10001"/>
                  </a:ext>
                </a:extLst>
              </a:tr>
              <a:tr h="325958">
                <a:tc>
                  <a:txBody>
                    <a:bodyPr/>
                    <a:lstStyle/>
                    <a:p>
                      <a:r>
                        <a:rPr lang="en-US" altLang="zh-CN" dirty="0"/>
                        <a:t>Set1</a:t>
                      </a:r>
                      <a:endParaRPr lang="zh-CN" altLang="en-US" dirty="0"/>
                    </a:p>
                  </a:txBody>
                  <a:tcPr marL="91435" marR="91435"/>
                </a:tc>
                <a:tc>
                  <a:txBody>
                    <a:bodyPr/>
                    <a:lstStyle/>
                    <a:p>
                      <a:endParaRPr lang="zh-CN" altLang="en-US" dirty="0"/>
                    </a:p>
                  </a:txBody>
                  <a:tcPr marL="91435" marR="91435"/>
                </a:tc>
                <a:tc>
                  <a:txBody>
                    <a:bodyPr/>
                    <a:lstStyle/>
                    <a:p>
                      <a:endParaRPr lang="zh-CN" altLang="en-US" dirty="0"/>
                    </a:p>
                  </a:txBody>
                  <a:tcPr marL="91435" marR="91435"/>
                </a:tc>
                <a:extLst>
                  <a:ext uri="{0D108BD9-81ED-4DB2-BD59-A6C34878D82A}">
                    <a16:rowId xmlns:a16="http://schemas.microsoft.com/office/drawing/2014/main" val="10002"/>
                  </a:ext>
                </a:extLst>
              </a:tr>
              <a:tr h="325958">
                <a:tc>
                  <a:txBody>
                    <a:bodyPr/>
                    <a:lstStyle/>
                    <a:p>
                      <a:r>
                        <a:rPr lang="en-US" altLang="zh-CN" dirty="0"/>
                        <a:t>Set2</a:t>
                      </a:r>
                      <a:endParaRPr lang="zh-CN" altLang="en-US" dirty="0"/>
                    </a:p>
                  </a:txBody>
                  <a:tcPr marL="91435" marR="91435"/>
                </a:tc>
                <a:tc>
                  <a:txBody>
                    <a:bodyPr/>
                    <a:lstStyle/>
                    <a:p>
                      <a:endParaRPr lang="zh-CN" altLang="en-US" dirty="0"/>
                    </a:p>
                  </a:txBody>
                  <a:tcPr marL="91435" marR="91435"/>
                </a:tc>
                <a:tc>
                  <a:txBody>
                    <a:bodyPr/>
                    <a:lstStyle/>
                    <a:p>
                      <a:endParaRPr lang="zh-CN" altLang="en-US" dirty="0"/>
                    </a:p>
                  </a:txBody>
                  <a:tcPr marL="91435" marR="91435"/>
                </a:tc>
                <a:extLst>
                  <a:ext uri="{0D108BD9-81ED-4DB2-BD59-A6C34878D82A}">
                    <a16:rowId xmlns:a16="http://schemas.microsoft.com/office/drawing/2014/main" val="10003"/>
                  </a:ext>
                </a:extLst>
              </a:tr>
              <a:tr h="325958">
                <a:tc>
                  <a:txBody>
                    <a:bodyPr/>
                    <a:lstStyle/>
                    <a:p>
                      <a:r>
                        <a:rPr lang="en-US" altLang="zh-CN" dirty="0"/>
                        <a:t>set3</a:t>
                      </a:r>
                      <a:endParaRPr lang="zh-CN" altLang="en-US" dirty="0"/>
                    </a:p>
                  </a:txBody>
                  <a:tcPr marL="91435" marR="91435"/>
                </a:tc>
                <a:tc>
                  <a:txBody>
                    <a:bodyPr/>
                    <a:lstStyle/>
                    <a:p>
                      <a:endParaRPr lang="zh-CN" altLang="en-US" dirty="0"/>
                    </a:p>
                  </a:txBody>
                  <a:tcPr marL="91435" marR="91435"/>
                </a:tc>
                <a:tc>
                  <a:txBody>
                    <a:bodyPr/>
                    <a:lstStyle/>
                    <a:p>
                      <a:endParaRPr lang="zh-CN" altLang="en-US" dirty="0"/>
                    </a:p>
                  </a:txBody>
                  <a:tcPr marL="91435" marR="91435"/>
                </a:tc>
                <a:extLst>
                  <a:ext uri="{0D108BD9-81ED-4DB2-BD59-A6C34878D82A}">
                    <a16:rowId xmlns:a16="http://schemas.microsoft.com/office/drawing/2014/main" val="10004"/>
                  </a:ext>
                </a:extLst>
              </a:tr>
            </a:tbl>
          </a:graphicData>
        </a:graphic>
      </p:graphicFrame>
      <p:sp>
        <p:nvSpPr>
          <p:cNvPr id="15" name="文本框 14">
            <a:extLst>
              <a:ext uri="{FF2B5EF4-FFF2-40B4-BE49-F238E27FC236}">
                <a16:creationId xmlns:a16="http://schemas.microsoft.com/office/drawing/2014/main" id="{96EA5B29-C915-797F-BBC3-3DC3BF004FBB}"/>
              </a:ext>
            </a:extLst>
          </p:cNvPr>
          <p:cNvSpPr txBox="1">
            <a:spLocks noChangeArrowheads="1"/>
          </p:cNvSpPr>
          <p:nvPr/>
        </p:nvSpPr>
        <p:spPr bwMode="auto">
          <a:xfrm>
            <a:off x="6300788" y="4914900"/>
            <a:ext cx="2339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 06</a:t>
            </a:r>
          </a:p>
          <a:p>
            <a:pPr>
              <a:spcBef>
                <a:spcPct val="0"/>
              </a:spcBef>
              <a:buFontTx/>
              <a:buNone/>
            </a:pPr>
            <a:r>
              <a:rPr lang="en-US" altLang="zh-CN" sz="1800"/>
              <a:t>        Tag     index</a:t>
            </a:r>
          </a:p>
          <a:p>
            <a:pPr>
              <a:spcBef>
                <a:spcPct val="0"/>
              </a:spcBef>
              <a:buFontTx/>
              <a:buNone/>
            </a:pPr>
            <a:r>
              <a:rPr lang="en-US" altLang="zh-CN" sz="1800"/>
              <a:t>         000      00</a:t>
            </a:r>
          </a:p>
        </p:txBody>
      </p:sp>
      <p:pic>
        <p:nvPicPr>
          <p:cNvPr id="17" name="图片 16">
            <a:extLst>
              <a:ext uri="{FF2B5EF4-FFF2-40B4-BE49-F238E27FC236}">
                <a16:creationId xmlns:a16="http://schemas.microsoft.com/office/drawing/2014/main" id="{42B54F40-E3A7-C86C-77B0-00B432484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13" y="4776788"/>
            <a:ext cx="2397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BEE37273-7F60-D13C-E75F-89E75B3BF2A1}"/>
              </a:ext>
            </a:extLst>
          </p:cNvPr>
          <p:cNvSpPr txBox="1">
            <a:spLocks noChangeArrowheads="1"/>
          </p:cNvSpPr>
          <p:nvPr/>
        </p:nvSpPr>
        <p:spPr bwMode="auto">
          <a:xfrm>
            <a:off x="6453188" y="5067300"/>
            <a:ext cx="2339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 85</a:t>
            </a:r>
          </a:p>
          <a:p>
            <a:pPr>
              <a:spcBef>
                <a:spcPct val="0"/>
              </a:spcBef>
              <a:buFontTx/>
              <a:buNone/>
            </a:pPr>
            <a:r>
              <a:rPr lang="en-US" altLang="zh-CN" sz="1800"/>
              <a:t>        Tag     index</a:t>
            </a:r>
          </a:p>
          <a:p>
            <a:pPr>
              <a:spcBef>
                <a:spcPct val="0"/>
              </a:spcBef>
              <a:buFontTx/>
              <a:buNone/>
            </a:pPr>
            <a:r>
              <a:rPr lang="en-US" altLang="zh-CN" sz="1800"/>
              <a:t>         100      00</a:t>
            </a:r>
          </a:p>
        </p:txBody>
      </p:sp>
      <p:pic>
        <p:nvPicPr>
          <p:cNvPr id="19" name="图片 18">
            <a:extLst>
              <a:ext uri="{FF2B5EF4-FFF2-40B4-BE49-F238E27FC236}">
                <a16:creationId xmlns:a16="http://schemas.microsoft.com/office/drawing/2014/main" id="{697D19AF-844D-7AD6-7610-4DB5EEA8D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8" y="3071813"/>
            <a:ext cx="660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1367B493-0D74-90D8-4392-786A288DAE46}"/>
              </a:ext>
            </a:extLst>
          </p:cNvPr>
          <p:cNvSpPr txBox="1">
            <a:spLocks noChangeArrowheads="1"/>
          </p:cNvSpPr>
          <p:nvPr/>
        </p:nvSpPr>
        <p:spPr bwMode="auto">
          <a:xfrm>
            <a:off x="8124825" y="3071813"/>
            <a:ext cx="701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100</a:t>
            </a:r>
            <a:endParaRPr lang="zh-CN" altLang="en-US" sz="1800"/>
          </a:p>
        </p:txBody>
      </p:sp>
      <p:pic>
        <p:nvPicPr>
          <p:cNvPr id="22" name="图片 21">
            <a:extLst>
              <a:ext uri="{FF2B5EF4-FFF2-40B4-BE49-F238E27FC236}">
                <a16:creationId xmlns:a16="http://schemas.microsoft.com/office/drawing/2014/main" id="{D0B1E232-9EA7-9EA7-9DD1-781E82C2A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913" y="4929188"/>
            <a:ext cx="2397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8A3D5F7C-42CD-9F9B-AB99-F8D6D931682F}"/>
              </a:ext>
            </a:extLst>
          </p:cNvPr>
          <p:cNvSpPr txBox="1">
            <a:spLocks noChangeArrowheads="1"/>
          </p:cNvSpPr>
          <p:nvPr/>
        </p:nvSpPr>
        <p:spPr bwMode="auto">
          <a:xfrm>
            <a:off x="6580188" y="4997450"/>
            <a:ext cx="2339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 07</a:t>
            </a:r>
          </a:p>
          <a:p>
            <a:pPr>
              <a:spcBef>
                <a:spcPct val="0"/>
              </a:spcBef>
              <a:buFontTx/>
              <a:buNone/>
            </a:pPr>
            <a:r>
              <a:rPr lang="en-US" altLang="zh-CN" sz="1800"/>
              <a:t>        Tag     index</a:t>
            </a:r>
          </a:p>
          <a:p>
            <a:pPr>
              <a:spcBef>
                <a:spcPct val="0"/>
              </a:spcBef>
              <a:buFontTx/>
              <a:buNone/>
            </a:pPr>
            <a:r>
              <a:rPr lang="en-US" altLang="zh-CN" sz="1800"/>
              <a:t>         000      00</a:t>
            </a:r>
          </a:p>
        </p:txBody>
      </p:sp>
      <p:pic>
        <p:nvPicPr>
          <p:cNvPr id="25" name="图片 24">
            <a:extLst>
              <a:ext uri="{FF2B5EF4-FFF2-40B4-BE49-F238E27FC236}">
                <a16:creationId xmlns:a16="http://schemas.microsoft.com/office/drawing/2014/main" id="{8C35458D-D73B-A78F-9E17-1D96FB1A2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313" y="5081588"/>
            <a:ext cx="2397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a:extLst>
              <a:ext uri="{FF2B5EF4-FFF2-40B4-BE49-F238E27FC236}">
                <a16:creationId xmlns:a16="http://schemas.microsoft.com/office/drawing/2014/main" id="{2349F342-C82B-3301-0010-CCE3FAE205F2}"/>
              </a:ext>
            </a:extLst>
          </p:cNvPr>
          <p:cNvSpPr txBox="1">
            <a:spLocks noChangeArrowheads="1"/>
          </p:cNvSpPr>
          <p:nvPr/>
        </p:nvSpPr>
        <p:spPr bwMode="auto">
          <a:xfrm>
            <a:off x="6732588" y="5149850"/>
            <a:ext cx="2339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 F1</a:t>
            </a:r>
          </a:p>
          <a:p>
            <a:pPr>
              <a:spcBef>
                <a:spcPct val="0"/>
              </a:spcBef>
              <a:buFontTx/>
              <a:buNone/>
            </a:pPr>
            <a:r>
              <a:rPr lang="en-US" altLang="zh-CN" sz="1800"/>
              <a:t>        Tag     index</a:t>
            </a:r>
          </a:p>
          <a:p>
            <a:pPr>
              <a:spcBef>
                <a:spcPct val="0"/>
              </a:spcBef>
              <a:buFontTx/>
              <a:buNone/>
            </a:pPr>
            <a:r>
              <a:rPr lang="en-US" altLang="zh-CN" sz="1800"/>
              <a:t>         111      10</a:t>
            </a:r>
          </a:p>
        </p:txBody>
      </p:sp>
      <p:sp>
        <p:nvSpPr>
          <p:cNvPr id="27" name="文本框 26">
            <a:extLst>
              <a:ext uri="{FF2B5EF4-FFF2-40B4-BE49-F238E27FC236}">
                <a16:creationId xmlns:a16="http://schemas.microsoft.com/office/drawing/2014/main" id="{E1C0DF14-B531-057F-13C7-7C4EE0AE06E2}"/>
              </a:ext>
            </a:extLst>
          </p:cNvPr>
          <p:cNvSpPr txBox="1">
            <a:spLocks noChangeArrowheads="1"/>
          </p:cNvSpPr>
          <p:nvPr/>
        </p:nvSpPr>
        <p:spPr bwMode="auto">
          <a:xfrm>
            <a:off x="7119938" y="3851275"/>
            <a:ext cx="701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111</a:t>
            </a:r>
            <a:endParaRPr lang="zh-CN" altLang="en-US" sz="1800"/>
          </a:p>
        </p:txBody>
      </p:sp>
      <p:pic>
        <p:nvPicPr>
          <p:cNvPr id="37" name="图片 36">
            <a:extLst>
              <a:ext uri="{FF2B5EF4-FFF2-40B4-BE49-F238E27FC236}">
                <a16:creationId xmlns:a16="http://schemas.microsoft.com/office/drawing/2014/main" id="{8D66AE00-A36C-D4DC-400C-71ABE17C8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300" y="5056188"/>
            <a:ext cx="23955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a:extLst>
              <a:ext uri="{FF2B5EF4-FFF2-40B4-BE49-F238E27FC236}">
                <a16:creationId xmlns:a16="http://schemas.microsoft.com/office/drawing/2014/main" id="{1EF52CB0-A413-3F29-60A0-034C007FB104}"/>
              </a:ext>
            </a:extLst>
          </p:cNvPr>
          <p:cNvSpPr txBox="1">
            <a:spLocks noChangeArrowheads="1"/>
          </p:cNvSpPr>
          <p:nvPr/>
        </p:nvSpPr>
        <p:spPr bwMode="auto">
          <a:xfrm>
            <a:off x="6605588" y="5219700"/>
            <a:ext cx="2339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Address:33</a:t>
            </a:r>
          </a:p>
          <a:p>
            <a:pPr>
              <a:spcBef>
                <a:spcPct val="0"/>
              </a:spcBef>
              <a:buFontTx/>
              <a:buNone/>
            </a:pPr>
            <a:r>
              <a:rPr lang="en-US" altLang="zh-CN" sz="1800"/>
              <a:t>        Tag     index</a:t>
            </a:r>
          </a:p>
          <a:p>
            <a:pPr>
              <a:spcBef>
                <a:spcPct val="0"/>
              </a:spcBef>
              <a:buFontTx/>
              <a:buNone/>
            </a:pPr>
            <a:r>
              <a:rPr lang="en-US" altLang="zh-CN" sz="1800"/>
              <a:t>         001      10</a:t>
            </a:r>
          </a:p>
        </p:txBody>
      </p:sp>
      <p:sp>
        <p:nvSpPr>
          <p:cNvPr id="40" name="文本框 39">
            <a:extLst>
              <a:ext uri="{FF2B5EF4-FFF2-40B4-BE49-F238E27FC236}">
                <a16:creationId xmlns:a16="http://schemas.microsoft.com/office/drawing/2014/main" id="{872471D2-586B-F437-A1F2-D35DF2D2CCD1}"/>
              </a:ext>
            </a:extLst>
          </p:cNvPr>
          <p:cNvSpPr txBox="1">
            <a:spLocks noChangeArrowheads="1"/>
          </p:cNvSpPr>
          <p:nvPr/>
        </p:nvSpPr>
        <p:spPr bwMode="auto">
          <a:xfrm>
            <a:off x="8153400" y="3827463"/>
            <a:ext cx="701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001</a:t>
            </a:r>
            <a:endParaRPr lang="zh-CN" altLang="en-US" sz="1800"/>
          </a:p>
        </p:txBody>
      </p:sp>
      <p:pic>
        <p:nvPicPr>
          <p:cNvPr id="41" name="图片 40">
            <a:extLst>
              <a:ext uri="{FF2B5EF4-FFF2-40B4-BE49-F238E27FC236}">
                <a16:creationId xmlns:a16="http://schemas.microsoft.com/office/drawing/2014/main" id="{C539C9BE-47A0-66FC-D3C8-CE8E740C2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5056188"/>
            <a:ext cx="23955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41">
            <a:extLst>
              <a:ext uri="{FF2B5EF4-FFF2-40B4-BE49-F238E27FC236}">
                <a16:creationId xmlns:a16="http://schemas.microsoft.com/office/drawing/2014/main" id="{82444D77-BA93-404C-BDF7-8797D6FCE79E}"/>
              </a:ext>
            </a:extLst>
          </p:cNvPr>
          <p:cNvSpPr txBox="1">
            <a:spLocks noChangeArrowheads="1"/>
          </p:cNvSpPr>
          <p:nvPr/>
        </p:nvSpPr>
        <p:spPr bwMode="auto">
          <a:xfrm>
            <a:off x="6502400" y="5137150"/>
            <a:ext cx="23415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Address:F0</a:t>
            </a:r>
          </a:p>
          <a:p>
            <a:pPr>
              <a:spcBef>
                <a:spcPct val="0"/>
              </a:spcBef>
              <a:buFontTx/>
              <a:buNone/>
            </a:pPr>
            <a:r>
              <a:rPr lang="en-US" altLang="zh-CN" sz="1800"/>
              <a:t>        Tag     index</a:t>
            </a:r>
          </a:p>
          <a:p>
            <a:pPr>
              <a:spcBef>
                <a:spcPct val="0"/>
              </a:spcBef>
              <a:buFontTx/>
              <a:buNone/>
            </a:pPr>
            <a:r>
              <a:rPr lang="en-US" altLang="zh-CN" sz="1800"/>
              <a:t>         111      10</a:t>
            </a:r>
          </a:p>
        </p:txBody>
      </p:sp>
      <p:pic>
        <p:nvPicPr>
          <p:cNvPr id="43" name="图片 42">
            <a:extLst>
              <a:ext uri="{FF2B5EF4-FFF2-40B4-BE49-F238E27FC236}">
                <a16:creationId xmlns:a16="http://schemas.microsoft.com/office/drawing/2014/main" id="{57A2A14C-3D51-9D5C-9F7C-5278A5F68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888" y="5124450"/>
            <a:ext cx="23955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43">
            <a:extLst>
              <a:ext uri="{FF2B5EF4-FFF2-40B4-BE49-F238E27FC236}">
                <a16:creationId xmlns:a16="http://schemas.microsoft.com/office/drawing/2014/main" id="{2FB4ED7B-318E-AD37-74D5-013399E0CB94}"/>
              </a:ext>
            </a:extLst>
          </p:cNvPr>
          <p:cNvSpPr txBox="1">
            <a:spLocks noChangeArrowheads="1"/>
          </p:cNvSpPr>
          <p:nvPr/>
        </p:nvSpPr>
        <p:spPr bwMode="auto">
          <a:xfrm>
            <a:off x="6821488" y="5067300"/>
            <a:ext cx="23415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Hex Address:21</a:t>
            </a:r>
          </a:p>
          <a:p>
            <a:pPr>
              <a:spcBef>
                <a:spcPct val="0"/>
              </a:spcBef>
              <a:buFontTx/>
              <a:buNone/>
            </a:pPr>
            <a:r>
              <a:rPr lang="en-US" altLang="zh-CN" sz="1800"/>
              <a:t>        Tag     index</a:t>
            </a:r>
          </a:p>
          <a:p>
            <a:pPr>
              <a:spcBef>
                <a:spcPct val="0"/>
              </a:spcBef>
              <a:buFontTx/>
              <a:buNone/>
            </a:pPr>
            <a:r>
              <a:rPr lang="en-US" altLang="zh-CN" sz="1800"/>
              <a:t>         001      00</a:t>
            </a:r>
          </a:p>
        </p:txBody>
      </p:sp>
      <p:pic>
        <p:nvPicPr>
          <p:cNvPr id="45" name="图片 44">
            <a:extLst>
              <a:ext uri="{FF2B5EF4-FFF2-40B4-BE49-F238E27FC236}">
                <a16:creationId xmlns:a16="http://schemas.microsoft.com/office/drawing/2014/main" id="{7F63DD26-6B4B-2572-CA08-DD7D5B3BF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0" y="3117850"/>
            <a:ext cx="5873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本框 46">
            <a:extLst>
              <a:ext uri="{FF2B5EF4-FFF2-40B4-BE49-F238E27FC236}">
                <a16:creationId xmlns:a16="http://schemas.microsoft.com/office/drawing/2014/main" id="{8E140DB2-798C-D855-8C9D-4A56B2C54335}"/>
              </a:ext>
            </a:extLst>
          </p:cNvPr>
          <p:cNvSpPr txBox="1">
            <a:spLocks noChangeArrowheads="1"/>
          </p:cNvSpPr>
          <p:nvPr/>
        </p:nvSpPr>
        <p:spPr bwMode="auto">
          <a:xfrm>
            <a:off x="8172450" y="3079750"/>
            <a:ext cx="701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001</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P spid="26" grpId="0"/>
      <p:bldP spid="27" grpId="0"/>
      <p:bldP spid="39" grpId="0"/>
      <p:bldP spid="40" grpId="0"/>
      <p:bldP spid="42" grpId="0"/>
      <p:bldP spid="44" grpId="0"/>
      <p:bldP spid="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0A7D5E98-A377-265F-5ACB-F3B1C886FF0D}"/>
              </a:ext>
            </a:extLst>
          </p:cNvPr>
          <p:cNvSpPr>
            <a:spLocks noGrp="1" noChangeArrowheads="1"/>
          </p:cNvSpPr>
          <p:nvPr>
            <p:ph type="title"/>
          </p:nvPr>
        </p:nvSpPr>
        <p:spPr/>
        <p:txBody>
          <a:bodyPr/>
          <a:lstStyle/>
          <a:p>
            <a:r>
              <a:rPr lang="en-US" altLang="zh-CN"/>
              <a:t>Project1</a:t>
            </a:r>
            <a:endParaRPr lang="zh-CN" altLang="en-US"/>
          </a:p>
        </p:txBody>
      </p:sp>
      <p:sp>
        <p:nvSpPr>
          <p:cNvPr id="67587" name="灯片编号占位符 3">
            <a:extLst>
              <a:ext uri="{FF2B5EF4-FFF2-40B4-BE49-F238E27FC236}">
                <a16:creationId xmlns:a16="http://schemas.microsoft.com/office/drawing/2014/main" id="{EE06BA16-6CFC-D50C-3D0B-401C33BBD00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0A21D7A-DA97-41A1-B16C-6D125196B900}" type="slidenum">
              <a:rPr lang="en-US" altLang="zh-CN" sz="1400" smtClean="0"/>
              <a:pPr>
                <a:spcBef>
                  <a:spcPct val="0"/>
                </a:spcBef>
                <a:buFontTx/>
                <a:buNone/>
              </a:pPr>
              <a:t>67</a:t>
            </a:fld>
            <a:endParaRPr lang="en-US" altLang="zh-CN" sz="1400"/>
          </a:p>
        </p:txBody>
      </p:sp>
      <p:sp>
        <p:nvSpPr>
          <p:cNvPr id="67588" name="文本框 2">
            <a:extLst>
              <a:ext uri="{FF2B5EF4-FFF2-40B4-BE49-F238E27FC236}">
                <a16:creationId xmlns:a16="http://schemas.microsoft.com/office/drawing/2014/main" id="{AA299A72-CDD2-3005-DCE8-359F57CB2F14}"/>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67589" name="文本框 8">
            <a:extLst>
              <a:ext uri="{FF2B5EF4-FFF2-40B4-BE49-F238E27FC236}">
                <a16:creationId xmlns:a16="http://schemas.microsoft.com/office/drawing/2014/main" id="{A6B4FFE8-F481-870D-10DF-599E351A286B}"/>
              </a:ext>
            </a:extLst>
          </p:cNvPr>
          <p:cNvSpPr txBox="1">
            <a:spLocks noChangeArrowheads="1"/>
          </p:cNvSpPr>
          <p:nvPr/>
        </p:nvSpPr>
        <p:spPr bwMode="auto">
          <a:xfrm>
            <a:off x="547688" y="1365250"/>
            <a:ext cx="795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    </a:t>
            </a:r>
            <a:r>
              <a:rPr lang="zh-CN" altLang="en-US" sz="1800"/>
              <a:t>设计单周期</a:t>
            </a:r>
            <a:r>
              <a:rPr lang="en-US" altLang="zh-CN" sz="1800"/>
              <a:t>CPU</a:t>
            </a:r>
            <a:r>
              <a:rPr lang="zh-CN" altLang="en-US" sz="1800"/>
              <a:t>控制器电路图，采用组合逻辑电路的方式，自己选择芯片并完成电路图设计，用</a:t>
            </a:r>
            <a:r>
              <a:rPr lang="en-US" altLang="zh-CN" sz="1800"/>
              <a:t>Altium Designer (AD) </a:t>
            </a:r>
            <a:r>
              <a:rPr lang="zh-CN" altLang="en-US" sz="1800"/>
              <a:t>软件绘制电路图。</a:t>
            </a:r>
            <a:endParaRPr lang="en-US" altLang="zh-CN" sz="1800"/>
          </a:p>
        </p:txBody>
      </p:sp>
      <p:pic>
        <p:nvPicPr>
          <p:cNvPr id="67590" name="图片 9">
            <a:extLst>
              <a:ext uri="{FF2B5EF4-FFF2-40B4-BE49-F238E27FC236}">
                <a16:creationId xmlns:a16="http://schemas.microsoft.com/office/drawing/2014/main" id="{79B02CAD-DBE4-4167-A7E5-FE6ECCA48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63" y="2222500"/>
            <a:ext cx="7199312"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E2BA2E1-A10F-13BE-45AE-FE77CBAC8F4E}"/>
              </a:ext>
            </a:extLst>
          </p:cNvPr>
          <p:cNvSpPr/>
          <p:nvPr/>
        </p:nvSpPr>
        <p:spPr>
          <a:xfrm>
            <a:off x="701675" y="5248275"/>
            <a:ext cx="7559675" cy="9255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5F151253-8F76-1409-CA93-AA7331C9440D}"/>
              </a:ext>
            </a:extLst>
          </p:cNvPr>
          <p:cNvSpPr>
            <a:spLocks noGrp="1" noChangeArrowheads="1"/>
          </p:cNvSpPr>
          <p:nvPr>
            <p:ph type="title"/>
          </p:nvPr>
        </p:nvSpPr>
        <p:spPr/>
        <p:txBody>
          <a:bodyPr/>
          <a:lstStyle/>
          <a:p>
            <a:r>
              <a:rPr lang="en-US" altLang="zh-CN"/>
              <a:t>Project1</a:t>
            </a:r>
            <a:endParaRPr lang="zh-CN" altLang="en-US"/>
          </a:p>
        </p:txBody>
      </p:sp>
      <p:sp>
        <p:nvSpPr>
          <p:cNvPr id="68611" name="灯片编号占位符 3">
            <a:extLst>
              <a:ext uri="{FF2B5EF4-FFF2-40B4-BE49-F238E27FC236}">
                <a16:creationId xmlns:a16="http://schemas.microsoft.com/office/drawing/2014/main" id="{8C245660-B719-11E8-C068-0FE7709346B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EC60AAC-087F-47DA-83A9-F8C7048F4E2A}" type="slidenum">
              <a:rPr lang="en-US" altLang="zh-CN" sz="1400" smtClean="0"/>
              <a:pPr>
                <a:spcBef>
                  <a:spcPct val="0"/>
                </a:spcBef>
                <a:buFontTx/>
                <a:buNone/>
              </a:pPr>
              <a:t>68</a:t>
            </a:fld>
            <a:endParaRPr lang="en-US" altLang="zh-CN" sz="1400"/>
          </a:p>
        </p:txBody>
      </p:sp>
      <p:sp>
        <p:nvSpPr>
          <p:cNvPr id="68612" name="文本框 2">
            <a:extLst>
              <a:ext uri="{FF2B5EF4-FFF2-40B4-BE49-F238E27FC236}">
                <a16:creationId xmlns:a16="http://schemas.microsoft.com/office/drawing/2014/main" id="{C2314053-FFC1-99D7-A69D-2A2389103DD7}"/>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pic>
        <p:nvPicPr>
          <p:cNvPr id="68613" name="图片 4">
            <a:extLst>
              <a:ext uri="{FF2B5EF4-FFF2-40B4-BE49-F238E27FC236}">
                <a16:creationId xmlns:a16="http://schemas.microsoft.com/office/drawing/2014/main" id="{33BBF976-D901-7E9E-8E62-E0A604998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943100"/>
            <a:ext cx="7578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a:extLst>
              <a:ext uri="{FF2B5EF4-FFF2-40B4-BE49-F238E27FC236}">
                <a16:creationId xmlns:a16="http://schemas.microsoft.com/office/drawing/2014/main" id="{323AF97C-72CA-989E-124D-F2A5DBB60050}"/>
              </a:ext>
            </a:extLst>
          </p:cNvPr>
          <p:cNvCxnSpPr/>
          <p:nvPr/>
        </p:nvCxnSpPr>
        <p:spPr>
          <a:xfrm flipV="1">
            <a:off x="900113"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BAA3658-CED3-06F7-8135-4CA5E9EA3756}"/>
              </a:ext>
            </a:extLst>
          </p:cNvPr>
          <p:cNvCxnSpPr>
            <a:cxnSpLocks/>
          </p:cNvCxnSpPr>
          <p:nvPr/>
        </p:nvCxnSpPr>
        <p:spPr>
          <a:xfrm>
            <a:off x="2700338"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95A1246-5CC9-83C8-7B8E-8370BC9E3A2C}"/>
              </a:ext>
            </a:extLst>
          </p:cNvPr>
          <p:cNvCxnSpPr/>
          <p:nvPr/>
        </p:nvCxnSpPr>
        <p:spPr>
          <a:xfrm flipV="1">
            <a:off x="3419475"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B0BF56C-02CA-11F3-FF00-8FB1D59A09CC}"/>
              </a:ext>
            </a:extLst>
          </p:cNvPr>
          <p:cNvCxnSpPr/>
          <p:nvPr/>
        </p:nvCxnSpPr>
        <p:spPr>
          <a:xfrm flipV="1">
            <a:off x="3779838"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FE952CA-BC4C-500A-7383-4C0A7C3C302D}"/>
              </a:ext>
            </a:extLst>
          </p:cNvPr>
          <p:cNvCxnSpPr/>
          <p:nvPr/>
        </p:nvCxnSpPr>
        <p:spPr>
          <a:xfrm flipV="1">
            <a:off x="5364163"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235B648-B228-09B6-223D-1C10F787EFC1}"/>
              </a:ext>
            </a:extLst>
          </p:cNvPr>
          <p:cNvCxnSpPr/>
          <p:nvPr/>
        </p:nvCxnSpPr>
        <p:spPr>
          <a:xfrm flipV="1">
            <a:off x="5508625"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CA9F221-6E4A-39E8-56B7-CC886EAA423B}"/>
              </a:ext>
            </a:extLst>
          </p:cNvPr>
          <p:cNvCxnSpPr/>
          <p:nvPr/>
        </p:nvCxnSpPr>
        <p:spPr>
          <a:xfrm flipV="1">
            <a:off x="4643438"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EA385C-D336-13D5-F1ED-64411DC369B4}"/>
              </a:ext>
            </a:extLst>
          </p:cNvPr>
          <p:cNvCxnSpPr/>
          <p:nvPr/>
        </p:nvCxnSpPr>
        <p:spPr>
          <a:xfrm flipV="1">
            <a:off x="5867400"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D983114-D53F-5E3A-9372-CEF1D775113D}"/>
              </a:ext>
            </a:extLst>
          </p:cNvPr>
          <p:cNvCxnSpPr/>
          <p:nvPr/>
        </p:nvCxnSpPr>
        <p:spPr>
          <a:xfrm flipV="1">
            <a:off x="6580188"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3071E25-2ECE-426D-D54F-D1298D5B3911}"/>
              </a:ext>
            </a:extLst>
          </p:cNvPr>
          <p:cNvCxnSpPr/>
          <p:nvPr/>
        </p:nvCxnSpPr>
        <p:spPr>
          <a:xfrm flipV="1">
            <a:off x="7524750"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C62D799-1EFE-BAC9-25FC-88A5DFC68566}"/>
              </a:ext>
            </a:extLst>
          </p:cNvPr>
          <p:cNvCxnSpPr>
            <a:cxnSpLocks/>
          </p:cNvCxnSpPr>
          <p:nvPr/>
        </p:nvCxnSpPr>
        <p:spPr>
          <a:xfrm>
            <a:off x="4859338"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9535E2D-019F-3C50-3C0F-D5BF70707485}"/>
              </a:ext>
            </a:extLst>
          </p:cNvPr>
          <p:cNvCxnSpPr>
            <a:cxnSpLocks/>
          </p:cNvCxnSpPr>
          <p:nvPr/>
        </p:nvCxnSpPr>
        <p:spPr>
          <a:xfrm>
            <a:off x="5003800" y="1417638"/>
            <a:ext cx="0" cy="525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626" name="文本框 29">
            <a:extLst>
              <a:ext uri="{FF2B5EF4-FFF2-40B4-BE49-F238E27FC236}">
                <a16:creationId xmlns:a16="http://schemas.microsoft.com/office/drawing/2014/main" id="{90CE81A3-65E2-9BBE-4EF0-717058BCD06E}"/>
              </a:ext>
            </a:extLst>
          </p:cNvPr>
          <p:cNvSpPr txBox="1">
            <a:spLocks noChangeArrowheads="1"/>
          </p:cNvSpPr>
          <p:nvPr/>
        </p:nvSpPr>
        <p:spPr bwMode="auto">
          <a:xfrm>
            <a:off x="547688" y="3057525"/>
            <a:ext cx="539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 </a:t>
            </a:r>
            <a:r>
              <a:rPr lang="zh-CN" altLang="en-US" sz="1800"/>
              <a:t>确定 </a:t>
            </a:r>
            <a:r>
              <a:rPr lang="en-US" altLang="zh-CN" sz="1800"/>
              <a:t>control logic </a:t>
            </a:r>
            <a:r>
              <a:rPr lang="zh-CN" altLang="en-US" sz="1800"/>
              <a:t>的输入信号和输出信号</a:t>
            </a:r>
            <a:r>
              <a:rPr lang="en-US" altLang="zh-CN" sz="1800"/>
              <a:t> </a:t>
            </a:r>
            <a:endParaRPr lang="zh-CN" altLang="en-US" sz="1800"/>
          </a:p>
        </p:txBody>
      </p:sp>
      <p:pic>
        <p:nvPicPr>
          <p:cNvPr id="68627" name="图片 32">
            <a:extLst>
              <a:ext uri="{FF2B5EF4-FFF2-40B4-BE49-F238E27FC236}">
                <a16:creationId xmlns:a16="http://schemas.microsoft.com/office/drawing/2014/main" id="{BFA62385-6967-91D3-DF96-ED8EEB818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8" y="3851275"/>
            <a:ext cx="58166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7DB9D873-848E-5AC7-015B-81DE2CF783D8}"/>
              </a:ext>
            </a:extLst>
          </p:cNvPr>
          <p:cNvSpPr>
            <a:spLocks noGrp="1" noChangeArrowheads="1"/>
          </p:cNvSpPr>
          <p:nvPr>
            <p:ph type="title"/>
          </p:nvPr>
        </p:nvSpPr>
        <p:spPr/>
        <p:txBody>
          <a:bodyPr/>
          <a:lstStyle/>
          <a:p>
            <a:r>
              <a:rPr lang="en-US" altLang="zh-CN"/>
              <a:t>Project1</a:t>
            </a:r>
            <a:endParaRPr lang="zh-CN" altLang="en-US"/>
          </a:p>
        </p:txBody>
      </p:sp>
      <p:sp>
        <p:nvSpPr>
          <p:cNvPr id="69635" name="灯片编号占位符 3">
            <a:extLst>
              <a:ext uri="{FF2B5EF4-FFF2-40B4-BE49-F238E27FC236}">
                <a16:creationId xmlns:a16="http://schemas.microsoft.com/office/drawing/2014/main" id="{D3861759-0A09-35FB-37C4-8D6C5BBC9D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0FA9A89-CE88-441B-B118-62EBE22AFAA8}" type="slidenum">
              <a:rPr lang="en-US" altLang="zh-CN" sz="1400" smtClean="0"/>
              <a:pPr>
                <a:spcBef>
                  <a:spcPct val="0"/>
                </a:spcBef>
                <a:buFontTx/>
                <a:buNone/>
              </a:pPr>
              <a:t>69</a:t>
            </a:fld>
            <a:endParaRPr lang="en-US" altLang="zh-CN" sz="1400"/>
          </a:p>
        </p:txBody>
      </p:sp>
      <p:sp>
        <p:nvSpPr>
          <p:cNvPr id="69636" name="文本框 2">
            <a:extLst>
              <a:ext uri="{FF2B5EF4-FFF2-40B4-BE49-F238E27FC236}">
                <a16:creationId xmlns:a16="http://schemas.microsoft.com/office/drawing/2014/main" id="{7CC7B10C-79F1-F84C-A43C-2F3ED11E2028}"/>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69637" name="文本框 29">
            <a:extLst>
              <a:ext uri="{FF2B5EF4-FFF2-40B4-BE49-F238E27FC236}">
                <a16:creationId xmlns:a16="http://schemas.microsoft.com/office/drawing/2014/main" id="{68F2B6F4-CCAB-09A2-E515-CF08DA5BE428}"/>
              </a:ext>
            </a:extLst>
          </p:cNvPr>
          <p:cNvSpPr txBox="1">
            <a:spLocks noChangeArrowheads="1"/>
          </p:cNvSpPr>
          <p:nvPr/>
        </p:nvSpPr>
        <p:spPr bwMode="auto">
          <a:xfrm>
            <a:off x="457200" y="1319213"/>
            <a:ext cx="539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 </a:t>
            </a:r>
            <a:r>
              <a:rPr lang="zh-CN" altLang="en-US" sz="1800"/>
              <a:t>确定 </a:t>
            </a:r>
            <a:r>
              <a:rPr lang="en-US" altLang="zh-CN" sz="1800"/>
              <a:t>control logic </a:t>
            </a:r>
            <a:r>
              <a:rPr lang="zh-CN" altLang="en-US" sz="1800"/>
              <a:t>的输入信号和输出信号</a:t>
            </a:r>
            <a:r>
              <a:rPr lang="en-US" altLang="zh-CN" sz="1800"/>
              <a:t> </a:t>
            </a:r>
            <a:endParaRPr lang="zh-CN" altLang="en-US" sz="1800"/>
          </a:p>
        </p:txBody>
      </p:sp>
      <p:pic>
        <p:nvPicPr>
          <p:cNvPr id="69638" name="图片 2">
            <a:extLst>
              <a:ext uri="{FF2B5EF4-FFF2-40B4-BE49-F238E27FC236}">
                <a16:creationId xmlns:a16="http://schemas.microsoft.com/office/drawing/2014/main" id="{1D340338-623F-CD36-F811-C2AD3D0D6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793875"/>
            <a:ext cx="5054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图片 5">
            <a:extLst>
              <a:ext uri="{FF2B5EF4-FFF2-40B4-BE49-F238E27FC236}">
                <a16:creationId xmlns:a16="http://schemas.microsoft.com/office/drawing/2014/main" id="{9E6B629B-973C-8EEF-647E-34BCBAB11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831975"/>
            <a:ext cx="2011363"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图片 8">
            <a:extLst>
              <a:ext uri="{FF2B5EF4-FFF2-40B4-BE49-F238E27FC236}">
                <a16:creationId xmlns:a16="http://schemas.microsoft.com/office/drawing/2014/main" id="{2E7DD847-5F19-9BAD-0303-6FC86C9DD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5" y="4057650"/>
            <a:ext cx="3633788"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4475CD7B-FD05-CEA1-D778-D7BFE312F43F}"/>
              </a:ext>
            </a:extLst>
          </p:cNvPr>
          <p:cNvSpPr>
            <a:spLocks noGrp="1" noChangeArrowheads="1"/>
          </p:cNvSpPr>
          <p:nvPr>
            <p:ph type="title"/>
          </p:nvPr>
        </p:nvSpPr>
        <p:spPr/>
        <p:txBody>
          <a:bodyPr/>
          <a:lstStyle/>
          <a:p>
            <a:r>
              <a:rPr lang="en-US" altLang="zh-CN"/>
              <a:t>HW8</a:t>
            </a:r>
            <a:endParaRPr lang="zh-CN" altLang="en-US"/>
          </a:p>
        </p:txBody>
      </p:sp>
      <p:sp>
        <p:nvSpPr>
          <p:cNvPr id="12291" name="Rectangle 5">
            <a:extLst>
              <a:ext uri="{FF2B5EF4-FFF2-40B4-BE49-F238E27FC236}">
                <a16:creationId xmlns:a16="http://schemas.microsoft.com/office/drawing/2014/main" id="{4A9C0A93-C9E1-646A-F619-86D13A56825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292" name="Rectangle 7">
            <a:extLst>
              <a:ext uri="{FF2B5EF4-FFF2-40B4-BE49-F238E27FC236}">
                <a16:creationId xmlns:a16="http://schemas.microsoft.com/office/drawing/2014/main" id="{CAA560AB-BB37-749B-0C0B-8C237E79AAF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293" name="Rectangle 9">
            <a:extLst>
              <a:ext uri="{FF2B5EF4-FFF2-40B4-BE49-F238E27FC236}">
                <a16:creationId xmlns:a16="http://schemas.microsoft.com/office/drawing/2014/main" id="{97D6EF30-2EE6-36A7-B966-D72178DFC7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294" name="灯片编号占位符 1">
            <a:extLst>
              <a:ext uri="{FF2B5EF4-FFF2-40B4-BE49-F238E27FC236}">
                <a16:creationId xmlns:a16="http://schemas.microsoft.com/office/drawing/2014/main" id="{D92B4251-B652-7C18-E422-B3770AD2EF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2CE5883-8DE2-40A3-8AF9-662F8FA4BE37}" type="slidenum">
              <a:rPr lang="en-US" altLang="zh-CN" sz="1400" smtClean="0"/>
              <a:pPr>
                <a:spcBef>
                  <a:spcPct val="0"/>
                </a:spcBef>
                <a:buFontTx/>
                <a:buNone/>
              </a:pPr>
              <a:t>7</a:t>
            </a:fld>
            <a:endParaRPr lang="en-US" altLang="zh-CN" sz="1400"/>
          </a:p>
        </p:txBody>
      </p:sp>
      <p:sp>
        <p:nvSpPr>
          <p:cNvPr id="7" name="文本框 6">
            <a:extLst>
              <a:ext uri="{FF2B5EF4-FFF2-40B4-BE49-F238E27FC236}">
                <a16:creationId xmlns:a16="http://schemas.microsoft.com/office/drawing/2014/main" id="{175B5EE4-D75E-2B04-955B-ACDADFD8F7D7}"/>
              </a:ext>
            </a:extLst>
          </p:cNvPr>
          <p:cNvSpPr txBox="1"/>
          <p:nvPr/>
        </p:nvSpPr>
        <p:spPr>
          <a:xfrm>
            <a:off x="457200" y="1028700"/>
            <a:ext cx="8362950" cy="4246563"/>
          </a:xfrm>
          <a:prstGeom prst="rect">
            <a:avLst/>
          </a:prstGeom>
          <a:noFill/>
        </p:spPr>
        <p:txBody>
          <a:bodyPr>
            <a:spAutoFit/>
          </a:bodyPr>
          <a:lstStyle/>
          <a:p>
            <a:pPr>
              <a:defRPr/>
            </a:pPr>
            <a:r>
              <a:rPr lang="en-US" altLang="zh-CN" dirty="0"/>
              <a:t>Problem3</a:t>
            </a: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Assume that the cache is initially </a:t>
            </a:r>
            <a:r>
              <a:rPr lang="en-US" altLang="zh-CN" b="1" kern="100" dirty="0">
                <a:latin typeface="Times New Roman" panose="02020603050405020304" pitchFamily="18" charset="0"/>
                <a:ea typeface="等线" panose="02010600030101010101" pitchFamily="2" charset="-122"/>
                <a:cs typeface="Times New Roman" panose="02020603050405020304" pitchFamily="18" charset="0"/>
              </a:rPr>
              <a:t>empty at the beginning of the first sequence</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but not at the</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beginning of the second and third sequences. The sequences are executed back-to-back, i.e., no other</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accesses take place between the three sequences. </a:t>
            </a:r>
            <a:r>
              <a:rPr lang="en-US" altLang="zh-CN" b="1" kern="100" dirty="0">
                <a:latin typeface="Times New Roman" panose="02020603050405020304" pitchFamily="18" charset="0"/>
                <a:ea typeface="等线" panose="02010600030101010101" pitchFamily="2" charset="-122"/>
                <a:cs typeface="Times New Roman" panose="02020603050405020304" pitchFamily="18" charset="0"/>
              </a:rPr>
              <a:t>Thus, at the beginning of the second (third)</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b="1" kern="100" dirty="0">
                <a:latin typeface="Times New Roman" panose="02020603050405020304" pitchFamily="18" charset="0"/>
                <a:ea typeface="等线" panose="02010600030101010101" pitchFamily="2" charset="-122"/>
                <a:cs typeface="Times New Roman" panose="02020603050405020304" pitchFamily="18" charset="0"/>
              </a:rPr>
              <a:t>sequence, the contents are the same as at the end of the first (second) sequence.</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Based on what you observe, what are the following characteristics of the cache? </a:t>
            </a:r>
            <a:r>
              <a:rPr lang="en-US" altLang="zh-CN" b="1" kern="100" dirty="0">
                <a:latin typeface="Times New Roman" panose="02020603050405020304" pitchFamily="18" charset="0"/>
                <a:ea typeface="等线" panose="02010600030101010101" pitchFamily="2" charset="-122"/>
                <a:cs typeface="Times New Roman" panose="02020603050405020304" pitchFamily="18" charset="0"/>
              </a:rPr>
              <a:t>Explain the reason</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lphaLcParenBoth"/>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Cache block size (8, 16, 32, 64, or 128 B)?</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lphaLcParenBoth"/>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Cache associativity (1-, 2-, 4-, or 8-way)?</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lphaLcParenBoth"/>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Cache size (4 or 8 KB)?</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lphaLcParenBoth"/>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Cache replacement policy (LRU or FIFO)?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CEBBB4EA-0FC1-1834-3170-02FC45B6B5FD}"/>
              </a:ext>
            </a:extLst>
          </p:cNvPr>
          <p:cNvSpPr>
            <a:spLocks noGrp="1" noChangeArrowheads="1"/>
          </p:cNvSpPr>
          <p:nvPr>
            <p:ph type="title"/>
          </p:nvPr>
        </p:nvSpPr>
        <p:spPr/>
        <p:txBody>
          <a:bodyPr/>
          <a:lstStyle/>
          <a:p>
            <a:r>
              <a:rPr lang="en-US" altLang="zh-CN"/>
              <a:t>Project1</a:t>
            </a:r>
            <a:endParaRPr lang="zh-CN" altLang="en-US"/>
          </a:p>
        </p:txBody>
      </p:sp>
      <p:sp>
        <p:nvSpPr>
          <p:cNvPr id="70659" name="灯片编号占位符 3">
            <a:extLst>
              <a:ext uri="{FF2B5EF4-FFF2-40B4-BE49-F238E27FC236}">
                <a16:creationId xmlns:a16="http://schemas.microsoft.com/office/drawing/2014/main" id="{B4578163-A5A4-0CEC-8525-CB83F964AA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86076AB-5B30-4AAB-9E27-3082FC5F9145}" type="slidenum">
              <a:rPr lang="en-US" altLang="zh-CN" sz="1400" smtClean="0"/>
              <a:pPr>
                <a:spcBef>
                  <a:spcPct val="0"/>
                </a:spcBef>
                <a:buFontTx/>
                <a:buNone/>
              </a:pPr>
              <a:t>70</a:t>
            </a:fld>
            <a:endParaRPr lang="en-US" altLang="zh-CN" sz="1400"/>
          </a:p>
        </p:txBody>
      </p:sp>
      <p:sp>
        <p:nvSpPr>
          <p:cNvPr id="70660" name="文本框 2">
            <a:extLst>
              <a:ext uri="{FF2B5EF4-FFF2-40B4-BE49-F238E27FC236}">
                <a16:creationId xmlns:a16="http://schemas.microsoft.com/office/drawing/2014/main" id="{198DDA13-3534-19A5-FB0B-F48CFC6AE626}"/>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0661" name="文本框 29">
            <a:extLst>
              <a:ext uri="{FF2B5EF4-FFF2-40B4-BE49-F238E27FC236}">
                <a16:creationId xmlns:a16="http://schemas.microsoft.com/office/drawing/2014/main" id="{C92D0A93-E699-9EE7-70A2-D681D1DC0F2E}"/>
              </a:ext>
            </a:extLst>
          </p:cNvPr>
          <p:cNvSpPr txBox="1">
            <a:spLocks noChangeArrowheads="1"/>
          </p:cNvSpPr>
          <p:nvPr/>
        </p:nvSpPr>
        <p:spPr bwMode="auto">
          <a:xfrm>
            <a:off x="457200" y="1319213"/>
            <a:ext cx="5392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 </a:t>
            </a:r>
            <a:r>
              <a:rPr lang="zh-CN" altLang="en-US" sz="1800"/>
              <a:t>确定 </a:t>
            </a:r>
            <a:r>
              <a:rPr lang="en-US" altLang="zh-CN" sz="1800"/>
              <a:t>control logic </a:t>
            </a:r>
            <a:r>
              <a:rPr lang="zh-CN" altLang="en-US" sz="1800"/>
              <a:t>的输出信号表达式</a:t>
            </a:r>
            <a:endParaRPr lang="en-US" altLang="zh-CN" sz="1800"/>
          </a:p>
          <a:p>
            <a:pPr>
              <a:spcBef>
                <a:spcPct val="0"/>
              </a:spcBef>
              <a:buFontTx/>
              <a:buNone/>
            </a:pPr>
            <a:endParaRPr lang="en-US" altLang="zh-CN" sz="1800"/>
          </a:p>
          <a:p>
            <a:pPr>
              <a:spcBef>
                <a:spcPct val="0"/>
              </a:spcBef>
              <a:buFontTx/>
              <a:buNone/>
            </a:pPr>
            <a:r>
              <a:rPr lang="zh-CN" altLang="en-US" sz="1800"/>
              <a:t>可以根据指令作用绘制真值表，依据真值表写出输出信号的表达式。</a:t>
            </a:r>
            <a:r>
              <a:rPr lang="en-US" altLang="zh-CN" sz="1800"/>
              <a:t> </a:t>
            </a:r>
            <a:endParaRPr lang="zh-CN" altLang="en-US" sz="1800"/>
          </a:p>
        </p:txBody>
      </p:sp>
      <p:pic>
        <p:nvPicPr>
          <p:cNvPr id="70662" name="图片 3">
            <a:extLst>
              <a:ext uri="{FF2B5EF4-FFF2-40B4-BE49-F238E27FC236}">
                <a16:creationId xmlns:a16="http://schemas.microsoft.com/office/drawing/2014/main" id="{F80D7016-1F80-1F45-CA45-BA40256E9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605088"/>
            <a:ext cx="5795963"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a:extLst>
              <a:ext uri="{FF2B5EF4-FFF2-40B4-BE49-F238E27FC236}">
                <a16:creationId xmlns:a16="http://schemas.microsoft.com/office/drawing/2014/main" id="{C8E6B31E-3477-ECE5-D682-BDA6E196B6B7}"/>
              </a:ext>
            </a:extLst>
          </p:cNvPr>
          <p:cNvGraphicFramePr>
            <a:graphicFrameLocks noGrp="1"/>
          </p:cNvGraphicFramePr>
          <p:nvPr/>
        </p:nvGraphicFramePr>
        <p:xfrm>
          <a:off x="6176963" y="2903538"/>
          <a:ext cx="2808287" cy="2239962"/>
        </p:xfrm>
        <a:graphic>
          <a:graphicData uri="http://schemas.openxmlformats.org/drawingml/2006/table">
            <a:tbl>
              <a:tblPr firstRow="1" firstCol="1" bandRow="1">
                <a:tableStyleId>{5C22544A-7EE6-4342-B048-85BDC9FD1C3A}</a:tableStyleId>
              </a:tblPr>
              <a:tblGrid>
                <a:gridCol w="699680">
                  <a:extLst>
                    <a:ext uri="{9D8B030D-6E8A-4147-A177-3AD203B41FA5}">
                      <a16:colId xmlns:a16="http://schemas.microsoft.com/office/drawing/2014/main" val="20000"/>
                    </a:ext>
                  </a:extLst>
                </a:gridCol>
                <a:gridCol w="680800">
                  <a:extLst>
                    <a:ext uri="{9D8B030D-6E8A-4147-A177-3AD203B41FA5}">
                      <a16:colId xmlns:a16="http://schemas.microsoft.com/office/drawing/2014/main" val="20001"/>
                    </a:ext>
                  </a:extLst>
                </a:gridCol>
                <a:gridCol w="471318">
                  <a:extLst>
                    <a:ext uri="{9D8B030D-6E8A-4147-A177-3AD203B41FA5}">
                      <a16:colId xmlns:a16="http://schemas.microsoft.com/office/drawing/2014/main" val="20002"/>
                    </a:ext>
                  </a:extLst>
                </a:gridCol>
                <a:gridCol w="464778">
                  <a:extLst>
                    <a:ext uri="{9D8B030D-6E8A-4147-A177-3AD203B41FA5}">
                      <a16:colId xmlns:a16="http://schemas.microsoft.com/office/drawing/2014/main" val="20003"/>
                    </a:ext>
                  </a:extLst>
                </a:gridCol>
                <a:gridCol w="491711">
                  <a:extLst>
                    <a:ext uri="{9D8B030D-6E8A-4147-A177-3AD203B41FA5}">
                      <a16:colId xmlns:a16="http://schemas.microsoft.com/office/drawing/2014/main" val="20004"/>
                    </a:ext>
                  </a:extLst>
                </a:gridCol>
              </a:tblGrid>
              <a:tr h="159997">
                <a:tc rowSpan="2">
                  <a:txBody>
                    <a:bodyPr/>
                    <a:lstStyle/>
                    <a:p>
                      <a:pPr algn="just"/>
                      <a:r>
                        <a:rPr lang="en-US" sz="1000" kern="100" dirty="0" err="1">
                          <a:solidFill>
                            <a:schemeClr val="tx1"/>
                          </a:solidFill>
                          <a:effectLst/>
                        </a:rPr>
                        <a:t>PCSel</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gridSpan="2">
                  <a:txBody>
                    <a:bodyPr/>
                    <a:lstStyle/>
                    <a:p>
                      <a:pPr algn="just"/>
                      <a:r>
                        <a:rPr lang="en-US" sz="1000" kern="100">
                          <a:solidFill>
                            <a:schemeClr val="tx1"/>
                          </a:solidFill>
                          <a:effectLst/>
                        </a:rPr>
                        <a:t>0</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1</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0"/>
                  </a:ext>
                </a:extLst>
              </a:tr>
              <a:tr h="159997">
                <a:tc vMerge="1">
                  <a:txBody>
                    <a:bodyPr/>
                    <a:lstStyle/>
                    <a:p>
                      <a:endParaRPr lang="zh-CN" altLang="en-US"/>
                    </a:p>
                  </a:txBody>
                  <a:tcPr/>
                </a:tc>
                <a:tc gridSpan="2">
                  <a:txBody>
                    <a:bodyPr/>
                    <a:lstStyle/>
                    <a:p>
                      <a:pPr algn="just"/>
                      <a:r>
                        <a:rPr lang="en-US" sz="1000" kern="100">
                          <a:solidFill>
                            <a:schemeClr val="tx1"/>
                          </a:solidFill>
                          <a:effectLst/>
                        </a:rPr>
                        <a:t>+4</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ALU</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1"/>
                  </a:ext>
                </a:extLst>
              </a:tr>
              <a:tr h="159997">
                <a:tc rowSpan="2">
                  <a:txBody>
                    <a:bodyPr/>
                    <a:lstStyle/>
                    <a:p>
                      <a:pPr algn="just"/>
                      <a:r>
                        <a:rPr lang="en-US" sz="1000" kern="100">
                          <a:solidFill>
                            <a:schemeClr val="tx1"/>
                          </a:solidFill>
                          <a:effectLst/>
                        </a:rPr>
                        <a:t>ASel</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gridSpan="2">
                  <a:txBody>
                    <a:bodyPr/>
                    <a:lstStyle/>
                    <a:p>
                      <a:pPr algn="just"/>
                      <a:r>
                        <a:rPr lang="en-US" sz="1000" kern="100" dirty="0">
                          <a:solidFill>
                            <a:schemeClr val="tx1"/>
                          </a:solidFill>
                          <a:effectLst/>
                        </a:rPr>
                        <a:t>0</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1</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2"/>
                  </a:ext>
                </a:extLst>
              </a:tr>
              <a:tr h="159997">
                <a:tc vMerge="1">
                  <a:txBody>
                    <a:bodyPr/>
                    <a:lstStyle/>
                    <a:p>
                      <a:endParaRPr lang="zh-CN" altLang="en-US"/>
                    </a:p>
                  </a:txBody>
                  <a:tcPr/>
                </a:tc>
                <a:tc gridSpan="2">
                  <a:txBody>
                    <a:bodyPr/>
                    <a:lstStyle/>
                    <a:p>
                      <a:pPr algn="just"/>
                      <a:r>
                        <a:rPr lang="en-US" sz="1000" kern="100" dirty="0">
                          <a:solidFill>
                            <a:schemeClr val="tx1"/>
                          </a:solidFill>
                          <a:effectLst/>
                        </a:rPr>
                        <a:t>Reg</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PC</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3"/>
                  </a:ext>
                </a:extLst>
              </a:tr>
              <a:tr h="159997">
                <a:tc rowSpan="2">
                  <a:txBody>
                    <a:bodyPr/>
                    <a:lstStyle/>
                    <a:p>
                      <a:pPr algn="just"/>
                      <a:r>
                        <a:rPr lang="en-US" sz="1000" kern="100">
                          <a:solidFill>
                            <a:schemeClr val="tx1"/>
                          </a:solidFill>
                          <a:effectLst/>
                        </a:rPr>
                        <a:t>BSel</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gridSpan="2">
                  <a:txBody>
                    <a:bodyPr/>
                    <a:lstStyle/>
                    <a:p>
                      <a:pPr algn="just"/>
                      <a:r>
                        <a:rPr lang="en-US" sz="1000" kern="100">
                          <a:solidFill>
                            <a:schemeClr val="tx1"/>
                          </a:solidFill>
                          <a:effectLst/>
                        </a:rPr>
                        <a:t>0</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1</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4"/>
                  </a:ext>
                </a:extLst>
              </a:tr>
              <a:tr h="159997">
                <a:tc vMerge="1">
                  <a:txBody>
                    <a:bodyPr/>
                    <a:lstStyle/>
                    <a:p>
                      <a:endParaRPr lang="zh-CN" altLang="en-US"/>
                    </a:p>
                  </a:txBody>
                  <a:tcPr/>
                </a:tc>
                <a:tc gridSpan="2">
                  <a:txBody>
                    <a:bodyPr/>
                    <a:lstStyle/>
                    <a:p>
                      <a:pPr algn="just"/>
                      <a:r>
                        <a:rPr lang="en-US" sz="1000" kern="100">
                          <a:solidFill>
                            <a:schemeClr val="tx1"/>
                          </a:solidFill>
                          <a:effectLst/>
                        </a:rPr>
                        <a:t>Reg</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dirty="0" err="1">
                          <a:solidFill>
                            <a:schemeClr val="tx1"/>
                          </a:solidFill>
                          <a:effectLst/>
                        </a:rPr>
                        <a:t>Imm</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5"/>
                  </a:ext>
                </a:extLst>
              </a:tr>
              <a:tr h="159997">
                <a:tc rowSpan="2">
                  <a:txBody>
                    <a:bodyPr/>
                    <a:lstStyle/>
                    <a:p>
                      <a:pPr algn="just"/>
                      <a:r>
                        <a:rPr lang="en-US" sz="1000" kern="100" dirty="0" err="1">
                          <a:solidFill>
                            <a:schemeClr val="tx1"/>
                          </a:solidFill>
                          <a:effectLst/>
                        </a:rPr>
                        <a:t>RegWEn</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gridSpan="2">
                  <a:txBody>
                    <a:bodyPr/>
                    <a:lstStyle/>
                    <a:p>
                      <a:pPr algn="just"/>
                      <a:r>
                        <a:rPr lang="en-US" sz="1000" kern="100" dirty="0">
                          <a:solidFill>
                            <a:schemeClr val="tx1"/>
                          </a:solidFill>
                          <a:effectLst/>
                        </a:rPr>
                        <a:t>0</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1</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6"/>
                  </a:ext>
                </a:extLst>
              </a:tr>
              <a:tr h="319995">
                <a:tc vMerge="1">
                  <a:txBody>
                    <a:bodyPr/>
                    <a:lstStyle/>
                    <a:p>
                      <a:endParaRPr lang="zh-CN" altLang="en-US"/>
                    </a:p>
                  </a:txBody>
                  <a:tcPr/>
                </a:tc>
                <a:tc gridSpan="2">
                  <a:txBody>
                    <a:bodyPr/>
                    <a:lstStyle/>
                    <a:p>
                      <a:pPr algn="just"/>
                      <a:r>
                        <a:rPr lang="en-US" sz="1000" kern="100">
                          <a:solidFill>
                            <a:schemeClr val="tx1"/>
                          </a:solidFill>
                          <a:effectLst/>
                        </a:rPr>
                        <a:t>ottherwise</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Write to a register</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7"/>
                  </a:ext>
                </a:extLst>
              </a:tr>
              <a:tr h="159997">
                <a:tc rowSpan="2">
                  <a:txBody>
                    <a:bodyPr/>
                    <a:lstStyle/>
                    <a:p>
                      <a:pPr algn="just"/>
                      <a:r>
                        <a:rPr lang="en-US" sz="1000" kern="100">
                          <a:solidFill>
                            <a:schemeClr val="tx1"/>
                          </a:solidFill>
                          <a:effectLst/>
                        </a:rPr>
                        <a:t>MemRW</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gridSpan="2">
                  <a:txBody>
                    <a:bodyPr/>
                    <a:lstStyle/>
                    <a:p>
                      <a:pPr algn="just"/>
                      <a:r>
                        <a:rPr lang="en-US" sz="1000" kern="100">
                          <a:solidFill>
                            <a:schemeClr val="tx1"/>
                          </a:solidFill>
                          <a:effectLst/>
                        </a:rPr>
                        <a:t>0</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1</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8"/>
                  </a:ext>
                </a:extLst>
              </a:tr>
              <a:tr h="159997">
                <a:tc vMerge="1">
                  <a:txBody>
                    <a:bodyPr/>
                    <a:lstStyle/>
                    <a:p>
                      <a:endParaRPr lang="zh-CN" altLang="en-US"/>
                    </a:p>
                  </a:txBody>
                  <a:tcPr/>
                </a:tc>
                <a:tc gridSpan="2">
                  <a:txBody>
                    <a:bodyPr/>
                    <a:lstStyle/>
                    <a:p>
                      <a:pPr algn="just"/>
                      <a:r>
                        <a:rPr lang="en-US" sz="1000" kern="100">
                          <a:solidFill>
                            <a:schemeClr val="tx1"/>
                          </a:solidFill>
                          <a:effectLst/>
                        </a:rPr>
                        <a:t>Read</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tc gridSpan="2">
                  <a:txBody>
                    <a:bodyPr/>
                    <a:lstStyle/>
                    <a:p>
                      <a:pPr algn="just"/>
                      <a:r>
                        <a:rPr lang="en-US" sz="1000" kern="100">
                          <a:solidFill>
                            <a:schemeClr val="tx1"/>
                          </a:solidFill>
                          <a:effectLst/>
                        </a:rPr>
                        <a:t>Write</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9"/>
                  </a:ext>
                </a:extLst>
              </a:tr>
              <a:tr h="159997">
                <a:tc rowSpan="2">
                  <a:txBody>
                    <a:bodyPr/>
                    <a:lstStyle/>
                    <a:p>
                      <a:pPr algn="just"/>
                      <a:r>
                        <a:rPr lang="en-US" sz="1000" kern="100">
                          <a:solidFill>
                            <a:schemeClr val="tx1"/>
                          </a:solidFill>
                          <a:effectLst/>
                        </a:rPr>
                        <a:t>WBSel</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a:solidFill>
                            <a:schemeClr val="tx1"/>
                          </a:solidFill>
                          <a:effectLst/>
                        </a:rPr>
                        <a:t>00</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a:solidFill>
                            <a:schemeClr val="tx1"/>
                          </a:solidFill>
                          <a:effectLst/>
                        </a:rPr>
                        <a:t>01</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a:solidFill>
                            <a:schemeClr val="tx1"/>
                          </a:solidFill>
                          <a:effectLst/>
                        </a:rPr>
                        <a:t>10</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dirty="0">
                          <a:solidFill>
                            <a:schemeClr val="tx1"/>
                          </a:solidFill>
                          <a:effectLst/>
                        </a:rPr>
                        <a:t> 11</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extLst>
                  <a:ext uri="{0D108BD9-81ED-4DB2-BD59-A6C34878D82A}">
                    <a16:rowId xmlns:a16="http://schemas.microsoft.com/office/drawing/2014/main" val="10010"/>
                  </a:ext>
                </a:extLst>
              </a:tr>
              <a:tr h="319995">
                <a:tc vMerge="1">
                  <a:txBody>
                    <a:bodyPr/>
                    <a:lstStyle/>
                    <a:p>
                      <a:endParaRPr lang="zh-CN" altLang="en-US"/>
                    </a:p>
                  </a:txBody>
                  <a:tcPr/>
                </a:tc>
                <a:tc>
                  <a:txBody>
                    <a:bodyPr/>
                    <a:lstStyle/>
                    <a:p>
                      <a:pPr algn="just"/>
                      <a:r>
                        <a:rPr lang="en-US" sz="1000" kern="100">
                          <a:solidFill>
                            <a:schemeClr val="tx1"/>
                          </a:solidFill>
                          <a:effectLst/>
                        </a:rPr>
                        <a:t>DMEM</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a:solidFill>
                            <a:schemeClr val="tx1"/>
                          </a:solidFill>
                          <a:effectLst/>
                        </a:rPr>
                        <a:t>ALU</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a:solidFill>
                            <a:schemeClr val="tx1"/>
                          </a:solidFill>
                          <a:effectLst/>
                        </a:rPr>
                        <a:t>PC+4</a:t>
                      </a:r>
                      <a:endParaRPr lang="zh-CN" sz="1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tc>
                  <a:txBody>
                    <a:bodyPr/>
                    <a:lstStyle/>
                    <a:p>
                      <a:pPr algn="just"/>
                      <a:r>
                        <a:rPr lang="en-US" sz="1000" kern="100" dirty="0">
                          <a:solidFill>
                            <a:schemeClr val="tx1"/>
                          </a:solidFill>
                          <a:effectLst/>
                        </a:rPr>
                        <a:t> </a:t>
                      </a:r>
                      <a:endParaRPr lang="zh-CN" sz="1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79" marR="68579" marT="0" marB="0"/>
                </a:tc>
                <a:extLst>
                  <a:ext uri="{0D108BD9-81ED-4DB2-BD59-A6C34878D82A}">
                    <a16:rowId xmlns:a16="http://schemas.microsoft.com/office/drawing/2014/main" val="10011"/>
                  </a:ext>
                </a:extLst>
              </a:tr>
            </a:tbl>
          </a:graphicData>
        </a:graphic>
      </p:graphicFrame>
      <p:sp>
        <p:nvSpPr>
          <p:cNvPr id="70720" name="Rectangle 1">
            <a:extLst>
              <a:ext uri="{FF2B5EF4-FFF2-40B4-BE49-F238E27FC236}">
                <a16:creationId xmlns:a16="http://schemas.microsoft.com/office/drawing/2014/main" id="{D79E79BC-6235-8ECE-1C72-AFA1E1BAB0D9}"/>
              </a:ext>
            </a:extLst>
          </p:cNvPr>
          <p:cNvSpPr>
            <a:spLocks noChangeArrowheads="1"/>
          </p:cNvSpPr>
          <p:nvPr/>
        </p:nvSpPr>
        <p:spPr bwMode="auto">
          <a:xfrm>
            <a:off x="1862138" y="2903538"/>
            <a:ext cx="6824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D5D7C1B6-2D55-E5DB-F85F-DE4E96E283C5}"/>
              </a:ext>
            </a:extLst>
          </p:cNvPr>
          <p:cNvSpPr>
            <a:spLocks noGrp="1" noChangeArrowheads="1"/>
          </p:cNvSpPr>
          <p:nvPr>
            <p:ph type="title"/>
          </p:nvPr>
        </p:nvSpPr>
        <p:spPr/>
        <p:txBody>
          <a:bodyPr/>
          <a:lstStyle/>
          <a:p>
            <a:r>
              <a:rPr lang="en-US" altLang="zh-CN"/>
              <a:t>Project1</a:t>
            </a:r>
            <a:endParaRPr lang="zh-CN" altLang="en-US"/>
          </a:p>
        </p:txBody>
      </p:sp>
      <p:sp>
        <p:nvSpPr>
          <p:cNvPr id="71683" name="灯片编号占位符 3">
            <a:extLst>
              <a:ext uri="{FF2B5EF4-FFF2-40B4-BE49-F238E27FC236}">
                <a16:creationId xmlns:a16="http://schemas.microsoft.com/office/drawing/2014/main" id="{8A880EAC-B75D-DAEC-0264-6E3272A1F92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1B6E4FC-E145-40CF-A960-367839DABCA8}" type="slidenum">
              <a:rPr lang="en-US" altLang="zh-CN" sz="1400" smtClean="0"/>
              <a:pPr>
                <a:spcBef>
                  <a:spcPct val="0"/>
                </a:spcBef>
                <a:buFontTx/>
                <a:buNone/>
              </a:pPr>
              <a:t>71</a:t>
            </a:fld>
            <a:endParaRPr lang="en-US" altLang="zh-CN" sz="1400"/>
          </a:p>
        </p:txBody>
      </p:sp>
      <p:sp>
        <p:nvSpPr>
          <p:cNvPr id="71684" name="文本框 2">
            <a:extLst>
              <a:ext uri="{FF2B5EF4-FFF2-40B4-BE49-F238E27FC236}">
                <a16:creationId xmlns:a16="http://schemas.microsoft.com/office/drawing/2014/main" id="{EB9E4A70-88A5-89A4-1EA3-D26901EDAD24}"/>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1685" name="文本框 29">
            <a:extLst>
              <a:ext uri="{FF2B5EF4-FFF2-40B4-BE49-F238E27FC236}">
                <a16:creationId xmlns:a16="http://schemas.microsoft.com/office/drawing/2014/main" id="{7296CFF2-8881-5A91-9884-ED5C668F367E}"/>
              </a:ext>
            </a:extLst>
          </p:cNvPr>
          <p:cNvSpPr txBox="1">
            <a:spLocks noChangeArrowheads="1"/>
          </p:cNvSpPr>
          <p:nvPr/>
        </p:nvSpPr>
        <p:spPr bwMode="auto">
          <a:xfrm>
            <a:off x="457200" y="1319213"/>
            <a:ext cx="539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 </a:t>
            </a:r>
            <a:r>
              <a:rPr lang="zh-CN" altLang="en-US" sz="1800"/>
              <a:t>输出信号的表达式。</a:t>
            </a:r>
            <a:r>
              <a:rPr lang="en-US" altLang="zh-CN" sz="1800"/>
              <a:t> </a:t>
            </a:r>
            <a:endParaRPr lang="zh-CN" altLang="en-US" sz="1800"/>
          </a:p>
        </p:txBody>
      </p:sp>
      <p:sp>
        <p:nvSpPr>
          <p:cNvPr id="2" name="文本框 1">
            <a:extLst>
              <a:ext uri="{FF2B5EF4-FFF2-40B4-BE49-F238E27FC236}">
                <a16:creationId xmlns:a16="http://schemas.microsoft.com/office/drawing/2014/main" id="{5884EAA7-C624-D41A-37CD-E7F81B8EBEE3}"/>
              </a:ext>
            </a:extLst>
          </p:cNvPr>
          <p:cNvSpPr txBox="1">
            <a:spLocks noRot="1" noChangeAspect="1" noMove="1" noResize="1" noEditPoints="1" noAdjustHandles="1" noChangeArrowheads="1" noChangeShapeType="1" noTextEdit="1"/>
          </p:cNvSpPr>
          <p:nvPr/>
        </p:nvSpPr>
        <p:spPr>
          <a:xfrm>
            <a:off x="581358" y="1817450"/>
            <a:ext cx="6456896" cy="276999"/>
          </a:xfrm>
          <a:prstGeom prst="rect">
            <a:avLst/>
          </a:prstGeom>
          <a:blipFill>
            <a:blip r:embed="rId2"/>
            <a:stretch>
              <a:fillRect l="-283" r="-660" b="-34783"/>
            </a:stretch>
          </a:blipFill>
        </p:spPr>
        <p:txBody>
          <a:bodyPr/>
          <a:lstStyle/>
          <a:p>
            <a:pPr>
              <a:defRPr/>
            </a:pPr>
            <a:r>
              <a:rPr lang="zh-CN" altLang="en-US">
                <a:noFill/>
              </a:rPr>
              <a:t> </a:t>
            </a:r>
          </a:p>
        </p:txBody>
      </p:sp>
      <p:sp>
        <p:nvSpPr>
          <p:cNvPr id="3" name="文本框 2">
            <a:extLst>
              <a:ext uri="{FF2B5EF4-FFF2-40B4-BE49-F238E27FC236}">
                <a16:creationId xmlns:a16="http://schemas.microsoft.com/office/drawing/2014/main" id="{13DB8A77-B8AF-C4C1-D59C-F34D4C69E1C9}"/>
              </a:ext>
            </a:extLst>
          </p:cNvPr>
          <p:cNvSpPr txBox="1">
            <a:spLocks noRot="1" noChangeAspect="1" noMove="1" noResize="1" noEditPoints="1" noAdjustHandles="1" noChangeArrowheads="1" noChangeShapeType="1" noTextEdit="1"/>
          </p:cNvSpPr>
          <p:nvPr/>
        </p:nvSpPr>
        <p:spPr>
          <a:xfrm>
            <a:off x="581359" y="2256656"/>
            <a:ext cx="1639551" cy="276999"/>
          </a:xfrm>
          <a:prstGeom prst="rect">
            <a:avLst/>
          </a:prstGeom>
          <a:blipFill>
            <a:blip r:embed="rId3"/>
            <a:stretch>
              <a:fillRect l="-2974" r="-4461" b="-34783"/>
            </a:stretch>
          </a:blipFill>
        </p:spPr>
        <p:txBody>
          <a:bodyPr/>
          <a:lstStyle/>
          <a:p>
            <a:pPr>
              <a:defRPr/>
            </a:pPr>
            <a:r>
              <a:rPr lang="zh-CN" altLang="en-US">
                <a:noFill/>
              </a:rPr>
              <a:t> </a:t>
            </a:r>
          </a:p>
        </p:txBody>
      </p:sp>
      <p:sp>
        <p:nvSpPr>
          <p:cNvPr id="5" name="文本框 4">
            <a:extLst>
              <a:ext uri="{FF2B5EF4-FFF2-40B4-BE49-F238E27FC236}">
                <a16:creationId xmlns:a16="http://schemas.microsoft.com/office/drawing/2014/main" id="{AC820F09-CFF1-80B4-936A-ABBCA9E2FFF2}"/>
              </a:ext>
            </a:extLst>
          </p:cNvPr>
          <p:cNvSpPr txBox="1">
            <a:spLocks noRot="1" noChangeAspect="1" noMove="1" noResize="1" noEditPoints="1" noAdjustHandles="1" noChangeArrowheads="1" noChangeShapeType="1" noTextEdit="1"/>
          </p:cNvSpPr>
          <p:nvPr/>
        </p:nvSpPr>
        <p:spPr>
          <a:xfrm>
            <a:off x="2462768" y="2256655"/>
            <a:ext cx="2109232" cy="276999"/>
          </a:xfrm>
          <a:prstGeom prst="rect">
            <a:avLst/>
          </a:prstGeom>
          <a:blipFill>
            <a:blip r:embed="rId4"/>
            <a:stretch>
              <a:fillRect l="-2023" r="-2312" b="-8696"/>
            </a:stretch>
          </a:blipFill>
        </p:spPr>
        <p:txBody>
          <a:bodyPr/>
          <a:lstStyle/>
          <a:p>
            <a:pPr>
              <a:defRPr/>
            </a:pPr>
            <a:r>
              <a:rPr lang="zh-CN" altLang="en-US">
                <a:noFill/>
              </a:rPr>
              <a:t> </a:t>
            </a:r>
          </a:p>
        </p:txBody>
      </p:sp>
      <p:sp>
        <p:nvSpPr>
          <p:cNvPr id="6" name="文本框 5">
            <a:extLst>
              <a:ext uri="{FF2B5EF4-FFF2-40B4-BE49-F238E27FC236}">
                <a16:creationId xmlns:a16="http://schemas.microsoft.com/office/drawing/2014/main" id="{77EB3C0E-C2ED-ED74-9043-D65180EEA775}"/>
              </a:ext>
            </a:extLst>
          </p:cNvPr>
          <p:cNvSpPr txBox="1">
            <a:spLocks noRot="1" noChangeAspect="1" noMove="1" noResize="1" noEditPoints="1" noAdjustHandles="1" noChangeArrowheads="1" noChangeShapeType="1" noTextEdit="1"/>
          </p:cNvSpPr>
          <p:nvPr/>
        </p:nvSpPr>
        <p:spPr>
          <a:xfrm>
            <a:off x="4813858" y="2256655"/>
            <a:ext cx="2492349" cy="276999"/>
          </a:xfrm>
          <a:prstGeom prst="rect">
            <a:avLst/>
          </a:prstGeom>
          <a:blipFill>
            <a:blip r:embed="rId5"/>
            <a:stretch>
              <a:fillRect l="-1711" r="-2689" b="-34783"/>
            </a:stretch>
          </a:blipFill>
        </p:spPr>
        <p:txBody>
          <a:bodyPr/>
          <a:lstStyle/>
          <a:p>
            <a:pPr>
              <a:defRPr/>
            </a:pPr>
            <a:r>
              <a:rPr lang="zh-CN" altLang="en-US">
                <a:noFill/>
              </a:rPr>
              <a:t> </a:t>
            </a:r>
          </a:p>
        </p:txBody>
      </p:sp>
      <p:sp>
        <p:nvSpPr>
          <p:cNvPr id="8" name="文本框 7">
            <a:extLst>
              <a:ext uri="{FF2B5EF4-FFF2-40B4-BE49-F238E27FC236}">
                <a16:creationId xmlns:a16="http://schemas.microsoft.com/office/drawing/2014/main" id="{93FBD18D-B73F-BF25-DEA7-4148BD70B084}"/>
              </a:ext>
            </a:extLst>
          </p:cNvPr>
          <p:cNvSpPr txBox="1">
            <a:spLocks noRot="1" noChangeAspect="1" noMove="1" noResize="1" noEditPoints="1" noAdjustHandles="1" noChangeArrowheads="1" noChangeShapeType="1" noTextEdit="1"/>
          </p:cNvSpPr>
          <p:nvPr/>
        </p:nvSpPr>
        <p:spPr>
          <a:xfrm>
            <a:off x="603670" y="3152001"/>
            <a:ext cx="1275990" cy="276999"/>
          </a:xfrm>
          <a:prstGeom prst="rect">
            <a:avLst/>
          </a:prstGeom>
          <a:blipFill>
            <a:blip r:embed="rId6"/>
            <a:stretch>
              <a:fillRect l="-3349" r="-4306" b="-8696"/>
            </a:stretch>
          </a:blipFill>
        </p:spPr>
        <p:txBody>
          <a:bodyPr/>
          <a:lstStyle/>
          <a:p>
            <a:pPr>
              <a:defRPr/>
            </a:pPr>
            <a:r>
              <a:rPr lang="zh-CN" altLang="en-US">
                <a:noFill/>
              </a:rPr>
              <a:t> </a:t>
            </a:r>
          </a:p>
        </p:txBody>
      </p:sp>
      <p:sp>
        <p:nvSpPr>
          <p:cNvPr id="9" name="文本框 8">
            <a:extLst>
              <a:ext uri="{FF2B5EF4-FFF2-40B4-BE49-F238E27FC236}">
                <a16:creationId xmlns:a16="http://schemas.microsoft.com/office/drawing/2014/main" id="{3DE6DD90-C57C-5250-DA1A-0585299AEBFA}"/>
              </a:ext>
            </a:extLst>
          </p:cNvPr>
          <p:cNvSpPr txBox="1">
            <a:spLocks noRot="1" noChangeAspect="1" noMove="1" noResize="1" noEditPoints="1" noAdjustHandles="1" noChangeArrowheads="1" noChangeShapeType="1" noTextEdit="1"/>
          </p:cNvSpPr>
          <p:nvPr/>
        </p:nvSpPr>
        <p:spPr>
          <a:xfrm>
            <a:off x="581358" y="2711155"/>
            <a:ext cx="6943247" cy="283091"/>
          </a:xfrm>
          <a:prstGeom prst="rect">
            <a:avLst/>
          </a:prstGeom>
          <a:blipFill>
            <a:blip r:embed="rId7"/>
            <a:stretch>
              <a:fillRect l="-88" b="-36957"/>
            </a:stretch>
          </a:blipFill>
        </p:spPr>
        <p:txBody>
          <a:bodyPr/>
          <a:lstStyle/>
          <a:p>
            <a:pPr>
              <a:defRPr/>
            </a:pPr>
            <a:r>
              <a:rPr lang="zh-CN" altLang="en-US">
                <a:noFill/>
              </a:rPr>
              <a:t> </a:t>
            </a:r>
          </a:p>
        </p:txBody>
      </p:sp>
      <p:sp>
        <p:nvSpPr>
          <p:cNvPr id="12" name="文本框 11">
            <a:extLst>
              <a:ext uri="{FF2B5EF4-FFF2-40B4-BE49-F238E27FC236}">
                <a16:creationId xmlns:a16="http://schemas.microsoft.com/office/drawing/2014/main" id="{CC14462C-B2E2-C541-B1CA-1DBD7EFEC80D}"/>
              </a:ext>
            </a:extLst>
          </p:cNvPr>
          <p:cNvSpPr txBox="1">
            <a:spLocks noRot="1" noChangeAspect="1" noMove="1" noResize="1" noEditPoints="1" noAdjustHandles="1" noChangeArrowheads="1" noChangeShapeType="1" noTextEdit="1"/>
          </p:cNvSpPr>
          <p:nvPr/>
        </p:nvSpPr>
        <p:spPr>
          <a:xfrm>
            <a:off x="603670" y="3948345"/>
            <a:ext cx="1740798" cy="276999"/>
          </a:xfrm>
          <a:prstGeom prst="rect">
            <a:avLst/>
          </a:prstGeom>
          <a:blipFill>
            <a:blip r:embed="rId8"/>
            <a:stretch>
              <a:fillRect l="-1399" r="-350" b="-33333"/>
            </a:stretch>
          </a:blipFill>
        </p:spPr>
        <p:txBody>
          <a:bodyPr/>
          <a:lstStyle/>
          <a:p>
            <a:pPr>
              <a:defRPr/>
            </a:pPr>
            <a:r>
              <a:rPr lang="zh-CN" altLang="en-US">
                <a:noFill/>
              </a:rPr>
              <a:t> </a:t>
            </a:r>
          </a:p>
        </p:txBody>
      </p:sp>
      <p:sp>
        <p:nvSpPr>
          <p:cNvPr id="13" name="文本框 12">
            <a:extLst>
              <a:ext uri="{FF2B5EF4-FFF2-40B4-BE49-F238E27FC236}">
                <a16:creationId xmlns:a16="http://schemas.microsoft.com/office/drawing/2014/main" id="{0C1E0759-CF09-475E-6BC0-3242DAC93728}"/>
              </a:ext>
            </a:extLst>
          </p:cNvPr>
          <p:cNvSpPr txBox="1">
            <a:spLocks noRot="1" noChangeAspect="1" noMove="1" noResize="1" noEditPoints="1" noAdjustHandles="1" noChangeArrowheads="1" noChangeShapeType="1" noTextEdit="1"/>
          </p:cNvSpPr>
          <p:nvPr/>
        </p:nvSpPr>
        <p:spPr>
          <a:xfrm>
            <a:off x="595556" y="3550173"/>
            <a:ext cx="2824491" cy="276999"/>
          </a:xfrm>
          <a:prstGeom prst="rect">
            <a:avLst/>
          </a:prstGeom>
          <a:blipFill>
            <a:blip r:embed="rId9"/>
            <a:stretch>
              <a:fillRect l="-1512" r="-2376" b="-34783"/>
            </a:stretch>
          </a:blipFill>
        </p:spPr>
        <p:txBody>
          <a:bodyPr/>
          <a:lstStyle/>
          <a:p>
            <a:pPr>
              <a:defRPr/>
            </a:pPr>
            <a:r>
              <a:rPr lang="zh-CN" altLang="en-US">
                <a:noFill/>
              </a:rPr>
              <a:t> </a:t>
            </a:r>
          </a:p>
        </p:txBody>
      </p:sp>
      <p:sp>
        <p:nvSpPr>
          <p:cNvPr id="14" name="文本框 13">
            <a:extLst>
              <a:ext uri="{FF2B5EF4-FFF2-40B4-BE49-F238E27FC236}">
                <a16:creationId xmlns:a16="http://schemas.microsoft.com/office/drawing/2014/main" id="{16566534-6734-7272-78AC-B7DFC4F271DF}"/>
              </a:ext>
            </a:extLst>
          </p:cNvPr>
          <p:cNvSpPr txBox="1">
            <a:spLocks noRot="1" noChangeAspect="1" noMove="1" noResize="1" noEditPoints="1" noAdjustHandles="1" noChangeArrowheads="1" noChangeShapeType="1" noTextEdit="1"/>
          </p:cNvSpPr>
          <p:nvPr/>
        </p:nvSpPr>
        <p:spPr>
          <a:xfrm>
            <a:off x="582522" y="4346517"/>
            <a:ext cx="2221762" cy="276999"/>
          </a:xfrm>
          <a:prstGeom prst="rect">
            <a:avLst/>
          </a:prstGeom>
          <a:blipFill>
            <a:blip r:embed="rId10"/>
            <a:stretch>
              <a:fillRect l="-1923" r="-1099" b="-42222"/>
            </a:stretch>
          </a:blipFill>
        </p:spPr>
        <p:txBody>
          <a:bodyPr/>
          <a:lstStyle/>
          <a:p>
            <a:pPr>
              <a:defRPr/>
            </a:pPr>
            <a:r>
              <a:rPr lang="zh-CN" altLang="en-US">
                <a:noFill/>
              </a:rPr>
              <a:t> </a:t>
            </a:r>
          </a:p>
        </p:txBody>
      </p:sp>
      <p:sp>
        <p:nvSpPr>
          <p:cNvPr id="15" name="文本框 14">
            <a:extLst>
              <a:ext uri="{FF2B5EF4-FFF2-40B4-BE49-F238E27FC236}">
                <a16:creationId xmlns:a16="http://schemas.microsoft.com/office/drawing/2014/main" id="{73367265-2D0B-FFFA-7E8F-146170039CED}"/>
              </a:ext>
            </a:extLst>
          </p:cNvPr>
          <p:cNvSpPr txBox="1">
            <a:spLocks noRot="1" noChangeAspect="1" noMove="1" noResize="1" noEditPoints="1" noAdjustHandles="1" noChangeArrowheads="1" noChangeShapeType="1" noTextEdit="1"/>
          </p:cNvSpPr>
          <p:nvPr/>
        </p:nvSpPr>
        <p:spPr>
          <a:xfrm>
            <a:off x="3153432" y="4346517"/>
            <a:ext cx="2207336" cy="276999"/>
          </a:xfrm>
          <a:prstGeom prst="rect">
            <a:avLst/>
          </a:prstGeom>
          <a:blipFill>
            <a:blip r:embed="rId11"/>
            <a:stretch>
              <a:fillRect l="-1934" r="-1105" b="-42222"/>
            </a:stretch>
          </a:blipFill>
        </p:spPr>
        <p:txBody>
          <a:bodyPr/>
          <a:lstStyle/>
          <a:p>
            <a:pPr>
              <a:defRPr/>
            </a:pPr>
            <a:r>
              <a:rPr lang="zh-CN" altLang="en-US">
                <a:noFill/>
              </a:rPr>
              <a:t> </a:t>
            </a:r>
          </a:p>
        </p:txBody>
      </p:sp>
      <p:sp>
        <p:nvSpPr>
          <p:cNvPr id="16" name="文本框 15">
            <a:extLst>
              <a:ext uri="{FF2B5EF4-FFF2-40B4-BE49-F238E27FC236}">
                <a16:creationId xmlns:a16="http://schemas.microsoft.com/office/drawing/2014/main" id="{2D9811ED-F317-7F7E-FEC3-5A598CE5268D}"/>
              </a:ext>
            </a:extLst>
          </p:cNvPr>
          <p:cNvSpPr txBox="1">
            <a:spLocks noRot="1" noChangeAspect="1" noMove="1" noResize="1" noEditPoints="1" noAdjustHandles="1" noChangeArrowheads="1" noChangeShapeType="1" noTextEdit="1"/>
          </p:cNvSpPr>
          <p:nvPr/>
        </p:nvSpPr>
        <p:spPr>
          <a:xfrm>
            <a:off x="581358" y="4744689"/>
            <a:ext cx="1492396" cy="276999"/>
          </a:xfrm>
          <a:prstGeom prst="rect">
            <a:avLst/>
          </a:prstGeom>
          <a:blipFill>
            <a:blip r:embed="rId12"/>
            <a:stretch>
              <a:fillRect l="-2857" r="-1224" b="-8696"/>
            </a:stretch>
          </a:blipFill>
        </p:spPr>
        <p:txBody>
          <a:bodyPr/>
          <a:lstStyle/>
          <a:p>
            <a:pPr>
              <a:defRPr/>
            </a:pPr>
            <a:r>
              <a:rPr lang="zh-CN" altLang="en-US">
                <a:noFill/>
              </a:rPr>
              <a:t> </a:t>
            </a:r>
          </a:p>
        </p:txBody>
      </p:sp>
      <p:sp>
        <p:nvSpPr>
          <p:cNvPr id="17" name="文本框 16">
            <a:extLst>
              <a:ext uri="{FF2B5EF4-FFF2-40B4-BE49-F238E27FC236}">
                <a16:creationId xmlns:a16="http://schemas.microsoft.com/office/drawing/2014/main" id="{8425DFB2-EFC6-A7B7-1E5B-CC506EB0C439}"/>
              </a:ext>
            </a:extLst>
          </p:cNvPr>
          <p:cNvSpPr txBox="1">
            <a:spLocks noRot="1" noChangeAspect="1" noMove="1" noResize="1" noEditPoints="1" noAdjustHandles="1" noChangeArrowheads="1" noChangeShapeType="1" noTextEdit="1"/>
          </p:cNvSpPr>
          <p:nvPr/>
        </p:nvSpPr>
        <p:spPr>
          <a:xfrm>
            <a:off x="547688" y="5186137"/>
            <a:ext cx="2141291" cy="276999"/>
          </a:xfrm>
          <a:prstGeom prst="rect">
            <a:avLst/>
          </a:prstGeom>
          <a:blipFill>
            <a:blip r:embed="rId13"/>
            <a:stretch>
              <a:fillRect l="-1994" t="-2222" r="-3419" b="-37778"/>
            </a:stretch>
          </a:blipFill>
        </p:spPr>
        <p:txBody>
          <a:bodyPr/>
          <a:lstStyle/>
          <a:p>
            <a:pPr>
              <a:defRPr/>
            </a:pPr>
            <a:r>
              <a:rPr lang="zh-CN" altLang="en-US">
                <a:noFill/>
              </a:rPr>
              <a:t> </a:t>
            </a:r>
          </a:p>
        </p:txBody>
      </p:sp>
      <p:sp>
        <p:nvSpPr>
          <p:cNvPr id="18" name="文本框 17">
            <a:extLst>
              <a:ext uri="{FF2B5EF4-FFF2-40B4-BE49-F238E27FC236}">
                <a16:creationId xmlns:a16="http://schemas.microsoft.com/office/drawing/2014/main" id="{8666DB9D-B568-E238-DF89-C6204789C97E}"/>
              </a:ext>
            </a:extLst>
          </p:cNvPr>
          <p:cNvSpPr txBox="1">
            <a:spLocks noRot="1" noChangeAspect="1" noMove="1" noResize="1" noEditPoints="1" noAdjustHandles="1" noChangeArrowheads="1" noChangeShapeType="1" noTextEdit="1"/>
          </p:cNvSpPr>
          <p:nvPr/>
        </p:nvSpPr>
        <p:spPr>
          <a:xfrm>
            <a:off x="3211511" y="5210772"/>
            <a:ext cx="3721852" cy="276999"/>
          </a:xfrm>
          <a:prstGeom prst="rect">
            <a:avLst/>
          </a:prstGeom>
          <a:blipFill>
            <a:blip r:embed="rId14"/>
            <a:stretch>
              <a:fillRect l="-984" b="-35556"/>
            </a:stretch>
          </a:blipFill>
        </p:spPr>
        <p:txBody>
          <a:bodyPr/>
          <a:lstStyle/>
          <a:p>
            <a:pPr>
              <a:defRPr/>
            </a:pPr>
            <a:r>
              <a:rPr lang="zh-CN" altLang="en-US">
                <a:noFill/>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04FE7324-5171-34C6-D4C4-86A8C4E71782}"/>
              </a:ext>
            </a:extLst>
          </p:cNvPr>
          <p:cNvSpPr>
            <a:spLocks noGrp="1" noChangeArrowheads="1"/>
          </p:cNvSpPr>
          <p:nvPr>
            <p:ph type="title"/>
          </p:nvPr>
        </p:nvSpPr>
        <p:spPr/>
        <p:txBody>
          <a:bodyPr/>
          <a:lstStyle/>
          <a:p>
            <a:r>
              <a:rPr lang="en-US" altLang="zh-CN"/>
              <a:t>Project1</a:t>
            </a:r>
            <a:endParaRPr lang="zh-CN" altLang="en-US"/>
          </a:p>
        </p:txBody>
      </p:sp>
      <p:sp>
        <p:nvSpPr>
          <p:cNvPr id="72707" name="灯片编号占位符 3">
            <a:extLst>
              <a:ext uri="{FF2B5EF4-FFF2-40B4-BE49-F238E27FC236}">
                <a16:creationId xmlns:a16="http://schemas.microsoft.com/office/drawing/2014/main" id="{78E74F0A-3BFD-DCDD-17EF-20D5650458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75AFDF7-2F12-4546-8EAD-F426FEA0AA36}" type="slidenum">
              <a:rPr lang="en-US" altLang="zh-CN" sz="1400" smtClean="0"/>
              <a:pPr>
                <a:spcBef>
                  <a:spcPct val="0"/>
                </a:spcBef>
                <a:buFontTx/>
                <a:buNone/>
              </a:pPr>
              <a:t>72</a:t>
            </a:fld>
            <a:endParaRPr lang="en-US" altLang="zh-CN" sz="1400"/>
          </a:p>
        </p:txBody>
      </p:sp>
      <p:sp>
        <p:nvSpPr>
          <p:cNvPr id="72708" name="文本框 2">
            <a:extLst>
              <a:ext uri="{FF2B5EF4-FFF2-40B4-BE49-F238E27FC236}">
                <a16:creationId xmlns:a16="http://schemas.microsoft.com/office/drawing/2014/main" id="{34C2A7FD-F4D8-9D8E-72C6-0F01A043D0CE}"/>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2709" name="文本框 29">
            <a:extLst>
              <a:ext uri="{FF2B5EF4-FFF2-40B4-BE49-F238E27FC236}">
                <a16:creationId xmlns:a16="http://schemas.microsoft.com/office/drawing/2014/main" id="{3B33636C-7FB1-6E01-48DD-CDCCEF51E89B}"/>
              </a:ext>
            </a:extLst>
          </p:cNvPr>
          <p:cNvSpPr txBox="1">
            <a:spLocks noChangeArrowheads="1"/>
          </p:cNvSpPr>
          <p:nvPr/>
        </p:nvSpPr>
        <p:spPr bwMode="auto">
          <a:xfrm>
            <a:off x="457200" y="1319213"/>
            <a:ext cx="72104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 </a:t>
            </a:r>
            <a:r>
              <a:rPr lang="zh-CN" altLang="en-US" sz="1800"/>
              <a:t>电路图构建思路</a:t>
            </a:r>
            <a:endParaRPr lang="en-US" altLang="zh-CN" sz="1800"/>
          </a:p>
          <a:p>
            <a:pPr>
              <a:spcBef>
                <a:spcPct val="0"/>
              </a:spcBef>
              <a:buFontTx/>
              <a:buNone/>
            </a:pPr>
            <a:endParaRPr lang="en-US" altLang="zh-CN" sz="1800"/>
          </a:p>
          <a:p>
            <a:pPr>
              <a:spcBef>
                <a:spcPct val="0"/>
              </a:spcBef>
              <a:buFontTx/>
              <a:buNone/>
            </a:pPr>
            <a:r>
              <a:rPr lang="en-US" altLang="zh-CN" sz="1800"/>
              <a:t>3.1 </a:t>
            </a:r>
            <a:r>
              <a:rPr lang="zh-CN" altLang="en-US" sz="1800"/>
              <a:t>根据 </a:t>
            </a:r>
            <a:r>
              <a:rPr lang="en-US" altLang="zh-CN" sz="1800"/>
              <a:t>inst[31:0] </a:t>
            </a:r>
            <a:r>
              <a:rPr lang="zh-CN" altLang="en-US" sz="1800"/>
              <a:t>中的</a:t>
            </a:r>
            <a:r>
              <a:rPr lang="en-US" altLang="zh-CN" sz="1800"/>
              <a:t>opcode, funct3, funct7</a:t>
            </a:r>
            <a:r>
              <a:rPr lang="zh-CN" altLang="en-US" sz="1800"/>
              <a:t>域 确定指令。</a:t>
            </a:r>
            <a:r>
              <a:rPr lang="en-US" altLang="zh-CN" sz="1800"/>
              <a:t> </a:t>
            </a:r>
            <a:endParaRPr lang="zh-CN" altLang="en-US" sz="1800"/>
          </a:p>
        </p:txBody>
      </p:sp>
      <p:pic>
        <p:nvPicPr>
          <p:cNvPr id="72710" name="图片 10">
            <a:extLst>
              <a:ext uri="{FF2B5EF4-FFF2-40B4-BE49-F238E27FC236}">
                <a16:creationId xmlns:a16="http://schemas.microsoft.com/office/drawing/2014/main" id="{0374558E-258E-29D6-7D0F-4EB39B3E2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3003550"/>
            <a:ext cx="33020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文本框 18">
            <a:extLst>
              <a:ext uri="{FF2B5EF4-FFF2-40B4-BE49-F238E27FC236}">
                <a16:creationId xmlns:a16="http://schemas.microsoft.com/office/drawing/2014/main" id="{D205ADE0-AB20-D280-AA39-FC8BBE7FE66D}"/>
              </a:ext>
            </a:extLst>
          </p:cNvPr>
          <p:cNvSpPr txBox="1">
            <a:spLocks noChangeArrowheads="1"/>
          </p:cNvSpPr>
          <p:nvPr/>
        </p:nvSpPr>
        <p:spPr bwMode="auto">
          <a:xfrm>
            <a:off x="547688" y="2462213"/>
            <a:ext cx="7119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根据</a:t>
            </a:r>
            <a:r>
              <a:rPr lang="en-US" altLang="zh-CN" sz="1800"/>
              <a:t>Opcode </a:t>
            </a:r>
            <a:r>
              <a:rPr lang="zh-CN" altLang="en-US" sz="1800"/>
              <a:t>确定指令所属类型。</a:t>
            </a:r>
            <a:r>
              <a:rPr lang="en-US" altLang="zh-CN" sz="1800"/>
              <a:t>Opcode = inst[6:0]</a:t>
            </a:r>
            <a:endParaRPr lang="zh-CN" altLang="en-US" sz="1800"/>
          </a:p>
        </p:txBody>
      </p:sp>
      <p:sp>
        <p:nvSpPr>
          <p:cNvPr id="72712" name="文本框 19">
            <a:extLst>
              <a:ext uri="{FF2B5EF4-FFF2-40B4-BE49-F238E27FC236}">
                <a16:creationId xmlns:a16="http://schemas.microsoft.com/office/drawing/2014/main" id="{C8F1B4D8-DBC8-39EF-62AE-6EB5A39E96DB}"/>
              </a:ext>
            </a:extLst>
          </p:cNvPr>
          <p:cNvSpPr txBox="1">
            <a:spLocks noChangeArrowheads="1"/>
          </p:cNvSpPr>
          <p:nvPr/>
        </p:nvSpPr>
        <p:spPr bwMode="auto">
          <a:xfrm>
            <a:off x="4062413" y="3184525"/>
            <a:ext cx="4973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教材</a:t>
            </a:r>
            <a:r>
              <a:rPr lang="en-US" altLang="zh-CN" sz="1800">
                <a:solidFill>
                  <a:srgbClr val="FF0000"/>
                </a:solidFill>
              </a:rPr>
              <a:t>p119 SB-type Opcode</a:t>
            </a:r>
            <a:r>
              <a:rPr lang="zh-CN" altLang="en-US" sz="1800">
                <a:solidFill>
                  <a:srgbClr val="FF0000"/>
                </a:solidFill>
              </a:rPr>
              <a:t>有误，应为 </a:t>
            </a:r>
            <a:r>
              <a:rPr lang="en-US" altLang="zh-CN" sz="1800">
                <a:solidFill>
                  <a:srgbClr val="FF0000"/>
                </a:solidFill>
              </a:rPr>
              <a:t>1100011</a:t>
            </a:r>
            <a:endParaRPr lang="zh-CN" altLang="en-US" sz="1800">
              <a:solidFill>
                <a:srgbClr val="FF0000"/>
              </a:solidFill>
            </a:endParaRPr>
          </a:p>
        </p:txBody>
      </p:sp>
      <p:sp>
        <p:nvSpPr>
          <p:cNvPr id="72713" name="文本框 20">
            <a:extLst>
              <a:ext uri="{FF2B5EF4-FFF2-40B4-BE49-F238E27FC236}">
                <a16:creationId xmlns:a16="http://schemas.microsoft.com/office/drawing/2014/main" id="{F7A5E7B6-B7E9-BD73-6445-9DC4AA4073D0}"/>
              </a:ext>
            </a:extLst>
          </p:cNvPr>
          <p:cNvSpPr txBox="1">
            <a:spLocks noChangeArrowheads="1"/>
          </p:cNvSpPr>
          <p:nvPr/>
        </p:nvSpPr>
        <p:spPr bwMode="auto">
          <a:xfrm>
            <a:off x="3867150" y="3751263"/>
            <a:ext cx="5365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方法</a:t>
            </a:r>
            <a:r>
              <a:rPr lang="en-US" altLang="zh-CN" sz="1800"/>
              <a:t>1</a:t>
            </a:r>
            <a:r>
              <a:rPr lang="zh-CN" altLang="en-US" sz="1800"/>
              <a:t>， 根据 </a:t>
            </a:r>
            <a:r>
              <a:rPr lang="en-US" altLang="zh-CN" sz="1800"/>
              <a:t>opcode</a:t>
            </a:r>
            <a:r>
              <a:rPr lang="zh-CN" altLang="en-US" sz="1800"/>
              <a:t>各位确定所属指令类型。</a:t>
            </a:r>
            <a:endParaRPr lang="en-US" altLang="zh-CN" sz="1800"/>
          </a:p>
          <a:p>
            <a:pPr>
              <a:spcBef>
                <a:spcPct val="0"/>
              </a:spcBef>
              <a:buFontTx/>
              <a:buNone/>
            </a:pPr>
            <a:r>
              <a:rPr lang="zh-CN" altLang="en-US" sz="1800"/>
              <a:t>由于各指令类型</a:t>
            </a:r>
            <a:r>
              <a:rPr lang="en-US" altLang="zh-CN" sz="1800"/>
              <a:t>Opcode</a:t>
            </a:r>
            <a:r>
              <a:rPr lang="zh-CN" altLang="en-US" sz="1800"/>
              <a:t>后两位都是</a:t>
            </a:r>
            <a:r>
              <a:rPr lang="en-US" altLang="zh-CN" sz="1800"/>
              <a:t>1</a:t>
            </a:r>
            <a:r>
              <a:rPr lang="zh-CN" altLang="en-US" sz="1800"/>
              <a:t>，不考虑。</a:t>
            </a:r>
            <a:endParaRPr lang="en-US" altLang="zh-CN" sz="1800"/>
          </a:p>
        </p:txBody>
      </p:sp>
      <p:sp>
        <p:nvSpPr>
          <p:cNvPr id="25" name="文本框 24">
            <a:extLst>
              <a:ext uri="{FF2B5EF4-FFF2-40B4-BE49-F238E27FC236}">
                <a16:creationId xmlns:a16="http://schemas.microsoft.com/office/drawing/2014/main" id="{5DA927BD-9224-7333-6CBA-1846469E5DD4}"/>
              </a:ext>
            </a:extLst>
          </p:cNvPr>
          <p:cNvSpPr txBox="1">
            <a:spLocks noRot="1" noChangeAspect="1" noMove="1" noResize="1" noEditPoints="1" noAdjustHandles="1" noChangeArrowheads="1" noChangeShapeType="1" noTextEdit="1"/>
          </p:cNvSpPr>
          <p:nvPr/>
        </p:nvSpPr>
        <p:spPr>
          <a:xfrm>
            <a:off x="633409" y="5318729"/>
            <a:ext cx="6466514" cy="295274"/>
          </a:xfrm>
          <a:prstGeom prst="rect">
            <a:avLst/>
          </a:prstGeom>
          <a:blipFill>
            <a:blip r:embed="rId3"/>
            <a:stretch>
              <a:fillRect b="-32653"/>
            </a:stretch>
          </a:blipFill>
        </p:spPr>
        <p:txBody>
          <a:bodyPr/>
          <a:lstStyle/>
          <a:p>
            <a:pPr>
              <a:defRPr/>
            </a:pPr>
            <a:r>
              <a:rPr lang="zh-CN" altLang="en-US">
                <a:noFill/>
              </a:rPr>
              <a:t> </a:t>
            </a:r>
          </a:p>
        </p:txBody>
      </p:sp>
      <p:sp>
        <p:nvSpPr>
          <p:cNvPr id="26" name="文本框 25">
            <a:extLst>
              <a:ext uri="{FF2B5EF4-FFF2-40B4-BE49-F238E27FC236}">
                <a16:creationId xmlns:a16="http://schemas.microsoft.com/office/drawing/2014/main" id="{AE68B32B-39E4-2FB1-04B7-D23A586DC969}"/>
              </a:ext>
            </a:extLst>
          </p:cNvPr>
          <p:cNvSpPr txBox="1">
            <a:spLocks noRot="1" noChangeAspect="1" noMove="1" noResize="1" noEditPoints="1" noAdjustHandles="1" noChangeArrowheads="1" noChangeShapeType="1" noTextEdit="1"/>
          </p:cNvSpPr>
          <p:nvPr/>
        </p:nvSpPr>
        <p:spPr>
          <a:xfrm>
            <a:off x="633409" y="5771882"/>
            <a:ext cx="6542176" cy="295594"/>
          </a:xfrm>
          <a:prstGeom prst="rect">
            <a:avLst/>
          </a:prstGeom>
          <a:blipFill>
            <a:blip r:embed="rId4"/>
            <a:stretch>
              <a:fillRect l="-373" b="-39583"/>
            </a:stretch>
          </a:blipFill>
        </p:spPr>
        <p:txBody>
          <a:bodyPr/>
          <a:lstStyle/>
          <a:p>
            <a:pPr>
              <a:defRPr/>
            </a:pPr>
            <a:r>
              <a:rPr lang="zh-CN" altLang="en-US">
                <a:noFill/>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7753165A-6CFE-FB11-938A-F9214CA8EBBE}"/>
              </a:ext>
            </a:extLst>
          </p:cNvPr>
          <p:cNvSpPr>
            <a:spLocks noGrp="1" noChangeArrowheads="1"/>
          </p:cNvSpPr>
          <p:nvPr>
            <p:ph type="title"/>
          </p:nvPr>
        </p:nvSpPr>
        <p:spPr/>
        <p:txBody>
          <a:bodyPr/>
          <a:lstStyle/>
          <a:p>
            <a:r>
              <a:rPr lang="en-US" altLang="zh-CN"/>
              <a:t>Project1</a:t>
            </a:r>
            <a:endParaRPr lang="zh-CN" altLang="en-US"/>
          </a:p>
        </p:txBody>
      </p:sp>
      <p:sp>
        <p:nvSpPr>
          <p:cNvPr id="73731" name="灯片编号占位符 3">
            <a:extLst>
              <a:ext uri="{FF2B5EF4-FFF2-40B4-BE49-F238E27FC236}">
                <a16:creationId xmlns:a16="http://schemas.microsoft.com/office/drawing/2014/main" id="{A722D3DA-D0B6-F5C7-E462-C3184BE814E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28AF68-C4CC-40BD-8FB8-ECBFEBCD9D67}" type="slidenum">
              <a:rPr lang="en-US" altLang="zh-CN" sz="1400" smtClean="0"/>
              <a:pPr>
                <a:spcBef>
                  <a:spcPct val="0"/>
                </a:spcBef>
                <a:buFontTx/>
                <a:buNone/>
              </a:pPr>
              <a:t>73</a:t>
            </a:fld>
            <a:endParaRPr lang="en-US" altLang="zh-CN" sz="1400"/>
          </a:p>
        </p:txBody>
      </p:sp>
      <p:sp>
        <p:nvSpPr>
          <p:cNvPr id="73732" name="文本框 2">
            <a:extLst>
              <a:ext uri="{FF2B5EF4-FFF2-40B4-BE49-F238E27FC236}">
                <a16:creationId xmlns:a16="http://schemas.microsoft.com/office/drawing/2014/main" id="{CE80301E-9407-5F77-49BA-EFD3807E4A68}"/>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pic>
        <p:nvPicPr>
          <p:cNvPr id="73733" name="图片 10">
            <a:extLst>
              <a:ext uri="{FF2B5EF4-FFF2-40B4-BE49-F238E27FC236}">
                <a16:creationId xmlns:a16="http://schemas.microsoft.com/office/drawing/2014/main" id="{E368BA21-5601-D2EF-E3BC-18461517D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82713"/>
            <a:ext cx="3302000"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文本框 20">
            <a:extLst>
              <a:ext uri="{FF2B5EF4-FFF2-40B4-BE49-F238E27FC236}">
                <a16:creationId xmlns:a16="http://schemas.microsoft.com/office/drawing/2014/main" id="{EC5FF2BA-9744-0225-AFE9-3A7DB9024DB4}"/>
              </a:ext>
            </a:extLst>
          </p:cNvPr>
          <p:cNvSpPr txBox="1">
            <a:spLocks noChangeArrowheads="1"/>
          </p:cNvSpPr>
          <p:nvPr/>
        </p:nvSpPr>
        <p:spPr bwMode="auto">
          <a:xfrm>
            <a:off x="3870325" y="1241425"/>
            <a:ext cx="5365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方法</a:t>
            </a:r>
            <a:r>
              <a:rPr lang="en-US" altLang="zh-CN" sz="1800"/>
              <a:t>2</a:t>
            </a:r>
            <a:r>
              <a:rPr lang="zh-CN" altLang="en-US" sz="1800"/>
              <a:t>， 根据不同指令类型的</a:t>
            </a:r>
            <a:r>
              <a:rPr lang="en-US" altLang="zh-CN" sz="1800"/>
              <a:t>Opcode</a:t>
            </a:r>
            <a:r>
              <a:rPr lang="zh-CN" altLang="en-US" sz="1800"/>
              <a:t>特点，</a:t>
            </a:r>
            <a:endParaRPr lang="en-US" altLang="zh-CN" sz="1800"/>
          </a:p>
          <a:p>
            <a:pPr>
              <a:spcBef>
                <a:spcPct val="0"/>
              </a:spcBef>
              <a:buFontTx/>
              <a:buNone/>
            </a:pPr>
            <a:r>
              <a:rPr lang="zh-CN" altLang="en-US" sz="1800"/>
              <a:t>进行对</a:t>
            </a:r>
            <a:r>
              <a:rPr lang="en-US" altLang="zh-CN" sz="1800"/>
              <a:t>Opcode</a:t>
            </a:r>
            <a:r>
              <a:rPr lang="zh-CN" altLang="en-US" sz="1800"/>
              <a:t>分类。</a:t>
            </a:r>
            <a:endParaRPr lang="en-US" altLang="zh-CN" sz="1800"/>
          </a:p>
        </p:txBody>
      </p:sp>
      <p:sp>
        <p:nvSpPr>
          <p:cNvPr id="73735" name="文本框 4">
            <a:extLst>
              <a:ext uri="{FF2B5EF4-FFF2-40B4-BE49-F238E27FC236}">
                <a16:creationId xmlns:a16="http://schemas.microsoft.com/office/drawing/2014/main" id="{C4D3FA42-8A88-FF05-7B86-0134C29AFCC4}"/>
              </a:ext>
            </a:extLst>
          </p:cNvPr>
          <p:cNvSpPr txBox="1">
            <a:spLocks noChangeArrowheads="1"/>
          </p:cNvSpPr>
          <p:nvPr/>
        </p:nvSpPr>
        <p:spPr bwMode="auto">
          <a:xfrm>
            <a:off x="4056063" y="5391150"/>
            <a:ext cx="4691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根据 </a:t>
            </a:r>
            <a:r>
              <a:rPr lang="en-US" altLang="zh-CN" sz="1600"/>
              <a:t>Opcode[4]Opcode[3]Opcode[2]</a:t>
            </a:r>
            <a:r>
              <a:rPr lang="zh-CN" altLang="en-US" sz="1600"/>
              <a:t>来细分</a:t>
            </a:r>
          </a:p>
        </p:txBody>
      </p:sp>
      <p:sp>
        <p:nvSpPr>
          <p:cNvPr id="73736" name="文本框 7">
            <a:extLst>
              <a:ext uri="{FF2B5EF4-FFF2-40B4-BE49-F238E27FC236}">
                <a16:creationId xmlns:a16="http://schemas.microsoft.com/office/drawing/2014/main" id="{5BC9DA3C-D78C-1996-7EDA-12A37A772456}"/>
              </a:ext>
            </a:extLst>
          </p:cNvPr>
          <p:cNvSpPr txBox="1">
            <a:spLocks noChangeArrowheads="1"/>
          </p:cNvSpPr>
          <p:nvPr/>
        </p:nvSpPr>
        <p:spPr bwMode="auto">
          <a:xfrm>
            <a:off x="6350" y="4321175"/>
            <a:ext cx="1431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Opcode[5]</a:t>
            </a:r>
            <a:endParaRPr lang="zh-CN" altLang="en-US" sz="1600"/>
          </a:p>
        </p:txBody>
      </p:sp>
      <p:sp>
        <p:nvSpPr>
          <p:cNvPr id="73737" name="文本框 8">
            <a:extLst>
              <a:ext uri="{FF2B5EF4-FFF2-40B4-BE49-F238E27FC236}">
                <a16:creationId xmlns:a16="http://schemas.microsoft.com/office/drawing/2014/main" id="{8CEB5254-6993-F09B-839A-710389469D9E}"/>
              </a:ext>
            </a:extLst>
          </p:cNvPr>
          <p:cNvSpPr txBox="1">
            <a:spLocks noChangeArrowheads="1"/>
          </p:cNvSpPr>
          <p:nvPr/>
        </p:nvSpPr>
        <p:spPr bwMode="auto">
          <a:xfrm>
            <a:off x="12700" y="4837113"/>
            <a:ext cx="1525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Opcode[6]</a:t>
            </a:r>
            <a:endParaRPr lang="zh-CN" altLang="en-US" sz="1600"/>
          </a:p>
        </p:txBody>
      </p:sp>
      <p:sp>
        <p:nvSpPr>
          <p:cNvPr id="73738" name="文本框 13">
            <a:extLst>
              <a:ext uri="{FF2B5EF4-FFF2-40B4-BE49-F238E27FC236}">
                <a16:creationId xmlns:a16="http://schemas.microsoft.com/office/drawing/2014/main" id="{BD0ABA6F-6F5D-1E00-89DA-5545F306DF95}"/>
              </a:ext>
            </a:extLst>
          </p:cNvPr>
          <p:cNvSpPr txBox="1">
            <a:spLocks noChangeArrowheads="1"/>
          </p:cNvSpPr>
          <p:nvPr/>
        </p:nvSpPr>
        <p:spPr bwMode="auto">
          <a:xfrm>
            <a:off x="4016375" y="2016125"/>
            <a:ext cx="11525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ADDI</a:t>
            </a:r>
          </a:p>
          <a:p>
            <a:pPr>
              <a:spcBef>
                <a:spcPct val="0"/>
              </a:spcBef>
              <a:buFontTx/>
              <a:buNone/>
            </a:pPr>
            <a:r>
              <a:rPr lang="en-US" altLang="zh-CN" sz="1600"/>
              <a:t>LW</a:t>
            </a:r>
          </a:p>
          <a:p>
            <a:pPr>
              <a:spcBef>
                <a:spcPct val="0"/>
              </a:spcBef>
              <a:buFontTx/>
              <a:buNone/>
            </a:pPr>
            <a:r>
              <a:rPr lang="en-US" altLang="zh-CN" sz="1600"/>
              <a:t>AUIPC</a:t>
            </a:r>
          </a:p>
        </p:txBody>
      </p:sp>
      <p:sp>
        <p:nvSpPr>
          <p:cNvPr id="15" name="右大括号 14">
            <a:extLst>
              <a:ext uri="{FF2B5EF4-FFF2-40B4-BE49-F238E27FC236}">
                <a16:creationId xmlns:a16="http://schemas.microsoft.com/office/drawing/2014/main" id="{069BC60A-7B36-B7DC-5A48-15211D5532BC}"/>
              </a:ext>
            </a:extLst>
          </p:cNvPr>
          <p:cNvSpPr/>
          <p:nvPr/>
        </p:nvSpPr>
        <p:spPr>
          <a:xfrm>
            <a:off x="5029200" y="2101850"/>
            <a:ext cx="315913" cy="7810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sp>
        <p:nvSpPr>
          <p:cNvPr id="73740" name="文本框 15">
            <a:extLst>
              <a:ext uri="{FF2B5EF4-FFF2-40B4-BE49-F238E27FC236}">
                <a16:creationId xmlns:a16="http://schemas.microsoft.com/office/drawing/2014/main" id="{6CE56A9C-3C84-6A66-6DE8-6AAE87DA5A68}"/>
              </a:ext>
            </a:extLst>
          </p:cNvPr>
          <p:cNvSpPr txBox="1">
            <a:spLocks noChangeArrowheads="1"/>
          </p:cNvSpPr>
          <p:nvPr/>
        </p:nvSpPr>
        <p:spPr bwMode="auto">
          <a:xfrm>
            <a:off x="5345113" y="2282825"/>
            <a:ext cx="302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Opcode[6]Opcode[5]=00   </a:t>
            </a:r>
            <a:r>
              <a:rPr lang="en-US" altLang="zh-CN" sz="1600">
                <a:solidFill>
                  <a:srgbClr val="0070C0"/>
                </a:solidFill>
              </a:rPr>
              <a:t>D0</a:t>
            </a:r>
            <a:endParaRPr lang="zh-CN" altLang="en-US" sz="1600">
              <a:solidFill>
                <a:srgbClr val="0070C0"/>
              </a:solidFill>
            </a:endParaRPr>
          </a:p>
        </p:txBody>
      </p:sp>
      <p:sp>
        <p:nvSpPr>
          <p:cNvPr id="73741" name="文本框 16">
            <a:extLst>
              <a:ext uri="{FF2B5EF4-FFF2-40B4-BE49-F238E27FC236}">
                <a16:creationId xmlns:a16="http://schemas.microsoft.com/office/drawing/2014/main" id="{DC15C735-F87D-D4C3-FCD5-29840BD888C0}"/>
              </a:ext>
            </a:extLst>
          </p:cNvPr>
          <p:cNvSpPr txBox="1">
            <a:spLocks noChangeArrowheads="1"/>
          </p:cNvSpPr>
          <p:nvPr/>
        </p:nvSpPr>
        <p:spPr bwMode="auto">
          <a:xfrm>
            <a:off x="5345113" y="3282950"/>
            <a:ext cx="302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Opcode[6]Opcode[5]=01  </a:t>
            </a:r>
            <a:r>
              <a:rPr lang="en-US" altLang="zh-CN" sz="1600">
                <a:solidFill>
                  <a:srgbClr val="0070C0"/>
                </a:solidFill>
              </a:rPr>
              <a:t>D1</a:t>
            </a:r>
            <a:endParaRPr lang="zh-CN" altLang="en-US" sz="1600">
              <a:solidFill>
                <a:srgbClr val="0070C0"/>
              </a:solidFill>
            </a:endParaRPr>
          </a:p>
        </p:txBody>
      </p:sp>
      <p:sp>
        <p:nvSpPr>
          <p:cNvPr id="73742" name="文本框 17">
            <a:extLst>
              <a:ext uri="{FF2B5EF4-FFF2-40B4-BE49-F238E27FC236}">
                <a16:creationId xmlns:a16="http://schemas.microsoft.com/office/drawing/2014/main" id="{04B6F159-4BAF-2D92-37A9-4492BB01CDB2}"/>
              </a:ext>
            </a:extLst>
          </p:cNvPr>
          <p:cNvSpPr txBox="1">
            <a:spLocks noChangeArrowheads="1"/>
          </p:cNvSpPr>
          <p:nvPr/>
        </p:nvSpPr>
        <p:spPr bwMode="auto">
          <a:xfrm>
            <a:off x="4025900" y="3197225"/>
            <a:ext cx="1150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R-type</a:t>
            </a:r>
          </a:p>
          <a:p>
            <a:pPr>
              <a:spcBef>
                <a:spcPct val="0"/>
              </a:spcBef>
              <a:buFontTx/>
              <a:buNone/>
            </a:pPr>
            <a:r>
              <a:rPr lang="en-US" altLang="zh-CN" sz="1600"/>
              <a:t>SW</a:t>
            </a:r>
          </a:p>
        </p:txBody>
      </p:sp>
      <p:sp>
        <p:nvSpPr>
          <p:cNvPr id="22" name="右大括号 21">
            <a:extLst>
              <a:ext uri="{FF2B5EF4-FFF2-40B4-BE49-F238E27FC236}">
                <a16:creationId xmlns:a16="http://schemas.microsoft.com/office/drawing/2014/main" id="{5AF47B78-10E4-99EA-B0E6-0973F9566651}"/>
              </a:ext>
            </a:extLst>
          </p:cNvPr>
          <p:cNvSpPr/>
          <p:nvPr/>
        </p:nvSpPr>
        <p:spPr>
          <a:xfrm>
            <a:off x="5033963" y="3206750"/>
            <a:ext cx="311150" cy="54292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sp>
        <p:nvSpPr>
          <p:cNvPr id="73744" name="文本框 22">
            <a:extLst>
              <a:ext uri="{FF2B5EF4-FFF2-40B4-BE49-F238E27FC236}">
                <a16:creationId xmlns:a16="http://schemas.microsoft.com/office/drawing/2014/main" id="{D684E355-D785-13E0-4001-CBEDAC60F1E8}"/>
              </a:ext>
            </a:extLst>
          </p:cNvPr>
          <p:cNvSpPr txBox="1">
            <a:spLocks noChangeArrowheads="1"/>
          </p:cNvSpPr>
          <p:nvPr/>
        </p:nvSpPr>
        <p:spPr bwMode="auto">
          <a:xfrm>
            <a:off x="4029075" y="3905250"/>
            <a:ext cx="11525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JALR</a:t>
            </a:r>
          </a:p>
          <a:p>
            <a:pPr>
              <a:spcBef>
                <a:spcPct val="0"/>
              </a:spcBef>
              <a:buFontTx/>
              <a:buNone/>
            </a:pPr>
            <a:r>
              <a:rPr lang="en-US" altLang="zh-CN" sz="1600"/>
              <a:t>JAL</a:t>
            </a:r>
          </a:p>
          <a:p>
            <a:pPr>
              <a:spcBef>
                <a:spcPct val="0"/>
              </a:spcBef>
              <a:buFontTx/>
              <a:buNone/>
            </a:pPr>
            <a:r>
              <a:rPr lang="en-US" altLang="zh-CN" sz="1600"/>
              <a:t>SB-type</a:t>
            </a:r>
            <a:endParaRPr lang="zh-CN" altLang="en-US" sz="1600"/>
          </a:p>
        </p:txBody>
      </p:sp>
      <p:sp>
        <p:nvSpPr>
          <p:cNvPr id="73745" name="文本框 23">
            <a:extLst>
              <a:ext uri="{FF2B5EF4-FFF2-40B4-BE49-F238E27FC236}">
                <a16:creationId xmlns:a16="http://schemas.microsoft.com/office/drawing/2014/main" id="{1674A5B1-D1DC-972D-9E02-7B7F66C1D611}"/>
              </a:ext>
            </a:extLst>
          </p:cNvPr>
          <p:cNvSpPr txBox="1">
            <a:spLocks noChangeArrowheads="1"/>
          </p:cNvSpPr>
          <p:nvPr/>
        </p:nvSpPr>
        <p:spPr bwMode="auto">
          <a:xfrm>
            <a:off x="5300663" y="4095750"/>
            <a:ext cx="3024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Opcode[6]Opcode[5]=11   </a:t>
            </a:r>
            <a:r>
              <a:rPr lang="en-US" altLang="zh-CN" sz="1600">
                <a:solidFill>
                  <a:srgbClr val="0070C0"/>
                </a:solidFill>
              </a:rPr>
              <a:t>D3</a:t>
            </a:r>
            <a:endParaRPr lang="zh-CN" altLang="en-US" sz="1600">
              <a:solidFill>
                <a:srgbClr val="0070C0"/>
              </a:solidFill>
            </a:endParaRPr>
          </a:p>
        </p:txBody>
      </p:sp>
      <p:sp>
        <p:nvSpPr>
          <p:cNvPr id="26" name="右大括号 25">
            <a:extLst>
              <a:ext uri="{FF2B5EF4-FFF2-40B4-BE49-F238E27FC236}">
                <a16:creationId xmlns:a16="http://schemas.microsoft.com/office/drawing/2014/main" id="{4059F1D9-32FC-83C7-6D88-5559E759E2E9}"/>
              </a:ext>
            </a:extLst>
          </p:cNvPr>
          <p:cNvSpPr/>
          <p:nvPr/>
        </p:nvSpPr>
        <p:spPr>
          <a:xfrm>
            <a:off x="4991100" y="3970338"/>
            <a:ext cx="315913" cy="7810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sp>
        <p:nvSpPr>
          <p:cNvPr id="28" name="矩形 27">
            <a:extLst>
              <a:ext uri="{FF2B5EF4-FFF2-40B4-BE49-F238E27FC236}">
                <a16:creationId xmlns:a16="http://schemas.microsoft.com/office/drawing/2014/main" id="{8E3769FB-9D9D-7EB0-D221-F5F3FB1BB83A}"/>
              </a:ext>
            </a:extLst>
          </p:cNvPr>
          <p:cNvSpPr/>
          <p:nvPr/>
        </p:nvSpPr>
        <p:spPr>
          <a:xfrm>
            <a:off x="1400175" y="3905250"/>
            <a:ext cx="1727200" cy="2171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3748" name="文本框 28">
            <a:extLst>
              <a:ext uri="{FF2B5EF4-FFF2-40B4-BE49-F238E27FC236}">
                <a16:creationId xmlns:a16="http://schemas.microsoft.com/office/drawing/2014/main" id="{630CB939-CA1B-A526-151C-62B9A797A2AE}"/>
              </a:ext>
            </a:extLst>
          </p:cNvPr>
          <p:cNvSpPr txBox="1">
            <a:spLocks noChangeArrowheads="1"/>
          </p:cNvSpPr>
          <p:nvPr/>
        </p:nvSpPr>
        <p:spPr bwMode="auto">
          <a:xfrm>
            <a:off x="1833563" y="3563938"/>
            <a:ext cx="1009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译码器</a:t>
            </a:r>
          </a:p>
        </p:txBody>
      </p:sp>
      <p:sp>
        <p:nvSpPr>
          <p:cNvPr id="73749" name="文本框 30">
            <a:extLst>
              <a:ext uri="{FF2B5EF4-FFF2-40B4-BE49-F238E27FC236}">
                <a16:creationId xmlns:a16="http://schemas.microsoft.com/office/drawing/2014/main" id="{882F85D0-A9F0-481C-4125-B90E8D1256BB}"/>
              </a:ext>
            </a:extLst>
          </p:cNvPr>
          <p:cNvSpPr txBox="1">
            <a:spLocks noChangeArrowheads="1"/>
          </p:cNvSpPr>
          <p:nvPr/>
        </p:nvSpPr>
        <p:spPr bwMode="auto">
          <a:xfrm>
            <a:off x="1463675" y="4300538"/>
            <a:ext cx="4683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a:t>
            </a:r>
          </a:p>
          <a:p>
            <a:pPr>
              <a:spcBef>
                <a:spcPct val="0"/>
              </a:spcBef>
              <a:buFontTx/>
              <a:buNone/>
            </a:pPr>
            <a:endParaRPr lang="en-US" altLang="zh-CN" sz="1600"/>
          </a:p>
          <a:p>
            <a:pPr>
              <a:spcBef>
                <a:spcPct val="0"/>
              </a:spcBef>
              <a:buFontTx/>
              <a:buNone/>
            </a:pPr>
            <a:r>
              <a:rPr lang="en-US" altLang="zh-CN" sz="1600"/>
              <a:t>B</a:t>
            </a:r>
            <a:endParaRPr lang="zh-CN" altLang="en-US" sz="1600"/>
          </a:p>
        </p:txBody>
      </p:sp>
      <p:sp>
        <p:nvSpPr>
          <p:cNvPr id="73750" name="文本框 31">
            <a:extLst>
              <a:ext uri="{FF2B5EF4-FFF2-40B4-BE49-F238E27FC236}">
                <a16:creationId xmlns:a16="http://schemas.microsoft.com/office/drawing/2014/main" id="{10412FCB-C070-8166-AF8C-5C479B156924}"/>
              </a:ext>
            </a:extLst>
          </p:cNvPr>
          <p:cNvSpPr txBox="1">
            <a:spLocks noChangeArrowheads="1"/>
          </p:cNvSpPr>
          <p:nvPr/>
        </p:nvSpPr>
        <p:spPr bwMode="auto">
          <a:xfrm>
            <a:off x="2597150" y="4046538"/>
            <a:ext cx="4699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Y0</a:t>
            </a:r>
          </a:p>
          <a:p>
            <a:pPr>
              <a:spcBef>
                <a:spcPct val="0"/>
              </a:spcBef>
              <a:buFontTx/>
              <a:buNone/>
            </a:pPr>
            <a:endParaRPr lang="en-US" altLang="zh-CN" sz="1800"/>
          </a:p>
          <a:p>
            <a:pPr>
              <a:spcBef>
                <a:spcPct val="0"/>
              </a:spcBef>
              <a:buFontTx/>
              <a:buNone/>
            </a:pPr>
            <a:r>
              <a:rPr lang="en-US" altLang="zh-CN" sz="1800"/>
              <a:t>Y1</a:t>
            </a:r>
          </a:p>
          <a:p>
            <a:pPr>
              <a:spcBef>
                <a:spcPct val="0"/>
              </a:spcBef>
              <a:buFontTx/>
              <a:buNone/>
            </a:pPr>
            <a:endParaRPr lang="en-US" altLang="zh-CN" sz="1800"/>
          </a:p>
          <a:p>
            <a:pPr>
              <a:spcBef>
                <a:spcPct val="0"/>
              </a:spcBef>
              <a:buFontTx/>
              <a:buNone/>
            </a:pPr>
            <a:r>
              <a:rPr lang="en-US" altLang="zh-CN" sz="1800"/>
              <a:t>Y2</a:t>
            </a:r>
          </a:p>
          <a:p>
            <a:pPr>
              <a:spcBef>
                <a:spcPct val="0"/>
              </a:spcBef>
              <a:buFontTx/>
              <a:buNone/>
            </a:pPr>
            <a:endParaRPr lang="en-US" altLang="zh-CN" sz="1800"/>
          </a:p>
          <a:p>
            <a:pPr>
              <a:spcBef>
                <a:spcPct val="0"/>
              </a:spcBef>
              <a:buFontTx/>
              <a:buNone/>
            </a:pPr>
            <a:r>
              <a:rPr lang="en-US" altLang="zh-CN" sz="1800"/>
              <a:t>Y3</a:t>
            </a:r>
            <a:endParaRPr lang="zh-CN" altLang="en-US" sz="1800"/>
          </a:p>
        </p:txBody>
      </p:sp>
      <p:cxnSp>
        <p:nvCxnSpPr>
          <p:cNvPr id="35" name="直接连接符 34">
            <a:extLst>
              <a:ext uri="{FF2B5EF4-FFF2-40B4-BE49-F238E27FC236}">
                <a16:creationId xmlns:a16="http://schemas.microsoft.com/office/drawing/2014/main" id="{5AB847A7-F1D3-3915-5870-4490A784010D}"/>
              </a:ext>
            </a:extLst>
          </p:cNvPr>
          <p:cNvCxnSpPr>
            <a:cxnSpLocks/>
          </p:cNvCxnSpPr>
          <p:nvPr/>
        </p:nvCxnSpPr>
        <p:spPr>
          <a:xfrm flipH="1">
            <a:off x="1130300" y="4484688"/>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10D4E76-70EE-3B59-9C52-7BB96915C41C}"/>
              </a:ext>
            </a:extLst>
          </p:cNvPr>
          <p:cNvCxnSpPr>
            <a:cxnSpLocks/>
          </p:cNvCxnSpPr>
          <p:nvPr/>
        </p:nvCxnSpPr>
        <p:spPr>
          <a:xfrm flipH="1">
            <a:off x="1112838" y="5019675"/>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3B0ADAD-6295-73C1-8292-5D94F18B3320}"/>
              </a:ext>
            </a:extLst>
          </p:cNvPr>
          <p:cNvCxnSpPr>
            <a:cxnSpLocks/>
          </p:cNvCxnSpPr>
          <p:nvPr/>
        </p:nvCxnSpPr>
        <p:spPr>
          <a:xfrm flipH="1">
            <a:off x="3127375" y="42545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A9E5E65-3E05-746F-57F0-8ADE49B0EA9A}"/>
              </a:ext>
            </a:extLst>
          </p:cNvPr>
          <p:cNvCxnSpPr>
            <a:cxnSpLocks/>
          </p:cNvCxnSpPr>
          <p:nvPr/>
        </p:nvCxnSpPr>
        <p:spPr>
          <a:xfrm flipH="1">
            <a:off x="3151188" y="4760913"/>
            <a:ext cx="2857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FE472AE-FA25-81D3-C94B-A181D67EC05D}"/>
              </a:ext>
            </a:extLst>
          </p:cNvPr>
          <p:cNvCxnSpPr>
            <a:cxnSpLocks/>
          </p:cNvCxnSpPr>
          <p:nvPr/>
        </p:nvCxnSpPr>
        <p:spPr>
          <a:xfrm flipH="1">
            <a:off x="3151188" y="5345113"/>
            <a:ext cx="2857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01CD6D6-EEBB-45AB-D0CA-F316EE57F1B4}"/>
              </a:ext>
            </a:extLst>
          </p:cNvPr>
          <p:cNvCxnSpPr>
            <a:cxnSpLocks/>
          </p:cNvCxnSpPr>
          <p:nvPr/>
        </p:nvCxnSpPr>
        <p:spPr>
          <a:xfrm flipH="1">
            <a:off x="3151188" y="5876925"/>
            <a:ext cx="2857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757" name="文本框 41">
            <a:extLst>
              <a:ext uri="{FF2B5EF4-FFF2-40B4-BE49-F238E27FC236}">
                <a16:creationId xmlns:a16="http://schemas.microsoft.com/office/drawing/2014/main" id="{BC239F36-95F6-4157-4463-D3918EC94BA0}"/>
              </a:ext>
            </a:extLst>
          </p:cNvPr>
          <p:cNvSpPr txBox="1">
            <a:spLocks noChangeArrowheads="1"/>
          </p:cNvSpPr>
          <p:nvPr/>
        </p:nvSpPr>
        <p:spPr bwMode="auto">
          <a:xfrm>
            <a:off x="3422650" y="4014788"/>
            <a:ext cx="71755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D0</a:t>
            </a:r>
          </a:p>
          <a:p>
            <a:pPr>
              <a:spcBef>
                <a:spcPct val="0"/>
              </a:spcBef>
              <a:buFontTx/>
              <a:buNone/>
            </a:pPr>
            <a:endParaRPr lang="en-US" altLang="zh-CN" sz="1800"/>
          </a:p>
          <a:p>
            <a:pPr>
              <a:spcBef>
                <a:spcPct val="0"/>
              </a:spcBef>
              <a:buFontTx/>
              <a:buNone/>
            </a:pPr>
            <a:r>
              <a:rPr lang="en-US" altLang="zh-CN" sz="1800"/>
              <a:t>D1</a:t>
            </a:r>
          </a:p>
          <a:p>
            <a:pPr>
              <a:spcBef>
                <a:spcPct val="0"/>
              </a:spcBef>
              <a:buFontTx/>
              <a:buNone/>
            </a:pPr>
            <a:endParaRPr lang="en-US" altLang="zh-CN" sz="1800"/>
          </a:p>
          <a:p>
            <a:pPr>
              <a:spcBef>
                <a:spcPct val="0"/>
              </a:spcBef>
              <a:buFontTx/>
              <a:buNone/>
            </a:pPr>
            <a:r>
              <a:rPr lang="en-US" altLang="zh-CN" sz="1800"/>
              <a:t>D2</a:t>
            </a:r>
          </a:p>
          <a:p>
            <a:pPr>
              <a:spcBef>
                <a:spcPct val="0"/>
              </a:spcBef>
              <a:buFontTx/>
              <a:buNone/>
            </a:pPr>
            <a:endParaRPr lang="en-US" altLang="zh-CN" sz="1800"/>
          </a:p>
          <a:p>
            <a:pPr>
              <a:spcBef>
                <a:spcPct val="0"/>
              </a:spcBef>
              <a:buFontTx/>
              <a:buNone/>
            </a:pPr>
            <a:r>
              <a:rPr lang="en-US" altLang="zh-CN" sz="1800"/>
              <a:t>D3</a:t>
            </a:r>
            <a:endParaRPr lang="zh-CN" altLang="en-US" sz="1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13F0701F-306E-AF81-7050-B70AF87D9E4F}"/>
              </a:ext>
            </a:extLst>
          </p:cNvPr>
          <p:cNvSpPr>
            <a:spLocks noGrp="1" noChangeArrowheads="1"/>
          </p:cNvSpPr>
          <p:nvPr>
            <p:ph type="title"/>
          </p:nvPr>
        </p:nvSpPr>
        <p:spPr/>
        <p:txBody>
          <a:bodyPr/>
          <a:lstStyle/>
          <a:p>
            <a:r>
              <a:rPr lang="en-US" altLang="zh-CN"/>
              <a:t>Project1</a:t>
            </a:r>
            <a:endParaRPr lang="zh-CN" altLang="en-US"/>
          </a:p>
        </p:txBody>
      </p:sp>
      <p:sp>
        <p:nvSpPr>
          <p:cNvPr id="74755" name="灯片编号占位符 3">
            <a:extLst>
              <a:ext uri="{FF2B5EF4-FFF2-40B4-BE49-F238E27FC236}">
                <a16:creationId xmlns:a16="http://schemas.microsoft.com/office/drawing/2014/main" id="{4D360343-23BA-EB14-F46A-F60A0C347D2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3BFA6D7-E17D-4A03-B445-8A20DB2D1582}" type="slidenum">
              <a:rPr lang="en-US" altLang="zh-CN" sz="1400" smtClean="0"/>
              <a:pPr>
                <a:spcBef>
                  <a:spcPct val="0"/>
                </a:spcBef>
                <a:buFontTx/>
                <a:buNone/>
              </a:pPr>
              <a:t>74</a:t>
            </a:fld>
            <a:endParaRPr lang="en-US" altLang="zh-CN" sz="1400"/>
          </a:p>
        </p:txBody>
      </p:sp>
      <p:sp>
        <p:nvSpPr>
          <p:cNvPr id="74756" name="文本框 2">
            <a:extLst>
              <a:ext uri="{FF2B5EF4-FFF2-40B4-BE49-F238E27FC236}">
                <a16:creationId xmlns:a16="http://schemas.microsoft.com/office/drawing/2014/main" id="{910C213D-EEA2-4551-7FDE-4C828286A831}"/>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4757" name="文本框 4">
            <a:extLst>
              <a:ext uri="{FF2B5EF4-FFF2-40B4-BE49-F238E27FC236}">
                <a16:creationId xmlns:a16="http://schemas.microsoft.com/office/drawing/2014/main" id="{C509B0B9-2738-A4AC-3826-6E77BDB0705D}"/>
              </a:ext>
            </a:extLst>
          </p:cNvPr>
          <p:cNvSpPr txBox="1">
            <a:spLocks noChangeArrowheads="1"/>
          </p:cNvSpPr>
          <p:nvPr/>
        </p:nvSpPr>
        <p:spPr bwMode="auto">
          <a:xfrm>
            <a:off x="3924300" y="1212850"/>
            <a:ext cx="4691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根据 </a:t>
            </a:r>
            <a:r>
              <a:rPr lang="en-US" altLang="zh-CN" sz="1600"/>
              <a:t>Opcode[4]Opcode[3]Opcode[2]</a:t>
            </a:r>
            <a:r>
              <a:rPr lang="zh-CN" altLang="en-US" sz="1600"/>
              <a:t>来细分</a:t>
            </a:r>
          </a:p>
        </p:txBody>
      </p:sp>
      <p:sp>
        <p:nvSpPr>
          <p:cNvPr id="74758" name="文本框 2">
            <a:extLst>
              <a:ext uri="{FF2B5EF4-FFF2-40B4-BE49-F238E27FC236}">
                <a16:creationId xmlns:a16="http://schemas.microsoft.com/office/drawing/2014/main" id="{BF7FBF44-8A79-2C71-65D1-AD4C4A648335}"/>
              </a:ext>
            </a:extLst>
          </p:cNvPr>
          <p:cNvSpPr txBox="1">
            <a:spLocks noChangeArrowheads="1"/>
          </p:cNvSpPr>
          <p:nvPr/>
        </p:nvSpPr>
        <p:spPr bwMode="auto">
          <a:xfrm>
            <a:off x="244475" y="1284288"/>
            <a:ext cx="10493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SB-type</a:t>
            </a:r>
          </a:p>
          <a:p>
            <a:pPr>
              <a:spcBef>
                <a:spcPct val="0"/>
              </a:spcBef>
              <a:buFontTx/>
              <a:buNone/>
            </a:pPr>
            <a:r>
              <a:rPr lang="en-US" altLang="zh-CN" sz="1600"/>
              <a:t>LW</a:t>
            </a:r>
          </a:p>
          <a:p>
            <a:pPr>
              <a:spcBef>
                <a:spcPct val="0"/>
              </a:spcBef>
              <a:buFontTx/>
              <a:buNone/>
            </a:pPr>
            <a:r>
              <a:rPr lang="en-US" altLang="zh-CN" sz="1600"/>
              <a:t>SW</a:t>
            </a:r>
          </a:p>
        </p:txBody>
      </p:sp>
      <p:sp>
        <p:nvSpPr>
          <p:cNvPr id="4" name="右大括号 3">
            <a:extLst>
              <a:ext uri="{FF2B5EF4-FFF2-40B4-BE49-F238E27FC236}">
                <a16:creationId xmlns:a16="http://schemas.microsoft.com/office/drawing/2014/main" id="{F1C2CAB6-8C45-1A76-E7BE-EDB2083457A1}"/>
              </a:ext>
            </a:extLst>
          </p:cNvPr>
          <p:cNvSpPr/>
          <p:nvPr/>
        </p:nvSpPr>
        <p:spPr>
          <a:xfrm>
            <a:off x="1146175" y="1371600"/>
            <a:ext cx="287338" cy="7810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sp>
        <p:nvSpPr>
          <p:cNvPr id="74760" name="文本框 6">
            <a:extLst>
              <a:ext uri="{FF2B5EF4-FFF2-40B4-BE49-F238E27FC236}">
                <a16:creationId xmlns:a16="http://schemas.microsoft.com/office/drawing/2014/main" id="{9D8A0A48-3A45-AB56-B003-34F927BCD735}"/>
              </a:ext>
            </a:extLst>
          </p:cNvPr>
          <p:cNvSpPr txBox="1">
            <a:spLocks noChangeArrowheads="1"/>
          </p:cNvSpPr>
          <p:nvPr/>
        </p:nvSpPr>
        <p:spPr bwMode="auto">
          <a:xfrm>
            <a:off x="1363663" y="2281238"/>
            <a:ext cx="2925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Opcode[4:2] = 001   </a:t>
            </a:r>
            <a:r>
              <a:rPr lang="en-US" altLang="zh-CN" sz="1600">
                <a:solidFill>
                  <a:srgbClr val="0070C0"/>
                </a:solidFill>
              </a:rPr>
              <a:t>E1</a:t>
            </a:r>
            <a:endParaRPr lang="zh-CN" altLang="en-US" sz="1600">
              <a:solidFill>
                <a:srgbClr val="0070C0"/>
              </a:solidFill>
            </a:endParaRPr>
          </a:p>
        </p:txBody>
      </p:sp>
      <p:sp>
        <p:nvSpPr>
          <p:cNvPr id="74761" name="文本框 9">
            <a:extLst>
              <a:ext uri="{FF2B5EF4-FFF2-40B4-BE49-F238E27FC236}">
                <a16:creationId xmlns:a16="http://schemas.microsoft.com/office/drawing/2014/main" id="{092FB4C3-09C5-02D1-50D8-A74B55534730}"/>
              </a:ext>
            </a:extLst>
          </p:cNvPr>
          <p:cNvSpPr txBox="1">
            <a:spLocks noChangeArrowheads="1"/>
          </p:cNvSpPr>
          <p:nvPr/>
        </p:nvSpPr>
        <p:spPr bwMode="auto">
          <a:xfrm>
            <a:off x="239713" y="2281238"/>
            <a:ext cx="1050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JALR</a:t>
            </a:r>
          </a:p>
        </p:txBody>
      </p:sp>
      <p:sp>
        <p:nvSpPr>
          <p:cNvPr id="12" name="右大括号 11">
            <a:extLst>
              <a:ext uri="{FF2B5EF4-FFF2-40B4-BE49-F238E27FC236}">
                <a16:creationId xmlns:a16="http://schemas.microsoft.com/office/drawing/2014/main" id="{46C65A14-45AE-D3A0-18DA-03E962F25CB2}"/>
              </a:ext>
            </a:extLst>
          </p:cNvPr>
          <p:cNvSpPr/>
          <p:nvPr/>
        </p:nvSpPr>
        <p:spPr>
          <a:xfrm>
            <a:off x="1128713" y="3317875"/>
            <a:ext cx="284162" cy="54292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sp>
        <p:nvSpPr>
          <p:cNvPr id="74763" name="文本框 12">
            <a:extLst>
              <a:ext uri="{FF2B5EF4-FFF2-40B4-BE49-F238E27FC236}">
                <a16:creationId xmlns:a16="http://schemas.microsoft.com/office/drawing/2014/main" id="{C181BFB3-83E2-10B4-C00A-9A53368B364B}"/>
              </a:ext>
            </a:extLst>
          </p:cNvPr>
          <p:cNvSpPr txBox="1">
            <a:spLocks noChangeArrowheads="1"/>
          </p:cNvSpPr>
          <p:nvPr/>
        </p:nvSpPr>
        <p:spPr bwMode="auto">
          <a:xfrm>
            <a:off x="239713" y="3221038"/>
            <a:ext cx="10509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R-type</a:t>
            </a:r>
          </a:p>
          <a:p>
            <a:pPr>
              <a:spcBef>
                <a:spcPct val="0"/>
              </a:spcBef>
              <a:buFontTx/>
              <a:buNone/>
            </a:pPr>
            <a:r>
              <a:rPr lang="en-US" altLang="zh-CN" sz="1600"/>
              <a:t>ADDI</a:t>
            </a:r>
          </a:p>
          <a:p>
            <a:pPr>
              <a:spcBef>
                <a:spcPct val="0"/>
              </a:spcBef>
              <a:buFontTx/>
              <a:buNone/>
            </a:pPr>
            <a:endParaRPr lang="zh-CN" altLang="en-US" sz="1600"/>
          </a:p>
        </p:txBody>
      </p:sp>
      <p:sp>
        <p:nvSpPr>
          <p:cNvPr id="74764" name="文本框 18">
            <a:extLst>
              <a:ext uri="{FF2B5EF4-FFF2-40B4-BE49-F238E27FC236}">
                <a16:creationId xmlns:a16="http://schemas.microsoft.com/office/drawing/2014/main" id="{C5B310FB-9205-7002-A81B-634068404B34}"/>
              </a:ext>
            </a:extLst>
          </p:cNvPr>
          <p:cNvSpPr txBox="1">
            <a:spLocks noChangeArrowheads="1"/>
          </p:cNvSpPr>
          <p:nvPr/>
        </p:nvSpPr>
        <p:spPr bwMode="auto">
          <a:xfrm>
            <a:off x="1363663" y="2676525"/>
            <a:ext cx="29702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Opcode[4:2] = 011   </a:t>
            </a:r>
            <a:r>
              <a:rPr lang="en-US" altLang="zh-CN" sz="1600">
                <a:solidFill>
                  <a:srgbClr val="0070C0"/>
                </a:solidFill>
              </a:rPr>
              <a:t>E3</a:t>
            </a:r>
            <a:endParaRPr lang="zh-CN" altLang="en-US" sz="1600">
              <a:solidFill>
                <a:srgbClr val="0070C0"/>
              </a:solidFill>
            </a:endParaRPr>
          </a:p>
        </p:txBody>
      </p:sp>
      <p:pic>
        <p:nvPicPr>
          <p:cNvPr id="74765" name="图片 24">
            <a:extLst>
              <a:ext uri="{FF2B5EF4-FFF2-40B4-BE49-F238E27FC236}">
                <a16:creationId xmlns:a16="http://schemas.microsoft.com/office/drawing/2014/main" id="{80FECE67-CD8B-7142-5887-EED3E8E21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478338"/>
            <a:ext cx="3302000"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6" name="文本框 26">
            <a:extLst>
              <a:ext uri="{FF2B5EF4-FFF2-40B4-BE49-F238E27FC236}">
                <a16:creationId xmlns:a16="http://schemas.microsoft.com/office/drawing/2014/main" id="{9F144D80-5FE4-E792-E5ED-B02586C98038}"/>
              </a:ext>
            </a:extLst>
          </p:cNvPr>
          <p:cNvSpPr txBox="1">
            <a:spLocks noChangeArrowheads="1"/>
          </p:cNvSpPr>
          <p:nvPr/>
        </p:nvSpPr>
        <p:spPr bwMode="auto">
          <a:xfrm>
            <a:off x="1412875" y="1601788"/>
            <a:ext cx="3097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Opcode[4:2]= 000   </a:t>
            </a:r>
            <a:r>
              <a:rPr lang="en-US" altLang="zh-CN" sz="1600">
                <a:solidFill>
                  <a:srgbClr val="0070C0"/>
                </a:solidFill>
              </a:rPr>
              <a:t>E0</a:t>
            </a:r>
            <a:endParaRPr lang="zh-CN" altLang="en-US" sz="1600">
              <a:solidFill>
                <a:srgbClr val="0070C0"/>
              </a:solidFill>
            </a:endParaRPr>
          </a:p>
        </p:txBody>
      </p:sp>
      <p:sp>
        <p:nvSpPr>
          <p:cNvPr id="74767" name="文本框 29">
            <a:extLst>
              <a:ext uri="{FF2B5EF4-FFF2-40B4-BE49-F238E27FC236}">
                <a16:creationId xmlns:a16="http://schemas.microsoft.com/office/drawing/2014/main" id="{565E3530-1D77-6BDE-3DC7-056609564D06}"/>
              </a:ext>
            </a:extLst>
          </p:cNvPr>
          <p:cNvSpPr txBox="1">
            <a:spLocks noChangeArrowheads="1"/>
          </p:cNvSpPr>
          <p:nvPr/>
        </p:nvSpPr>
        <p:spPr bwMode="auto">
          <a:xfrm>
            <a:off x="4540250" y="2484438"/>
            <a:ext cx="12573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Opcode[2]</a:t>
            </a:r>
          </a:p>
          <a:p>
            <a:pPr>
              <a:spcBef>
                <a:spcPct val="0"/>
              </a:spcBef>
              <a:buFontTx/>
              <a:buNone/>
            </a:pPr>
            <a:endParaRPr lang="en-US" altLang="zh-CN" sz="1600"/>
          </a:p>
          <a:p>
            <a:pPr>
              <a:spcBef>
                <a:spcPct val="0"/>
              </a:spcBef>
              <a:buFontTx/>
              <a:buNone/>
            </a:pPr>
            <a:r>
              <a:rPr lang="en-US" altLang="zh-CN" sz="1600"/>
              <a:t>Opcode[3]</a:t>
            </a:r>
          </a:p>
          <a:p>
            <a:pPr>
              <a:spcBef>
                <a:spcPct val="0"/>
              </a:spcBef>
              <a:buFontTx/>
              <a:buNone/>
            </a:pPr>
            <a:endParaRPr lang="en-US" altLang="zh-CN" sz="1600"/>
          </a:p>
          <a:p>
            <a:pPr>
              <a:spcBef>
                <a:spcPct val="0"/>
              </a:spcBef>
              <a:buFontTx/>
              <a:buNone/>
            </a:pPr>
            <a:r>
              <a:rPr lang="en-US" altLang="zh-CN" sz="1600"/>
              <a:t>Opcode[4]</a:t>
            </a:r>
            <a:endParaRPr lang="zh-CN" altLang="en-US" sz="1600"/>
          </a:p>
        </p:txBody>
      </p:sp>
      <p:sp>
        <p:nvSpPr>
          <p:cNvPr id="74768" name="文本框 32">
            <a:extLst>
              <a:ext uri="{FF2B5EF4-FFF2-40B4-BE49-F238E27FC236}">
                <a16:creationId xmlns:a16="http://schemas.microsoft.com/office/drawing/2014/main" id="{27E62D27-5DBB-4573-CB58-8912BE5966D0}"/>
              </a:ext>
            </a:extLst>
          </p:cNvPr>
          <p:cNvSpPr txBox="1">
            <a:spLocks noChangeArrowheads="1"/>
          </p:cNvSpPr>
          <p:nvPr/>
        </p:nvSpPr>
        <p:spPr bwMode="auto">
          <a:xfrm>
            <a:off x="255588" y="2695575"/>
            <a:ext cx="10493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JAL</a:t>
            </a:r>
          </a:p>
        </p:txBody>
      </p:sp>
      <p:sp>
        <p:nvSpPr>
          <p:cNvPr id="74769" name="文本框 33">
            <a:extLst>
              <a:ext uri="{FF2B5EF4-FFF2-40B4-BE49-F238E27FC236}">
                <a16:creationId xmlns:a16="http://schemas.microsoft.com/office/drawing/2014/main" id="{5168F76C-44BC-9710-603E-034D0D2B2568}"/>
              </a:ext>
            </a:extLst>
          </p:cNvPr>
          <p:cNvSpPr txBox="1">
            <a:spLocks noChangeArrowheads="1"/>
          </p:cNvSpPr>
          <p:nvPr/>
        </p:nvSpPr>
        <p:spPr bwMode="auto">
          <a:xfrm>
            <a:off x="1363663" y="3943350"/>
            <a:ext cx="292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Opcode[4:2] = 101   </a:t>
            </a:r>
            <a:r>
              <a:rPr lang="en-US" altLang="zh-CN" sz="1600">
                <a:solidFill>
                  <a:srgbClr val="0070C0"/>
                </a:solidFill>
              </a:rPr>
              <a:t>E5</a:t>
            </a:r>
            <a:endParaRPr lang="zh-CN" altLang="en-US" sz="1600">
              <a:solidFill>
                <a:srgbClr val="0070C0"/>
              </a:solidFill>
            </a:endParaRPr>
          </a:p>
        </p:txBody>
      </p:sp>
      <p:sp>
        <p:nvSpPr>
          <p:cNvPr id="74770" name="文本框 35">
            <a:extLst>
              <a:ext uri="{FF2B5EF4-FFF2-40B4-BE49-F238E27FC236}">
                <a16:creationId xmlns:a16="http://schemas.microsoft.com/office/drawing/2014/main" id="{8EF5CF8A-3DFE-67AB-C0A5-C88DC5F8307B}"/>
              </a:ext>
            </a:extLst>
          </p:cNvPr>
          <p:cNvSpPr txBox="1">
            <a:spLocks noChangeArrowheads="1"/>
          </p:cNvSpPr>
          <p:nvPr/>
        </p:nvSpPr>
        <p:spPr bwMode="auto">
          <a:xfrm>
            <a:off x="1363663" y="3379788"/>
            <a:ext cx="2925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Opcode[4:2] = 100   </a:t>
            </a:r>
            <a:r>
              <a:rPr lang="en-US" altLang="zh-CN" sz="1600">
                <a:solidFill>
                  <a:srgbClr val="0070C0"/>
                </a:solidFill>
              </a:rPr>
              <a:t>E4</a:t>
            </a:r>
            <a:endParaRPr lang="zh-CN" altLang="en-US" sz="1600">
              <a:solidFill>
                <a:srgbClr val="0070C0"/>
              </a:solidFill>
            </a:endParaRPr>
          </a:p>
        </p:txBody>
      </p:sp>
      <p:sp>
        <p:nvSpPr>
          <p:cNvPr id="43" name="矩形 42">
            <a:extLst>
              <a:ext uri="{FF2B5EF4-FFF2-40B4-BE49-F238E27FC236}">
                <a16:creationId xmlns:a16="http://schemas.microsoft.com/office/drawing/2014/main" id="{A08E1C96-A93A-82A3-828F-281425C5A5A6}"/>
              </a:ext>
            </a:extLst>
          </p:cNvPr>
          <p:cNvSpPr/>
          <p:nvPr/>
        </p:nvSpPr>
        <p:spPr>
          <a:xfrm>
            <a:off x="5907088" y="2152650"/>
            <a:ext cx="1727200" cy="28876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4772" name="文本框 43">
            <a:extLst>
              <a:ext uri="{FF2B5EF4-FFF2-40B4-BE49-F238E27FC236}">
                <a16:creationId xmlns:a16="http://schemas.microsoft.com/office/drawing/2014/main" id="{1DDBEE85-DF70-15BE-DE9C-219211DEBDA0}"/>
              </a:ext>
            </a:extLst>
          </p:cNvPr>
          <p:cNvSpPr txBox="1">
            <a:spLocks noChangeArrowheads="1"/>
          </p:cNvSpPr>
          <p:nvPr/>
        </p:nvSpPr>
        <p:spPr bwMode="auto">
          <a:xfrm>
            <a:off x="6340475" y="1811338"/>
            <a:ext cx="1009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译码器</a:t>
            </a:r>
          </a:p>
        </p:txBody>
      </p:sp>
      <p:sp>
        <p:nvSpPr>
          <p:cNvPr id="74773" name="文本框 44">
            <a:extLst>
              <a:ext uri="{FF2B5EF4-FFF2-40B4-BE49-F238E27FC236}">
                <a16:creationId xmlns:a16="http://schemas.microsoft.com/office/drawing/2014/main" id="{323AEBD0-F855-BFD4-AC60-918FCB0DC5D1}"/>
              </a:ext>
            </a:extLst>
          </p:cNvPr>
          <p:cNvSpPr txBox="1">
            <a:spLocks noChangeArrowheads="1"/>
          </p:cNvSpPr>
          <p:nvPr/>
        </p:nvSpPr>
        <p:spPr bwMode="auto">
          <a:xfrm>
            <a:off x="5969000" y="2547938"/>
            <a:ext cx="469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a:t>
            </a:r>
          </a:p>
          <a:p>
            <a:pPr>
              <a:spcBef>
                <a:spcPct val="0"/>
              </a:spcBef>
              <a:buFontTx/>
              <a:buNone/>
            </a:pPr>
            <a:endParaRPr lang="en-US" altLang="zh-CN" sz="1600"/>
          </a:p>
          <a:p>
            <a:pPr>
              <a:spcBef>
                <a:spcPct val="0"/>
              </a:spcBef>
              <a:buFontTx/>
              <a:buNone/>
            </a:pPr>
            <a:r>
              <a:rPr lang="en-US" altLang="zh-CN" sz="1600"/>
              <a:t>B</a:t>
            </a:r>
          </a:p>
          <a:p>
            <a:pPr>
              <a:spcBef>
                <a:spcPct val="0"/>
              </a:spcBef>
              <a:buFontTx/>
              <a:buNone/>
            </a:pPr>
            <a:endParaRPr lang="en-US" altLang="zh-CN" sz="1600"/>
          </a:p>
          <a:p>
            <a:pPr>
              <a:spcBef>
                <a:spcPct val="0"/>
              </a:spcBef>
              <a:buFontTx/>
              <a:buNone/>
            </a:pPr>
            <a:r>
              <a:rPr lang="en-US" altLang="zh-CN" sz="1600"/>
              <a:t>C</a:t>
            </a:r>
            <a:endParaRPr lang="zh-CN" altLang="en-US" sz="1600"/>
          </a:p>
        </p:txBody>
      </p:sp>
      <p:sp>
        <p:nvSpPr>
          <p:cNvPr id="74774" name="文本框 45">
            <a:extLst>
              <a:ext uri="{FF2B5EF4-FFF2-40B4-BE49-F238E27FC236}">
                <a16:creationId xmlns:a16="http://schemas.microsoft.com/office/drawing/2014/main" id="{9610211A-DD06-74E9-6CB9-D79742DBFF20}"/>
              </a:ext>
            </a:extLst>
          </p:cNvPr>
          <p:cNvSpPr txBox="1">
            <a:spLocks noChangeArrowheads="1"/>
          </p:cNvSpPr>
          <p:nvPr/>
        </p:nvSpPr>
        <p:spPr bwMode="auto">
          <a:xfrm>
            <a:off x="7104063" y="2293938"/>
            <a:ext cx="46831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Y0</a:t>
            </a:r>
          </a:p>
          <a:p>
            <a:pPr>
              <a:spcBef>
                <a:spcPct val="0"/>
              </a:spcBef>
              <a:buFontTx/>
              <a:buNone/>
            </a:pPr>
            <a:r>
              <a:rPr lang="en-US" altLang="zh-CN" sz="1600"/>
              <a:t>Y1</a:t>
            </a:r>
          </a:p>
          <a:p>
            <a:pPr>
              <a:spcBef>
                <a:spcPct val="0"/>
              </a:spcBef>
              <a:buFontTx/>
              <a:buNone/>
            </a:pPr>
            <a:r>
              <a:rPr lang="en-US" altLang="zh-CN" sz="1600"/>
              <a:t>Y2</a:t>
            </a:r>
          </a:p>
          <a:p>
            <a:pPr>
              <a:spcBef>
                <a:spcPct val="0"/>
              </a:spcBef>
              <a:buFontTx/>
              <a:buNone/>
            </a:pPr>
            <a:r>
              <a:rPr lang="en-US" altLang="zh-CN" sz="1600"/>
              <a:t>Y3</a:t>
            </a:r>
          </a:p>
          <a:p>
            <a:pPr>
              <a:spcBef>
                <a:spcPct val="0"/>
              </a:spcBef>
              <a:buFontTx/>
              <a:buNone/>
            </a:pPr>
            <a:r>
              <a:rPr lang="en-US" altLang="zh-CN" sz="1600"/>
              <a:t>Y4</a:t>
            </a:r>
          </a:p>
          <a:p>
            <a:pPr>
              <a:spcBef>
                <a:spcPct val="0"/>
              </a:spcBef>
              <a:buFontTx/>
              <a:buNone/>
            </a:pPr>
            <a:r>
              <a:rPr lang="en-US" altLang="zh-CN" sz="1600"/>
              <a:t>Y5</a:t>
            </a:r>
          </a:p>
          <a:p>
            <a:pPr>
              <a:spcBef>
                <a:spcPct val="0"/>
              </a:spcBef>
              <a:buFontTx/>
              <a:buNone/>
            </a:pPr>
            <a:r>
              <a:rPr lang="en-US" altLang="zh-CN" sz="1600"/>
              <a:t>Y6</a:t>
            </a:r>
          </a:p>
          <a:p>
            <a:pPr>
              <a:spcBef>
                <a:spcPct val="0"/>
              </a:spcBef>
              <a:buFontTx/>
              <a:buNone/>
            </a:pPr>
            <a:r>
              <a:rPr lang="en-US" altLang="zh-CN" sz="1600"/>
              <a:t>Y7</a:t>
            </a:r>
            <a:endParaRPr lang="zh-CN" altLang="en-US" sz="1600"/>
          </a:p>
        </p:txBody>
      </p:sp>
      <p:cxnSp>
        <p:nvCxnSpPr>
          <p:cNvPr id="47" name="直接连接符 46">
            <a:extLst>
              <a:ext uri="{FF2B5EF4-FFF2-40B4-BE49-F238E27FC236}">
                <a16:creationId xmlns:a16="http://schemas.microsoft.com/office/drawing/2014/main" id="{0C570AC2-B466-02C2-7034-3589675637DB}"/>
              </a:ext>
            </a:extLst>
          </p:cNvPr>
          <p:cNvCxnSpPr>
            <a:cxnSpLocks/>
          </p:cNvCxnSpPr>
          <p:nvPr/>
        </p:nvCxnSpPr>
        <p:spPr>
          <a:xfrm flipH="1">
            <a:off x="5637213" y="273208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53E1939-D4D5-45C3-03E1-C85BD09A81A4}"/>
              </a:ext>
            </a:extLst>
          </p:cNvPr>
          <p:cNvCxnSpPr>
            <a:cxnSpLocks/>
          </p:cNvCxnSpPr>
          <p:nvPr/>
        </p:nvCxnSpPr>
        <p:spPr>
          <a:xfrm flipH="1">
            <a:off x="5637213" y="318293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A717BC5-95F5-C9C9-722F-99E70AAE123D}"/>
              </a:ext>
            </a:extLst>
          </p:cNvPr>
          <p:cNvCxnSpPr>
            <a:cxnSpLocks/>
          </p:cNvCxnSpPr>
          <p:nvPr/>
        </p:nvCxnSpPr>
        <p:spPr>
          <a:xfrm flipH="1">
            <a:off x="7634288" y="250348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4AD57AA-2834-717E-0DD7-3113C3525292}"/>
              </a:ext>
            </a:extLst>
          </p:cNvPr>
          <p:cNvCxnSpPr>
            <a:cxnSpLocks/>
          </p:cNvCxnSpPr>
          <p:nvPr/>
        </p:nvCxnSpPr>
        <p:spPr>
          <a:xfrm flipH="1">
            <a:off x="7634288" y="273208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C340013-EC95-1311-2CB2-9742B5F9EE07}"/>
              </a:ext>
            </a:extLst>
          </p:cNvPr>
          <p:cNvCxnSpPr>
            <a:cxnSpLocks/>
          </p:cNvCxnSpPr>
          <p:nvPr/>
        </p:nvCxnSpPr>
        <p:spPr>
          <a:xfrm flipH="1">
            <a:off x="7634288" y="296703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6CAFD46-38DE-85D0-BA4F-1A7276733BB8}"/>
              </a:ext>
            </a:extLst>
          </p:cNvPr>
          <p:cNvCxnSpPr>
            <a:cxnSpLocks/>
          </p:cNvCxnSpPr>
          <p:nvPr/>
        </p:nvCxnSpPr>
        <p:spPr>
          <a:xfrm flipH="1">
            <a:off x="7634288" y="318293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519C18D-1799-56B9-8ACA-EE7488F82D78}"/>
              </a:ext>
            </a:extLst>
          </p:cNvPr>
          <p:cNvCxnSpPr>
            <a:cxnSpLocks/>
          </p:cNvCxnSpPr>
          <p:nvPr/>
        </p:nvCxnSpPr>
        <p:spPr>
          <a:xfrm flipH="1">
            <a:off x="5621338" y="3617913"/>
            <a:ext cx="2857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D5B99C6-1BAE-9AA0-6A6A-EF0649E615DF}"/>
              </a:ext>
            </a:extLst>
          </p:cNvPr>
          <p:cNvCxnSpPr>
            <a:cxnSpLocks/>
          </p:cNvCxnSpPr>
          <p:nvPr/>
        </p:nvCxnSpPr>
        <p:spPr>
          <a:xfrm flipH="1">
            <a:off x="7634288" y="347503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A685C68-7D8E-D44A-F854-28F5BE75B427}"/>
              </a:ext>
            </a:extLst>
          </p:cNvPr>
          <p:cNvCxnSpPr>
            <a:cxnSpLocks/>
          </p:cNvCxnSpPr>
          <p:nvPr/>
        </p:nvCxnSpPr>
        <p:spPr>
          <a:xfrm flipH="1">
            <a:off x="7634288" y="3735388"/>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FB8BD8F-67ED-C50F-00E4-6B48F706E537}"/>
              </a:ext>
            </a:extLst>
          </p:cNvPr>
          <p:cNvCxnSpPr>
            <a:cxnSpLocks/>
          </p:cNvCxnSpPr>
          <p:nvPr/>
        </p:nvCxnSpPr>
        <p:spPr>
          <a:xfrm flipH="1">
            <a:off x="7634288" y="3916363"/>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0042A7A-DD4B-4E2D-3808-C436BFC16C6C}"/>
              </a:ext>
            </a:extLst>
          </p:cNvPr>
          <p:cNvCxnSpPr>
            <a:cxnSpLocks/>
          </p:cNvCxnSpPr>
          <p:nvPr/>
        </p:nvCxnSpPr>
        <p:spPr>
          <a:xfrm flipH="1">
            <a:off x="7634288" y="4191000"/>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786" name="文本框 57">
            <a:extLst>
              <a:ext uri="{FF2B5EF4-FFF2-40B4-BE49-F238E27FC236}">
                <a16:creationId xmlns:a16="http://schemas.microsoft.com/office/drawing/2014/main" id="{34364010-284F-C9F5-10CE-414B3D74E47E}"/>
              </a:ext>
            </a:extLst>
          </p:cNvPr>
          <p:cNvSpPr txBox="1">
            <a:spLocks noChangeArrowheads="1"/>
          </p:cNvSpPr>
          <p:nvPr/>
        </p:nvSpPr>
        <p:spPr bwMode="auto">
          <a:xfrm>
            <a:off x="239713" y="3890963"/>
            <a:ext cx="1431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AUIPC</a:t>
            </a:r>
            <a:endParaRPr lang="zh-CN" altLang="en-US" sz="1600"/>
          </a:p>
        </p:txBody>
      </p:sp>
      <p:sp>
        <p:nvSpPr>
          <p:cNvPr id="74787" name="文本框 58">
            <a:extLst>
              <a:ext uri="{FF2B5EF4-FFF2-40B4-BE49-F238E27FC236}">
                <a16:creationId xmlns:a16="http://schemas.microsoft.com/office/drawing/2014/main" id="{8DCE4149-FAF6-12FA-C266-0212B21B4CEB}"/>
              </a:ext>
            </a:extLst>
          </p:cNvPr>
          <p:cNvSpPr txBox="1">
            <a:spLocks noChangeArrowheads="1"/>
          </p:cNvSpPr>
          <p:nvPr/>
        </p:nvSpPr>
        <p:spPr bwMode="auto">
          <a:xfrm>
            <a:off x="7908925" y="2339975"/>
            <a:ext cx="12573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E0</a:t>
            </a:r>
          </a:p>
          <a:p>
            <a:pPr>
              <a:spcBef>
                <a:spcPct val="0"/>
              </a:spcBef>
              <a:buFontTx/>
              <a:buNone/>
            </a:pPr>
            <a:r>
              <a:rPr lang="en-US" altLang="zh-CN" sz="1600"/>
              <a:t>E1</a:t>
            </a:r>
          </a:p>
          <a:p>
            <a:pPr>
              <a:spcBef>
                <a:spcPct val="0"/>
              </a:spcBef>
              <a:buFontTx/>
              <a:buNone/>
            </a:pPr>
            <a:r>
              <a:rPr lang="en-US" altLang="zh-CN" sz="1600"/>
              <a:t>E2</a:t>
            </a:r>
          </a:p>
          <a:p>
            <a:pPr>
              <a:spcBef>
                <a:spcPct val="0"/>
              </a:spcBef>
              <a:buFontTx/>
              <a:buNone/>
            </a:pPr>
            <a:r>
              <a:rPr lang="en-US" altLang="zh-CN" sz="1600"/>
              <a:t>E3</a:t>
            </a:r>
          </a:p>
          <a:p>
            <a:pPr>
              <a:spcBef>
                <a:spcPct val="0"/>
              </a:spcBef>
              <a:buFontTx/>
              <a:buNone/>
            </a:pPr>
            <a:r>
              <a:rPr lang="en-US" altLang="zh-CN" sz="1600"/>
              <a:t>E4</a:t>
            </a:r>
          </a:p>
          <a:p>
            <a:pPr>
              <a:spcBef>
                <a:spcPct val="0"/>
              </a:spcBef>
              <a:buFontTx/>
              <a:buNone/>
            </a:pPr>
            <a:r>
              <a:rPr lang="en-US" altLang="zh-CN" sz="1600"/>
              <a:t>E5</a:t>
            </a:r>
          </a:p>
          <a:p>
            <a:pPr>
              <a:spcBef>
                <a:spcPct val="0"/>
              </a:spcBef>
              <a:buFontTx/>
              <a:buNone/>
            </a:pPr>
            <a:r>
              <a:rPr lang="en-US" altLang="zh-CN" sz="1600"/>
              <a:t>E6</a:t>
            </a:r>
          </a:p>
          <a:p>
            <a:pPr>
              <a:spcBef>
                <a:spcPct val="0"/>
              </a:spcBef>
              <a:buFontTx/>
              <a:buNone/>
            </a:pPr>
            <a:r>
              <a:rPr lang="en-US" altLang="zh-CN" sz="1600"/>
              <a:t>E7</a:t>
            </a:r>
            <a:endParaRPr lang="zh-CN" altLang="en-US" sz="1600"/>
          </a:p>
        </p:txBody>
      </p:sp>
      <p:sp>
        <p:nvSpPr>
          <p:cNvPr id="74788" name="文本框 60">
            <a:extLst>
              <a:ext uri="{FF2B5EF4-FFF2-40B4-BE49-F238E27FC236}">
                <a16:creationId xmlns:a16="http://schemas.microsoft.com/office/drawing/2014/main" id="{79E6A491-F23D-FB1F-589D-37546F685D63}"/>
              </a:ext>
            </a:extLst>
          </p:cNvPr>
          <p:cNvSpPr txBox="1">
            <a:spLocks noChangeArrowheads="1"/>
          </p:cNvSpPr>
          <p:nvPr/>
        </p:nvSpPr>
        <p:spPr bwMode="auto">
          <a:xfrm>
            <a:off x="4181475" y="5418138"/>
            <a:ext cx="2193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SB-type = D3 E0</a:t>
            </a:r>
          </a:p>
          <a:p>
            <a:pPr>
              <a:spcBef>
                <a:spcPct val="0"/>
              </a:spcBef>
              <a:buFontTx/>
              <a:buNone/>
            </a:pPr>
            <a:r>
              <a:rPr lang="en-US" altLang="zh-CN" sz="1800"/>
              <a:t>R- type =  D1 E4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4ECA5B19-46F7-456A-15B7-35AE3ADA9500}"/>
              </a:ext>
            </a:extLst>
          </p:cNvPr>
          <p:cNvSpPr>
            <a:spLocks noGrp="1" noChangeArrowheads="1"/>
          </p:cNvSpPr>
          <p:nvPr>
            <p:ph type="title"/>
          </p:nvPr>
        </p:nvSpPr>
        <p:spPr/>
        <p:txBody>
          <a:bodyPr/>
          <a:lstStyle/>
          <a:p>
            <a:r>
              <a:rPr lang="en-US" altLang="zh-CN"/>
              <a:t>Project1</a:t>
            </a:r>
            <a:endParaRPr lang="zh-CN" altLang="en-US"/>
          </a:p>
        </p:txBody>
      </p:sp>
      <p:sp>
        <p:nvSpPr>
          <p:cNvPr id="75779" name="灯片编号占位符 3">
            <a:extLst>
              <a:ext uri="{FF2B5EF4-FFF2-40B4-BE49-F238E27FC236}">
                <a16:creationId xmlns:a16="http://schemas.microsoft.com/office/drawing/2014/main" id="{8B1672BA-B9D4-D1AF-4B35-D404C07572F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CB91A28-7929-49AC-BFD1-502F6971D75A}" type="slidenum">
              <a:rPr lang="en-US" altLang="zh-CN" sz="1400" smtClean="0"/>
              <a:pPr>
                <a:spcBef>
                  <a:spcPct val="0"/>
                </a:spcBef>
                <a:buFontTx/>
                <a:buNone/>
              </a:pPr>
              <a:t>75</a:t>
            </a:fld>
            <a:endParaRPr lang="en-US" altLang="zh-CN" sz="1400"/>
          </a:p>
        </p:txBody>
      </p:sp>
      <p:sp>
        <p:nvSpPr>
          <p:cNvPr id="75780" name="文本框 2">
            <a:extLst>
              <a:ext uri="{FF2B5EF4-FFF2-40B4-BE49-F238E27FC236}">
                <a16:creationId xmlns:a16="http://schemas.microsoft.com/office/drawing/2014/main" id="{DAC3F25D-8EB1-7A7C-C988-29A74C1F260C}"/>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5781" name="文本框 29">
            <a:extLst>
              <a:ext uri="{FF2B5EF4-FFF2-40B4-BE49-F238E27FC236}">
                <a16:creationId xmlns:a16="http://schemas.microsoft.com/office/drawing/2014/main" id="{0FBBA03D-B5F3-2D9E-DC1A-5853926C6A1A}"/>
              </a:ext>
            </a:extLst>
          </p:cNvPr>
          <p:cNvSpPr txBox="1">
            <a:spLocks noChangeArrowheads="1"/>
          </p:cNvSpPr>
          <p:nvPr/>
        </p:nvSpPr>
        <p:spPr bwMode="auto">
          <a:xfrm>
            <a:off x="457200" y="1319213"/>
            <a:ext cx="7859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3.2 </a:t>
            </a:r>
            <a:r>
              <a:rPr lang="zh-CN" altLang="en-US" sz="1800"/>
              <a:t>根据</a:t>
            </a:r>
            <a:r>
              <a:rPr lang="en-US" altLang="zh-CN" sz="1800"/>
              <a:t>Opcode</a:t>
            </a:r>
            <a:r>
              <a:rPr lang="zh-CN" altLang="en-US" sz="1800"/>
              <a:t>确定指令类型后，根据 </a:t>
            </a:r>
            <a:r>
              <a:rPr lang="en-US" altLang="zh-CN" sz="1800"/>
              <a:t>funct3</a:t>
            </a:r>
            <a:r>
              <a:rPr lang="zh-CN" altLang="en-US" sz="1800"/>
              <a:t>和</a:t>
            </a:r>
            <a:r>
              <a:rPr lang="en-US" altLang="zh-CN" sz="1800"/>
              <a:t>funct7</a:t>
            </a:r>
            <a:r>
              <a:rPr lang="zh-CN" altLang="en-US" sz="1800"/>
              <a:t>确定具体指令。</a:t>
            </a:r>
            <a:endParaRPr lang="en-US" altLang="zh-CN" sz="1800"/>
          </a:p>
          <a:p>
            <a:pPr>
              <a:spcBef>
                <a:spcPct val="0"/>
              </a:spcBef>
              <a:buFontTx/>
              <a:buNone/>
            </a:pPr>
            <a:r>
              <a:rPr lang="zh-CN" altLang="en-US" sz="1800"/>
              <a:t>以</a:t>
            </a:r>
            <a:r>
              <a:rPr lang="en-US" altLang="zh-CN" sz="1800"/>
              <a:t>R-type </a:t>
            </a:r>
            <a:r>
              <a:rPr lang="zh-CN" altLang="en-US" sz="1800"/>
              <a:t>和 </a:t>
            </a:r>
            <a:r>
              <a:rPr lang="en-US" altLang="zh-CN" sz="1800"/>
              <a:t>SB-type</a:t>
            </a:r>
            <a:r>
              <a:rPr lang="zh-CN" altLang="en-US" sz="1800"/>
              <a:t>为例。</a:t>
            </a:r>
            <a:r>
              <a:rPr lang="en-US" altLang="zh-CN" sz="1800"/>
              <a:t> </a:t>
            </a:r>
            <a:endParaRPr lang="zh-CN" altLang="en-US" sz="1800"/>
          </a:p>
        </p:txBody>
      </p:sp>
      <p:graphicFrame>
        <p:nvGraphicFramePr>
          <p:cNvPr id="2" name="表格 1">
            <a:extLst>
              <a:ext uri="{FF2B5EF4-FFF2-40B4-BE49-F238E27FC236}">
                <a16:creationId xmlns:a16="http://schemas.microsoft.com/office/drawing/2014/main" id="{C6370A20-7A28-92BB-C71F-7A45FC981E08}"/>
              </a:ext>
            </a:extLst>
          </p:cNvPr>
          <p:cNvGraphicFramePr>
            <a:graphicFrameLocks noGrp="1"/>
          </p:cNvGraphicFramePr>
          <p:nvPr/>
        </p:nvGraphicFramePr>
        <p:xfrm>
          <a:off x="517525" y="2406650"/>
          <a:ext cx="3879850" cy="1919288"/>
        </p:xfrm>
        <a:graphic>
          <a:graphicData uri="http://schemas.openxmlformats.org/drawingml/2006/table">
            <a:tbl>
              <a:tblPr firstRow="1" bandRow="1">
                <a:tableStyleId>{5C22544A-7EE6-4342-B048-85BDC9FD1C3A}</a:tableStyleId>
              </a:tblPr>
              <a:tblGrid>
                <a:gridCol w="1125139">
                  <a:extLst>
                    <a:ext uri="{9D8B030D-6E8A-4147-A177-3AD203B41FA5}">
                      <a16:colId xmlns:a16="http://schemas.microsoft.com/office/drawing/2014/main" val="20000"/>
                    </a:ext>
                  </a:extLst>
                </a:gridCol>
                <a:gridCol w="1242717">
                  <a:extLst>
                    <a:ext uri="{9D8B030D-6E8A-4147-A177-3AD203B41FA5}">
                      <a16:colId xmlns:a16="http://schemas.microsoft.com/office/drawing/2014/main" val="20001"/>
                    </a:ext>
                  </a:extLst>
                </a:gridCol>
                <a:gridCol w="1511994">
                  <a:extLst>
                    <a:ext uri="{9D8B030D-6E8A-4147-A177-3AD203B41FA5}">
                      <a16:colId xmlns:a16="http://schemas.microsoft.com/office/drawing/2014/main" val="20002"/>
                    </a:ext>
                  </a:extLst>
                </a:gridCol>
              </a:tblGrid>
              <a:tr h="578887">
                <a:tc>
                  <a:txBody>
                    <a:bodyPr/>
                    <a:lstStyle/>
                    <a:p>
                      <a:r>
                        <a:rPr lang="en-US" altLang="zh-CN" sz="1600" dirty="0">
                          <a:solidFill>
                            <a:schemeClr val="tx1"/>
                          </a:solidFill>
                        </a:rPr>
                        <a:t>R-type</a:t>
                      </a:r>
                      <a:endParaRPr lang="zh-CN" altLang="en-US" sz="1600" dirty="0">
                        <a:solidFill>
                          <a:schemeClr val="tx1"/>
                        </a:solidFill>
                      </a:endParaRPr>
                    </a:p>
                  </a:txBody>
                  <a:tcPr marL="91429" marR="91429" marT="45657" marB="45657"/>
                </a:tc>
                <a:tc>
                  <a:txBody>
                    <a:bodyPr/>
                    <a:lstStyle/>
                    <a:p>
                      <a:r>
                        <a:rPr lang="en-US" altLang="zh-CN" sz="1600" dirty="0">
                          <a:solidFill>
                            <a:schemeClr val="tx1"/>
                          </a:solidFill>
                        </a:rPr>
                        <a:t>Funct7  Inst[31:25]</a:t>
                      </a:r>
                      <a:endParaRPr lang="zh-CN" altLang="en-US" sz="1600" dirty="0">
                        <a:solidFill>
                          <a:schemeClr val="tx1"/>
                        </a:solidFill>
                      </a:endParaRPr>
                    </a:p>
                  </a:txBody>
                  <a:tcPr marL="91429" marR="91429" marT="45657" marB="45657"/>
                </a:tc>
                <a:tc>
                  <a:txBody>
                    <a:bodyPr/>
                    <a:lstStyle/>
                    <a:p>
                      <a:r>
                        <a:rPr lang="en-US" altLang="zh-CN" sz="1600" dirty="0">
                          <a:solidFill>
                            <a:schemeClr val="tx1"/>
                          </a:solidFill>
                        </a:rPr>
                        <a:t>Funct3</a:t>
                      </a:r>
                    </a:p>
                    <a:p>
                      <a:r>
                        <a:rPr lang="en-US" altLang="zh-CN" sz="1600" dirty="0">
                          <a:solidFill>
                            <a:schemeClr val="tx1"/>
                          </a:solidFill>
                        </a:rPr>
                        <a:t>Inst[14:12]</a:t>
                      </a:r>
                      <a:endParaRPr lang="zh-CN" altLang="en-US" sz="1600" dirty="0">
                        <a:solidFill>
                          <a:schemeClr val="tx1"/>
                        </a:solidFill>
                      </a:endParaRPr>
                    </a:p>
                  </a:txBody>
                  <a:tcPr marL="91429" marR="91429" marT="45657" marB="45657"/>
                </a:tc>
                <a:extLst>
                  <a:ext uri="{0D108BD9-81ED-4DB2-BD59-A6C34878D82A}">
                    <a16:rowId xmlns:a16="http://schemas.microsoft.com/office/drawing/2014/main" val="10000"/>
                  </a:ext>
                </a:extLst>
              </a:tr>
              <a:tr h="335100">
                <a:tc>
                  <a:txBody>
                    <a:bodyPr/>
                    <a:lstStyle/>
                    <a:p>
                      <a:r>
                        <a:rPr lang="en-US" altLang="zh-CN" sz="1600" dirty="0"/>
                        <a:t>Add</a:t>
                      </a:r>
                      <a:endParaRPr lang="zh-CN" altLang="en-US" sz="1600" dirty="0"/>
                    </a:p>
                  </a:txBody>
                  <a:tcPr marL="91429" marR="91429" marT="45657" marB="45657"/>
                </a:tc>
                <a:tc>
                  <a:txBody>
                    <a:bodyPr/>
                    <a:lstStyle/>
                    <a:p>
                      <a:r>
                        <a:rPr lang="en-US" altLang="zh-CN" sz="1600" dirty="0"/>
                        <a:t>7’b0000000</a:t>
                      </a:r>
                      <a:endParaRPr lang="zh-CN" altLang="en-US" sz="1600" dirty="0"/>
                    </a:p>
                  </a:txBody>
                  <a:tcPr marL="91429" marR="91429" marT="45657" marB="45657"/>
                </a:tc>
                <a:tc>
                  <a:txBody>
                    <a:bodyPr/>
                    <a:lstStyle/>
                    <a:p>
                      <a:r>
                        <a:rPr lang="en-US" altLang="zh-CN" sz="1600" dirty="0"/>
                        <a:t>3’b000</a:t>
                      </a:r>
                      <a:endParaRPr lang="zh-CN" altLang="en-US" sz="1600" dirty="0"/>
                    </a:p>
                  </a:txBody>
                  <a:tcPr marL="91429" marR="91429" marT="45657" marB="45657"/>
                </a:tc>
                <a:extLst>
                  <a:ext uri="{0D108BD9-81ED-4DB2-BD59-A6C34878D82A}">
                    <a16:rowId xmlns:a16="http://schemas.microsoft.com/office/drawing/2014/main" val="10001"/>
                  </a:ext>
                </a:extLst>
              </a:tr>
              <a:tr h="335100">
                <a:tc>
                  <a:txBody>
                    <a:bodyPr/>
                    <a:lstStyle/>
                    <a:p>
                      <a:r>
                        <a:rPr lang="en-US" altLang="zh-CN" sz="1600" dirty="0"/>
                        <a:t>Sub</a:t>
                      </a:r>
                      <a:endParaRPr lang="zh-CN" altLang="en-US" sz="1600" dirty="0"/>
                    </a:p>
                  </a:txBody>
                  <a:tcPr marL="91429" marR="91429" marT="45657" marB="45657"/>
                </a:tc>
                <a:tc>
                  <a:txBody>
                    <a:bodyPr/>
                    <a:lstStyle/>
                    <a:p>
                      <a:r>
                        <a:rPr lang="en-US" altLang="zh-CN" sz="1600" dirty="0"/>
                        <a:t>7’b0100000</a:t>
                      </a:r>
                      <a:endParaRPr lang="zh-CN" altLang="en-US" sz="1600" dirty="0"/>
                    </a:p>
                  </a:txBody>
                  <a:tcPr marL="91429" marR="91429" marT="45657" marB="45657"/>
                </a:tc>
                <a:tc>
                  <a:txBody>
                    <a:bodyPr/>
                    <a:lstStyle/>
                    <a:p>
                      <a:r>
                        <a:rPr lang="en-US" altLang="zh-CN" sz="1600" dirty="0"/>
                        <a:t>3’b000</a:t>
                      </a:r>
                      <a:endParaRPr lang="zh-CN" altLang="en-US" sz="1600" dirty="0"/>
                    </a:p>
                  </a:txBody>
                  <a:tcPr marL="91429" marR="91429" marT="45657" marB="45657"/>
                </a:tc>
                <a:extLst>
                  <a:ext uri="{0D108BD9-81ED-4DB2-BD59-A6C34878D82A}">
                    <a16:rowId xmlns:a16="http://schemas.microsoft.com/office/drawing/2014/main" val="10002"/>
                  </a:ext>
                </a:extLst>
              </a:tr>
              <a:tr h="335100">
                <a:tc>
                  <a:txBody>
                    <a:bodyPr/>
                    <a:lstStyle/>
                    <a:p>
                      <a:r>
                        <a:rPr lang="en-US" altLang="zh-CN" sz="1600" dirty="0"/>
                        <a:t>Or</a:t>
                      </a:r>
                      <a:endParaRPr lang="zh-CN" altLang="en-US" sz="1600" dirty="0"/>
                    </a:p>
                  </a:txBody>
                  <a:tcPr marL="91429" marR="91429" marT="45657" marB="45657"/>
                </a:tc>
                <a:tc>
                  <a:txBody>
                    <a:bodyPr/>
                    <a:lstStyle/>
                    <a:p>
                      <a:r>
                        <a:rPr lang="en-US" altLang="zh-CN" sz="1600" dirty="0"/>
                        <a:t>7’b0000000</a:t>
                      </a:r>
                      <a:endParaRPr lang="zh-CN" altLang="en-US" sz="1600" dirty="0"/>
                    </a:p>
                  </a:txBody>
                  <a:tcPr marL="91429" marR="91429" marT="45657" marB="45657"/>
                </a:tc>
                <a:tc>
                  <a:txBody>
                    <a:bodyPr/>
                    <a:lstStyle/>
                    <a:p>
                      <a:r>
                        <a:rPr lang="en-US" altLang="zh-CN" sz="1600" dirty="0"/>
                        <a:t>3’b110</a:t>
                      </a:r>
                      <a:endParaRPr lang="zh-CN" altLang="en-US" sz="1600" dirty="0"/>
                    </a:p>
                  </a:txBody>
                  <a:tcPr marL="91429" marR="91429" marT="45657" marB="45657"/>
                </a:tc>
                <a:extLst>
                  <a:ext uri="{0D108BD9-81ED-4DB2-BD59-A6C34878D82A}">
                    <a16:rowId xmlns:a16="http://schemas.microsoft.com/office/drawing/2014/main" val="10003"/>
                  </a:ext>
                </a:extLst>
              </a:tr>
              <a:tr h="335100">
                <a:tc>
                  <a:txBody>
                    <a:bodyPr/>
                    <a:lstStyle/>
                    <a:p>
                      <a:r>
                        <a:rPr lang="en-US" altLang="zh-CN" sz="1600" dirty="0"/>
                        <a:t>And</a:t>
                      </a:r>
                      <a:endParaRPr lang="zh-CN" altLang="en-US" sz="1600" dirty="0"/>
                    </a:p>
                  </a:txBody>
                  <a:tcPr marL="91429" marR="91429" marT="45657" marB="45657"/>
                </a:tc>
                <a:tc>
                  <a:txBody>
                    <a:bodyPr/>
                    <a:lstStyle/>
                    <a:p>
                      <a:r>
                        <a:rPr lang="en-US" altLang="zh-CN" sz="1600" dirty="0"/>
                        <a:t>7’b0000000</a:t>
                      </a:r>
                      <a:endParaRPr lang="zh-CN" altLang="en-US" sz="1600" dirty="0"/>
                    </a:p>
                  </a:txBody>
                  <a:tcPr marL="91429" marR="91429" marT="45657" marB="45657"/>
                </a:tc>
                <a:tc>
                  <a:txBody>
                    <a:bodyPr/>
                    <a:lstStyle/>
                    <a:p>
                      <a:r>
                        <a:rPr lang="en-US" altLang="zh-CN" sz="1600" dirty="0"/>
                        <a:t>3’b111</a:t>
                      </a:r>
                      <a:endParaRPr lang="zh-CN" altLang="en-US" sz="1600" dirty="0"/>
                    </a:p>
                  </a:txBody>
                  <a:tcPr marL="91429" marR="91429" marT="45657" marB="45657"/>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697177F4-BEDF-F771-8515-24A7D8B627AD}"/>
              </a:ext>
            </a:extLst>
          </p:cNvPr>
          <p:cNvSpPr/>
          <p:nvPr/>
        </p:nvSpPr>
        <p:spPr>
          <a:xfrm>
            <a:off x="6194425" y="2055813"/>
            <a:ext cx="1727200" cy="2887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5809" name="文本框 5">
            <a:extLst>
              <a:ext uri="{FF2B5EF4-FFF2-40B4-BE49-F238E27FC236}">
                <a16:creationId xmlns:a16="http://schemas.microsoft.com/office/drawing/2014/main" id="{A36860F5-8754-F6F4-75D7-A975FE12212D}"/>
              </a:ext>
            </a:extLst>
          </p:cNvPr>
          <p:cNvSpPr txBox="1">
            <a:spLocks noChangeArrowheads="1"/>
          </p:cNvSpPr>
          <p:nvPr/>
        </p:nvSpPr>
        <p:spPr bwMode="auto">
          <a:xfrm>
            <a:off x="6256338" y="2451100"/>
            <a:ext cx="469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a:t>
            </a:r>
          </a:p>
          <a:p>
            <a:pPr>
              <a:spcBef>
                <a:spcPct val="0"/>
              </a:spcBef>
              <a:buFontTx/>
              <a:buNone/>
            </a:pPr>
            <a:endParaRPr lang="en-US" altLang="zh-CN" sz="1600"/>
          </a:p>
          <a:p>
            <a:pPr>
              <a:spcBef>
                <a:spcPct val="0"/>
              </a:spcBef>
              <a:buFontTx/>
              <a:buNone/>
            </a:pPr>
            <a:r>
              <a:rPr lang="en-US" altLang="zh-CN" sz="1600"/>
              <a:t>B</a:t>
            </a:r>
          </a:p>
          <a:p>
            <a:pPr>
              <a:spcBef>
                <a:spcPct val="0"/>
              </a:spcBef>
              <a:buFontTx/>
              <a:buNone/>
            </a:pPr>
            <a:endParaRPr lang="en-US" altLang="zh-CN" sz="1600"/>
          </a:p>
          <a:p>
            <a:pPr>
              <a:spcBef>
                <a:spcPct val="0"/>
              </a:spcBef>
              <a:buFontTx/>
              <a:buNone/>
            </a:pPr>
            <a:r>
              <a:rPr lang="en-US" altLang="zh-CN" sz="1600"/>
              <a:t>C</a:t>
            </a:r>
            <a:endParaRPr lang="zh-CN" altLang="en-US" sz="1600"/>
          </a:p>
        </p:txBody>
      </p:sp>
      <p:sp>
        <p:nvSpPr>
          <p:cNvPr id="75810" name="文本框 6">
            <a:extLst>
              <a:ext uri="{FF2B5EF4-FFF2-40B4-BE49-F238E27FC236}">
                <a16:creationId xmlns:a16="http://schemas.microsoft.com/office/drawing/2014/main" id="{805DDC97-88CC-8E0A-5692-4A3E91714EC2}"/>
              </a:ext>
            </a:extLst>
          </p:cNvPr>
          <p:cNvSpPr txBox="1">
            <a:spLocks noChangeArrowheads="1"/>
          </p:cNvSpPr>
          <p:nvPr/>
        </p:nvSpPr>
        <p:spPr bwMode="auto">
          <a:xfrm>
            <a:off x="7391400" y="2197100"/>
            <a:ext cx="4699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Y0</a:t>
            </a:r>
          </a:p>
          <a:p>
            <a:pPr>
              <a:spcBef>
                <a:spcPct val="0"/>
              </a:spcBef>
              <a:buFontTx/>
              <a:buNone/>
            </a:pPr>
            <a:r>
              <a:rPr lang="en-US" altLang="zh-CN" sz="1600"/>
              <a:t>Y1</a:t>
            </a:r>
          </a:p>
          <a:p>
            <a:pPr>
              <a:spcBef>
                <a:spcPct val="0"/>
              </a:spcBef>
              <a:buFontTx/>
              <a:buNone/>
            </a:pPr>
            <a:r>
              <a:rPr lang="en-US" altLang="zh-CN" sz="1600"/>
              <a:t>Y2</a:t>
            </a:r>
          </a:p>
          <a:p>
            <a:pPr>
              <a:spcBef>
                <a:spcPct val="0"/>
              </a:spcBef>
              <a:buFontTx/>
              <a:buNone/>
            </a:pPr>
            <a:r>
              <a:rPr lang="en-US" altLang="zh-CN" sz="1600"/>
              <a:t>Y3</a:t>
            </a:r>
          </a:p>
          <a:p>
            <a:pPr>
              <a:spcBef>
                <a:spcPct val="0"/>
              </a:spcBef>
              <a:buFontTx/>
              <a:buNone/>
            </a:pPr>
            <a:r>
              <a:rPr lang="en-US" altLang="zh-CN" sz="1600"/>
              <a:t>Y4</a:t>
            </a:r>
          </a:p>
          <a:p>
            <a:pPr>
              <a:spcBef>
                <a:spcPct val="0"/>
              </a:spcBef>
              <a:buFontTx/>
              <a:buNone/>
            </a:pPr>
            <a:r>
              <a:rPr lang="en-US" altLang="zh-CN" sz="1600"/>
              <a:t>Y5</a:t>
            </a:r>
          </a:p>
          <a:p>
            <a:pPr>
              <a:spcBef>
                <a:spcPct val="0"/>
              </a:spcBef>
              <a:buFontTx/>
              <a:buNone/>
            </a:pPr>
            <a:r>
              <a:rPr lang="en-US" altLang="zh-CN" sz="1600"/>
              <a:t>Y6</a:t>
            </a:r>
          </a:p>
          <a:p>
            <a:pPr>
              <a:spcBef>
                <a:spcPct val="0"/>
              </a:spcBef>
              <a:buFontTx/>
              <a:buNone/>
            </a:pPr>
            <a:r>
              <a:rPr lang="en-US" altLang="zh-CN" sz="1600"/>
              <a:t>Y7</a:t>
            </a:r>
            <a:endParaRPr lang="zh-CN" altLang="en-US" sz="1600"/>
          </a:p>
        </p:txBody>
      </p:sp>
      <p:cxnSp>
        <p:nvCxnSpPr>
          <p:cNvPr id="8" name="直接连接符 7">
            <a:extLst>
              <a:ext uri="{FF2B5EF4-FFF2-40B4-BE49-F238E27FC236}">
                <a16:creationId xmlns:a16="http://schemas.microsoft.com/office/drawing/2014/main" id="{B6DEEE8F-8342-BFB2-6DD5-7C5BB81854A9}"/>
              </a:ext>
            </a:extLst>
          </p:cNvPr>
          <p:cNvCxnSpPr>
            <a:cxnSpLocks/>
          </p:cNvCxnSpPr>
          <p:nvPr/>
        </p:nvCxnSpPr>
        <p:spPr>
          <a:xfrm flipH="1">
            <a:off x="5924550" y="26352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F51D267-7DBA-CC35-3B87-2ED6BAA92874}"/>
              </a:ext>
            </a:extLst>
          </p:cNvPr>
          <p:cNvCxnSpPr>
            <a:cxnSpLocks/>
          </p:cNvCxnSpPr>
          <p:nvPr/>
        </p:nvCxnSpPr>
        <p:spPr>
          <a:xfrm flipH="1">
            <a:off x="5924550" y="30861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64193C5-5EFB-7C03-727A-2F913E12ED9D}"/>
              </a:ext>
            </a:extLst>
          </p:cNvPr>
          <p:cNvCxnSpPr>
            <a:cxnSpLocks/>
          </p:cNvCxnSpPr>
          <p:nvPr/>
        </p:nvCxnSpPr>
        <p:spPr>
          <a:xfrm flipH="1">
            <a:off x="7921625" y="24066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ACF930-8085-54A5-E9D8-1BCAB64EE156}"/>
              </a:ext>
            </a:extLst>
          </p:cNvPr>
          <p:cNvCxnSpPr>
            <a:cxnSpLocks/>
          </p:cNvCxnSpPr>
          <p:nvPr/>
        </p:nvCxnSpPr>
        <p:spPr>
          <a:xfrm flipH="1">
            <a:off x="7921625" y="26352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368A3F4-6880-D266-3FF3-071A69E0C9F6}"/>
              </a:ext>
            </a:extLst>
          </p:cNvPr>
          <p:cNvCxnSpPr>
            <a:cxnSpLocks/>
          </p:cNvCxnSpPr>
          <p:nvPr/>
        </p:nvCxnSpPr>
        <p:spPr>
          <a:xfrm flipH="1">
            <a:off x="7921625" y="28702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8BF0069-D633-F51F-1CDA-2C748E6408C8}"/>
              </a:ext>
            </a:extLst>
          </p:cNvPr>
          <p:cNvCxnSpPr>
            <a:cxnSpLocks/>
          </p:cNvCxnSpPr>
          <p:nvPr/>
        </p:nvCxnSpPr>
        <p:spPr>
          <a:xfrm flipH="1">
            <a:off x="7921625" y="30861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61EB7D4-A01C-3271-BFA9-23E0234127DD}"/>
              </a:ext>
            </a:extLst>
          </p:cNvPr>
          <p:cNvCxnSpPr>
            <a:cxnSpLocks/>
          </p:cNvCxnSpPr>
          <p:nvPr/>
        </p:nvCxnSpPr>
        <p:spPr>
          <a:xfrm flipH="1">
            <a:off x="5910263" y="3521075"/>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481093-D998-A4A7-20BE-0807D413078B}"/>
              </a:ext>
            </a:extLst>
          </p:cNvPr>
          <p:cNvCxnSpPr>
            <a:cxnSpLocks/>
          </p:cNvCxnSpPr>
          <p:nvPr/>
        </p:nvCxnSpPr>
        <p:spPr>
          <a:xfrm flipH="1">
            <a:off x="7921625" y="33782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5BB3D37-4E84-2F18-D1D5-695A6665451E}"/>
              </a:ext>
            </a:extLst>
          </p:cNvPr>
          <p:cNvCxnSpPr>
            <a:cxnSpLocks/>
          </p:cNvCxnSpPr>
          <p:nvPr/>
        </p:nvCxnSpPr>
        <p:spPr>
          <a:xfrm flipH="1">
            <a:off x="7921625" y="36385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74E10AE-A754-D072-8026-8C91E69B7891}"/>
              </a:ext>
            </a:extLst>
          </p:cNvPr>
          <p:cNvCxnSpPr>
            <a:cxnSpLocks/>
          </p:cNvCxnSpPr>
          <p:nvPr/>
        </p:nvCxnSpPr>
        <p:spPr>
          <a:xfrm flipH="1">
            <a:off x="7921625" y="3819525"/>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50A76B9-A980-9588-6555-04426A46581A}"/>
              </a:ext>
            </a:extLst>
          </p:cNvPr>
          <p:cNvCxnSpPr>
            <a:cxnSpLocks/>
          </p:cNvCxnSpPr>
          <p:nvPr/>
        </p:nvCxnSpPr>
        <p:spPr>
          <a:xfrm flipH="1">
            <a:off x="7921625" y="4094163"/>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822" name="文本框 22">
            <a:extLst>
              <a:ext uri="{FF2B5EF4-FFF2-40B4-BE49-F238E27FC236}">
                <a16:creationId xmlns:a16="http://schemas.microsoft.com/office/drawing/2014/main" id="{9283A6F3-B6B2-6869-ADE5-6BC5370E1C99}"/>
              </a:ext>
            </a:extLst>
          </p:cNvPr>
          <p:cNvSpPr txBox="1">
            <a:spLocks noChangeArrowheads="1"/>
          </p:cNvSpPr>
          <p:nvPr/>
        </p:nvSpPr>
        <p:spPr bwMode="auto">
          <a:xfrm>
            <a:off x="8196263" y="2243138"/>
            <a:ext cx="5524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F0</a:t>
            </a:r>
          </a:p>
          <a:p>
            <a:pPr>
              <a:spcBef>
                <a:spcPct val="0"/>
              </a:spcBef>
              <a:buFontTx/>
              <a:buNone/>
            </a:pPr>
            <a:r>
              <a:rPr lang="en-US" altLang="zh-CN" sz="1600"/>
              <a:t>F1</a:t>
            </a:r>
          </a:p>
          <a:p>
            <a:pPr>
              <a:spcBef>
                <a:spcPct val="0"/>
              </a:spcBef>
              <a:buFontTx/>
              <a:buNone/>
            </a:pPr>
            <a:r>
              <a:rPr lang="en-US" altLang="zh-CN" sz="1600"/>
              <a:t>F2</a:t>
            </a:r>
          </a:p>
          <a:p>
            <a:pPr>
              <a:spcBef>
                <a:spcPct val="0"/>
              </a:spcBef>
              <a:buFontTx/>
              <a:buNone/>
            </a:pPr>
            <a:r>
              <a:rPr lang="en-US" altLang="zh-CN" sz="1600"/>
              <a:t>F3</a:t>
            </a:r>
          </a:p>
          <a:p>
            <a:pPr>
              <a:spcBef>
                <a:spcPct val="0"/>
              </a:spcBef>
              <a:buFontTx/>
              <a:buNone/>
            </a:pPr>
            <a:r>
              <a:rPr lang="en-US" altLang="zh-CN" sz="1600"/>
              <a:t>F4</a:t>
            </a:r>
          </a:p>
          <a:p>
            <a:pPr>
              <a:spcBef>
                <a:spcPct val="0"/>
              </a:spcBef>
              <a:buFontTx/>
              <a:buNone/>
            </a:pPr>
            <a:r>
              <a:rPr lang="en-US" altLang="zh-CN" sz="1600"/>
              <a:t>F5</a:t>
            </a:r>
          </a:p>
          <a:p>
            <a:pPr>
              <a:spcBef>
                <a:spcPct val="0"/>
              </a:spcBef>
              <a:buFontTx/>
              <a:buNone/>
            </a:pPr>
            <a:r>
              <a:rPr lang="en-US" altLang="zh-CN" sz="1600"/>
              <a:t>F6</a:t>
            </a:r>
          </a:p>
          <a:p>
            <a:pPr>
              <a:spcBef>
                <a:spcPct val="0"/>
              </a:spcBef>
              <a:buFontTx/>
              <a:buNone/>
            </a:pPr>
            <a:r>
              <a:rPr lang="en-US" altLang="zh-CN" sz="1600"/>
              <a:t>F7</a:t>
            </a:r>
            <a:endParaRPr lang="zh-CN" altLang="en-US" sz="1600"/>
          </a:p>
        </p:txBody>
      </p:sp>
      <p:sp>
        <p:nvSpPr>
          <p:cNvPr id="75823" name="文本框 23">
            <a:extLst>
              <a:ext uri="{FF2B5EF4-FFF2-40B4-BE49-F238E27FC236}">
                <a16:creationId xmlns:a16="http://schemas.microsoft.com/office/drawing/2014/main" id="{032300E7-B23D-2D68-9731-9CA65873DE8D}"/>
              </a:ext>
            </a:extLst>
          </p:cNvPr>
          <p:cNvSpPr txBox="1">
            <a:spLocks noChangeArrowheads="1"/>
          </p:cNvSpPr>
          <p:nvPr/>
        </p:nvSpPr>
        <p:spPr bwMode="auto">
          <a:xfrm>
            <a:off x="6553200" y="1647825"/>
            <a:ext cx="1009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译码器</a:t>
            </a:r>
          </a:p>
        </p:txBody>
      </p:sp>
      <p:sp>
        <p:nvSpPr>
          <p:cNvPr id="75824" name="文本框 26">
            <a:extLst>
              <a:ext uri="{FF2B5EF4-FFF2-40B4-BE49-F238E27FC236}">
                <a16:creationId xmlns:a16="http://schemas.microsoft.com/office/drawing/2014/main" id="{6A3C7108-3982-69A8-EB2F-732327992938}"/>
              </a:ext>
            </a:extLst>
          </p:cNvPr>
          <p:cNvSpPr txBox="1">
            <a:spLocks noChangeArrowheads="1"/>
          </p:cNvSpPr>
          <p:nvPr/>
        </p:nvSpPr>
        <p:spPr bwMode="auto">
          <a:xfrm>
            <a:off x="4802188" y="2395538"/>
            <a:ext cx="12573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Funct3[0]</a:t>
            </a:r>
          </a:p>
          <a:p>
            <a:pPr>
              <a:spcBef>
                <a:spcPct val="0"/>
              </a:spcBef>
              <a:buFontTx/>
              <a:buNone/>
            </a:pPr>
            <a:endParaRPr lang="en-US" altLang="zh-CN" sz="1600"/>
          </a:p>
          <a:p>
            <a:pPr>
              <a:spcBef>
                <a:spcPct val="0"/>
              </a:spcBef>
              <a:buFontTx/>
              <a:buNone/>
            </a:pPr>
            <a:r>
              <a:rPr lang="en-US" altLang="zh-CN" sz="1600"/>
              <a:t>Funct3[1]</a:t>
            </a:r>
          </a:p>
          <a:p>
            <a:pPr>
              <a:spcBef>
                <a:spcPct val="0"/>
              </a:spcBef>
              <a:buFontTx/>
              <a:buNone/>
            </a:pPr>
            <a:endParaRPr lang="en-US" altLang="zh-CN" sz="1600"/>
          </a:p>
          <a:p>
            <a:pPr>
              <a:spcBef>
                <a:spcPct val="0"/>
              </a:spcBef>
              <a:buFontTx/>
              <a:buNone/>
            </a:pPr>
            <a:r>
              <a:rPr lang="en-US" altLang="zh-CN" sz="1600"/>
              <a:t>Funct3[2]</a:t>
            </a:r>
            <a:endParaRPr lang="zh-CN" altLang="en-US" sz="1600"/>
          </a:p>
        </p:txBody>
      </p:sp>
      <p:sp>
        <p:nvSpPr>
          <p:cNvPr id="29" name="文本框 28">
            <a:extLst>
              <a:ext uri="{FF2B5EF4-FFF2-40B4-BE49-F238E27FC236}">
                <a16:creationId xmlns:a16="http://schemas.microsoft.com/office/drawing/2014/main" id="{B6856ACD-9A33-D184-D898-9E6EA442C9FF}"/>
              </a:ext>
            </a:extLst>
          </p:cNvPr>
          <p:cNvSpPr txBox="1">
            <a:spLocks noRot="1" noChangeAspect="1" noMove="1" noResize="1" noEditPoints="1" noAdjustHandles="1" noChangeArrowheads="1" noChangeShapeType="1" noTextEdit="1"/>
          </p:cNvSpPr>
          <p:nvPr/>
        </p:nvSpPr>
        <p:spPr>
          <a:xfrm>
            <a:off x="683568" y="4940896"/>
            <a:ext cx="3236462" cy="285527"/>
          </a:xfrm>
          <a:prstGeom prst="rect">
            <a:avLst/>
          </a:prstGeom>
          <a:blipFill>
            <a:blip r:embed="rId2"/>
            <a:stretch>
              <a:fillRect l="-1130" r="-2260" b="-41304"/>
            </a:stretch>
          </a:blipFill>
        </p:spPr>
        <p:txBody>
          <a:bodyPr/>
          <a:lstStyle/>
          <a:p>
            <a:pPr>
              <a:defRPr/>
            </a:pPr>
            <a:r>
              <a:rPr lang="zh-CN" altLang="en-US">
                <a:noFill/>
              </a:rPr>
              <a:t> </a:t>
            </a:r>
          </a:p>
        </p:txBody>
      </p:sp>
      <p:sp>
        <p:nvSpPr>
          <p:cNvPr id="32" name="文本框 31">
            <a:extLst>
              <a:ext uri="{FF2B5EF4-FFF2-40B4-BE49-F238E27FC236}">
                <a16:creationId xmlns:a16="http://schemas.microsoft.com/office/drawing/2014/main" id="{66CCA85E-3C59-F154-EDEB-59AB18AF4143}"/>
              </a:ext>
            </a:extLst>
          </p:cNvPr>
          <p:cNvSpPr txBox="1">
            <a:spLocks noRot="1" noChangeAspect="1" noMove="1" noResize="1" noEditPoints="1" noAdjustHandles="1" noChangeArrowheads="1" noChangeShapeType="1" noTextEdit="1"/>
          </p:cNvSpPr>
          <p:nvPr/>
        </p:nvSpPr>
        <p:spPr>
          <a:xfrm>
            <a:off x="683568" y="5326073"/>
            <a:ext cx="3204403" cy="276999"/>
          </a:xfrm>
          <a:prstGeom prst="rect">
            <a:avLst/>
          </a:prstGeom>
          <a:blipFill>
            <a:blip r:embed="rId3"/>
            <a:stretch>
              <a:fillRect l="-1141" t="-2222" r="-2281" b="-40000"/>
            </a:stretch>
          </a:blipFill>
        </p:spPr>
        <p:txBody>
          <a:bodyPr/>
          <a:lstStyle/>
          <a:p>
            <a:pPr>
              <a:defRPr/>
            </a:pPr>
            <a:r>
              <a:rPr lang="zh-CN" altLang="en-US">
                <a:noFill/>
              </a:rPr>
              <a:t> </a:t>
            </a:r>
          </a:p>
        </p:txBody>
      </p:sp>
      <p:sp>
        <p:nvSpPr>
          <p:cNvPr id="34" name="文本框 33">
            <a:extLst>
              <a:ext uri="{FF2B5EF4-FFF2-40B4-BE49-F238E27FC236}">
                <a16:creationId xmlns:a16="http://schemas.microsoft.com/office/drawing/2014/main" id="{8EDFAAE1-B5EB-E838-A151-4A8D0EFA17E5}"/>
              </a:ext>
            </a:extLst>
          </p:cNvPr>
          <p:cNvSpPr txBox="1">
            <a:spLocks noRot="1" noChangeAspect="1" noMove="1" noResize="1" noEditPoints="1" noAdjustHandles="1" noChangeArrowheads="1" noChangeShapeType="1" noTextEdit="1"/>
          </p:cNvSpPr>
          <p:nvPr/>
        </p:nvSpPr>
        <p:spPr>
          <a:xfrm>
            <a:off x="683567" y="5702722"/>
            <a:ext cx="2040623" cy="276999"/>
          </a:xfrm>
          <a:prstGeom prst="rect">
            <a:avLst/>
          </a:prstGeom>
          <a:blipFill>
            <a:blip r:embed="rId4"/>
            <a:stretch>
              <a:fillRect l="-1791" r="-2090" b="-32609"/>
            </a:stretch>
          </a:blipFill>
        </p:spPr>
        <p:txBody>
          <a:bodyPr/>
          <a:lstStyle/>
          <a:p>
            <a:pPr>
              <a:defRPr/>
            </a:pPr>
            <a:r>
              <a:rPr lang="zh-CN" altLang="en-US">
                <a:noFill/>
              </a:rPr>
              <a:t> </a:t>
            </a:r>
          </a:p>
        </p:txBody>
      </p:sp>
      <p:sp>
        <p:nvSpPr>
          <p:cNvPr id="35" name="文本框 34">
            <a:extLst>
              <a:ext uri="{FF2B5EF4-FFF2-40B4-BE49-F238E27FC236}">
                <a16:creationId xmlns:a16="http://schemas.microsoft.com/office/drawing/2014/main" id="{76AC36F3-BEAC-3CC2-B8DD-B437B913A272}"/>
              </a:ext>
            </a:extLst>
          </p:cNvPr>
          <p:cNvSpPr txBox="1">
            <a:spLocks noRot="1" noChangeAspect="1" noMove="1" noResize="1" noEditPoints="1" noAdjustHandles="1" noChangeArrowheads="1" noChangeShapeType="1" noTextEdit="1"/>
          </p:cNvSpPr>
          <p:nvPr/>
        </p:nvSpPr>
        <p:spPr>
          <a:xfrm>
            <a:off x="657918" y="6099770"/>
            <a:ext cx="2091919" cy="276999"/>
          </a:xfrm>
          <a:prstGeom prst="rect">
            <a:avLst/>
          </a:prstGeom>
          <a:blipFill>
            <a:blip r:embed="rId5"/>
            <a:stretch>
              <a:fillRect l="-2041" r="-1749" b="-33333"/>
            </a:stretch>
          </a:blipFill>
        </p:spPr>
        <p:txBody>
          <a:bodyPr/>
          <a:lstStyle/>
          <a:p>
            <a:pPr>
              <a:defRPr/>
            </a:pPr>
            <a:r>
              <a:rPr lang="zh-CN" altLang="en-US">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80A1EED5-BEB3-64A0-0E5A-66CDD46306AD}"/>
              </a:ext>
            </a:extLst>
          </p:cNvPr>
          <p:cNvSpPr>
            <a:spLocks noGrp="1" noChangeArrowheads="1"/>
          </p:cNvSpPr>
          <p:nvPr>
            <p:ph type="title"/>
          </p:nvPr>
        </p:nvSpPr>
        <p:spPr/>
        <p:txBody>
          <a:bodyPr/>
          <a:lstStyle/>
          <a:p>
            <a:r>
              <a:rPr lang="en-US" altLang="zh-CN"/>
              <a:t>Project1</a:t>
            </a:r>
            <a:endParaRPr lang="zh-CN" altLang="en-US"/>
          </a:p>
        </p:txBody>
      </p:sp>
      <p:sp>
        <p:nvSpPr>
          <p:cNvPr id="76803" name="灯片编号占位符 3">
            <a:extLst>
              <a:ext uri="{FF2B5EF4-FFF2-40B4-BE49-F238E27FC236}">
                <a16:creationId xmlns:a16="http://schemas.microsoft.com/office/drawing/2014/main" id="{4EE5C9FF-93CD-C9CF-1889-2EB9619AE75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571783B-53FC-4810-8F1E-9828B322FE77}" type="slidenum">
              <a:rPr lang="en-US" altLang="zh-CN" sz="1400" smtClean="0"/>
              <a:pPr>
                <a:spcBef>
                  <a:spcPct val="0"/>
                </a:spcBef>
                <a:buFontTx/>
                <a:buNone/>
              </a:pPr>
              <a:t>76</a:t>
            </a:fld>
            <a:endParaRPr lang="en-US" altLang="zh-CN" sz="1400"/>
          </a:p>
        </p:txBody>
      </p:sp>
      <p:sp>
        <p:nvSpPr>
          <p:cNvPr id="76804" name="文本框 2">
            <a:extLst>
              <a:ext uri="{FF2B5EF4-FFF2-40B4-BE49-F238E27FC236}">
                <a16:creationId xmlns:a16="http://schemas.microsoft.com/office/drawing/2014/main" id="{C4D9604F-38AD-2BF2-DAE1-F2CFFF50CB3F}"/>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6805" name="文本框 29">
            <a:extLst>
              <a:ext uri="{FF2B5EF4-FFF2-40B4-BE49-F238E27FC236}">
                <a16:creationId xmlns:a16="http://schemas.microsoft.com/office/drawing/2014/main" id="{C86A4F28-4C25-1914-082F-4B4F10A002BB}"/>
              </a:ext>
            </a:extLst>
          </p:cNvPr>
          <p:cNvSpPr txBox="1">
            <a:spLocks noChangeArrowheads="1"/>
          </p:cNvSpPr>
          <p:nvPr/>
        </p:nvSpPr>
        <p:spPr bwMode="auto">
          <a:xfrm>
            <a:off x="457200" y="1319213"/>
            <a:ext cx="7859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3.2 </a:t>
            </a:r>
            <a:r>
              <a:rPr lang="zh-CN" altLang="en-US" sz="1800"/>
              <a:t>根据</a:t>
            </a:r>
            <a:r>
              <a:rPr lang="en-US" altLang="zh-CN" sz="1800"/>
              <a:t>Opcode</a:t>
            </a:r>
            <a:r>
              <a:rPr lang="zh-CN" altLang="en-US" sz="1800"/>
              <a:t>确定指令类型后，根据 </a:t>
            </a:r>
            <a:r>
              <a:rPr lang="en-US" altLang="zh-CN" sz="1800"/>
              <a:t>funct3</a:t>
            </a:r>
            <a:r>
              <a:rPr lang="zh-CN" altLang="en-US" sz="1800"/>
              <a:t>和</a:t>
            </a:r>
            <a:r>
              <a:rPr lang="en-US" altLang="zh-CN" sz="1800"/>
              <a:t>funct7</a:t>
            </a:r>
            <a:r>
              <a:rPr lang="zh-CN" altLang="en-US" sz="1800"/>
              <a:t>确定具体指令。</a:t>
            </a:r>
            <a:endParaRPr lang="en-US" altLang="zh-CN" sz="1800"/>
          </a:p>
          <a:p>
            <a:pPr>
              <a:spcBef>
                <a:spcPct val="0"/>
              </a:spcBef>
              <a:buFontTx/>
              <a:buNone/>
            </a:pPr>
            <a:r>
              <a:rPr lang="zh-CN" altLang="en-US" sz="1800"/>
              <a:t>以</a:t>
            </a:r>
            <a:r>
              <a:rPr lang="en-US" altLang="zh-CN" sz="1800"/>
              <a:t>R-type </a:t>
            </a:r>
            <a:r>
              <a:rPr lang="zh-CN" altLang="en-US" sz="1800"/>
              <a:t>和 </a:t>
            </a:r>
            <a:r>
              <a:rPr lang="en-US" altLang="zh-CN" sz="1800"/>
              <a:t>SB-type</a:t>
            </a:r>
            <a:r>
              <a:rPr lang="zh-CN" altLang="en-US" sz="1800"/>
              <a:t>为例。</a:t>
            </a:r>
            <a:r>
              <a:rPr lang="en-US" altLang="zh-CN" sz="1800"/>
              <a:t> </a:t>
            </a:r>
            <a:endParaRPr lang="zh-CN" altLang="en-US" sz="1800"/>
          </a:p>
        </p:txBody>
      </p:sp>
      <p:graphicFrame>
        <p:nvGraphicFramePr>
          <p:cNvPr id="3" name="表格 2">
            <a:extLst>
              <a:ext uri="{FF2B5EF4-FFF2-40B4-BE49-F238E27FC236}">
                <a16:creationId xmlns:a16="http://schemas.microsoft.com/office/drawing/2014/main" id="{CDEE751E-7B69-9AA8-BF43-0C1A811653E1}"/>
              </a:ext>
            </a:extLst>
          </p:cNvPr>
          <p:cNvGraphicFramePr>
            <a:graphicFrameLocks noGrp="1"/>
          </p:cNvGraphicFramePr>
          <p:nvPr/>
        </p:nvGraphicFramePr>
        <p:xfrm>
          <a:off x="620713" y="2274888"/>
          <a:ext cx="3303587" cy="1676400"/>
        </p:xfrm>
        <a:graphic>
          <a:graphicData uri="http://schemas.openxmlformats.org/drawingml/2006/table">
            <a:tbl>
              <a:tblPr firstRow="1" bandRow="1">
                <a:tableStyleId>{5C22544A-7EE6-4342-B048-85BDC9FD1C3A}</a:tableStyleId>
              </a:tblPr>
              <a:tblGrid>
                <a:gridCol w="1315015">
                  <a:extLst>
                    <a:ext uri="{9D8B030D-6E8A-4147-A177-3AD203B41FA5}">
                      <a16:colId xmlns:a16="http://schemas.microsoft.com/office/drawing/2014/main" val="20000"/>
                    </a:ext>
                  </a:extLst>
                </a:gridCol>
                <a:gridCol w="1988572">
                  <a:extLst>
                    <a:ext uri="{9D8B030D-6E8A-4147-A177-3AD203B41FA5}">
                      <a16:colId xmlns:a16="http://schemas.microsoft.com/office/drawing/2014/main" val="20001"/>
                    </a:ext>
                  </a:extLst>
                </a:gridCol>
              </a:tblGrid>
              <a:tr h="317122">
                <a:tc>
                  <a:txBody>
                    <a:bodyPr/>
                    <a:lstStyle/>
                    <a:p>
                      <a:r>
                        <a:rPr lang="en-US" altLang="zh-CN" sz="1600" dirty="0">
                          <a:solidFill>
                            <a:schemeClr val="tx1"/>
                          </a:solidFill>
                        </a:rPr>
                        <a:t>SB-type</a:t>
                      </a:r>
                      <a:endParaRPr lang="zh-CN" altLang="en-US" sz="1600" dirty="0">
                        <a:solidFill>
                          <a:schemeClr val="tx1"/>
                        </a:solidFill>
                      </a:endParaRPr>
                    </a:p>
                  </a:txBody>
                  <a:tcPr marL="91422" marR="91422"/>
                </a:tc>
                <a:tc>
                  <a:txBody>
                    <a:bodyPr/>
                    <a:lstStyle/>
                    <a:p>
                      <a:r>
                        <a:rPr lang="en-US" altLang="zh-CN" sz="1600" dirty="0">
                          <a:solidFill>
                            <a:schemeClr val="tx1"/>
                          </a:solidFill>
                        </a:rPr>
                        <a:t>Funct3 Inst[14:12]</a:t>
                      </a:r>
                      <a:endParaRPr lang="zh-CN" altLang="en-US" sz="1600" dirty="0">
                        <a:solidFill>
                          <a:schemeClr val="tx1"/>
                        </a:solidFill>
                      </a:endParaRPr>
                    </a:p>
                  </a:txBody>
                  <a:tcPr marL="91422" marR="91422"/>
                </a:tc>
                <a:extLst>
                  <a:ext uri="{0D108BD9-81ED-4DB2-BD59-A6C34878D82A}">
                    <a16:rowId xmlns:a16="http://schemas.microsoft.com/office/drawing/2014/main" val="10000"/>
                  </a:ext>
                </a:extLst>
              </a:tr>
              <a:tr h="317122">
                <a:tc>
                  <a:txBody>
                    <a:bodyPr/>
                    <a:lstStyle/>
                    <a:p>
                      <a:r>
                        <a:rPr lang="en-US" altLang="zh-CN" sz="1600" dirty="0" err="1"/>
                        <a:t>Beq</a:t>
                      </a:r>
                      <a:endParaRPr lang="zh-CN" altLang="en-US" sz="1600" dirty="0"/>
                    </a:p>
                  </a:txBody>
                  <a:tcPr marL="91422" marR="91422"/>
                </a:tc>
                <a:tc>
                  <a:txBody>
                    <a:bodyPr/>
                    <a:lstStyle/>
                    <a:p>
                      <a:r>
                        <a:rPr lang="en-US" altLang="zh-CN" sz="1600" dirty="0"/>
                        <a:t>3’b000</a:t>
                      </a:r>
                      <a:endParaRPr lang="zh-CN" altLang="en-US" sz="1600" dirty="0"/>
                    </a:p>
                  </a:txBody>
                  <a:tcPr marL="91422" marR="91422"/>
                </a:tc>
                <a:extLst>
                  <a:ext uri="{0D108BD9-81ED-4DB2-BD59-A6C34878D82A}">
                    <a16:rowId xmlns:a16="http://schemas.microsoft.com/office/drawing/2014/main" val="10001"/>
                  </a:ext>
                </a:extLst>
              </a:tr>
              <a:tr h="317122">
                <a:tc>
                  <a:txBody>
                    <a:bodyPr/>
                    <a:lstStyle/>
                    <a:p>
                      <a:r>
                        <a:rPr lang="en-US" altLang="zh-CN" sz="1600" dirty="0" err="1"/>
                        <a:t>Bne</a:t>
                      </a:r>
                      <a:endParaRPr lang="zh-CN" altLang="en-US" sz="1600" dirty="0"/>
                    </a:p>
                  </a:txBody>
                  <a:tcPr marL="91422" marR="91422"/>
                </a:tc>
                <a:tc>
                  <a:txBody>
                    <a:bodyPr/>
                    <a:lstStyle/>
                    <a:p>
                      <a:r>
                        <a:rPr lang="en-US" altLang="zh-CN" sz="1600" dirty="0"/>
                        <a:t>3’b001</a:t>
                      </a:r>
                      <a:endParaRPr lang="zh-CN" altLang="en-US" sz="1600" dirty="0"/>
                    </a:p>
                  </a:txBody>
                  <a:tcPr marL="91422" marR="91422"/>
                </a:tc>
                <a:extLst>
                  <a:ext uri="{0D108BD9-81ED-4DB2-BD59-A6C34878D82A}">
                    <a16:rowId xmlns:a16="http://schemas.microsoft.com/office/drawing/2014/main" val="10002"/>
                  </a:ext>
                </a:extLst>
              </a:tr>
              <a:tr h="317122">
                <a:tc>
                  <a:txBody>
                    <a:bodyPr/>
                    <a:lstStyle/>
                    <a:p>
                      <a:r>
                        <a:rPr lang="en-US" altLang="zh-CN" sz="1600" dirty="0" err="1"/>
                        <a:t>Blt</a:t>
                      </a:r>
                      <a:endParaRPr lang="zh-CN" altLang="en-US" sz="1600" dirty="0"/>
                    </a:p>
                  </a:txBody>
                  <a:tcPr marL="91422" marR="91422"/>
                </a:tc>
                <a:tc>
                  <a:txBody>
                    <a:bodyPr/>
                    <a:lstStyle/>
                    <a:p>
                      <a:r>
                        <a:rPr lang="en-US" altLang="zh-CN" sz="1600" dirty="0"/>
                        <a:t>3’b100</a:t>
                      </a:r>
                      <a:endParaRPr lang="zh-CN" altLang="en-US" sz="1600" dirty="0"/>
                    </a:p>
                  </a:txBody>
                  <a:tcPr marL="91422" marR="91422"/>
                </a:tc>
                <a:extLst>
                  <a:ext uri="{0D108BD9-81ED-4DB2-BD59-A6C34878D82A}">
                    <a16:rowId xmlns:a16="http://schemas.microsoft.com/office/drawing/2014/main" val="10003"/>
                  </a:ext>
                </a:extLst>
              </a:tr>
              <a:tr h="317122">
                <a:tc>
                  <a:txBody>
                    <a:bodyPr/>
                    <a:lstStyle/>
                    <a:p>
                      <a:r>
                        <a:rPr lang="en-US" altLang="zh-CN" sz="1600" dirty="0" err="1"/>
                        <a:t>Bltu</a:t>
                      </a:r>
                      <a:endParaRPr lang="zh-CN" altLang="en-US" sz="1600" dirty="0"/>
                    </a:p>
                  </a:txBody>
                  <a:tcPr marL="91422" marR="91422"/>
                </a:tc>
                <a:tc>
                  <a:txBody>
                    <a:bodyPr/>
                    <a:lstStyle/>
                    <a:p>
                      <a:r>
                        <a:rPr lang="en-US" altLang="zh-CN" sz="1600" dirty="0"/>
                        <a:t>3’b110</a:t>
                      </a:r>
                      <a:endParaRPr lang="zh-CN" altLang="en-US" sz="1600" dirty="0"/>
                    </a:p>
                  </a:txBody>
                  <a:tcPr marL="91422" marR="91422"/>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A7837B45-4946-9CE4-85B1-E06EA7129BDE}"/>
              </a:ext>
            </a:extLst>
          </p:cNvPr>
          <p:cNvSpPr/>
          <p:nvPr/>
        </p:nvSpPr>
        <p:spPr>
          <a:xfrm>
            <a:off x="6194425" y="2055813"/>
            <a:ext cx="1727200" cy="2887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6827" name="文本框 5">
            <a:extLst>
              <a:ext uri="{FF2B5EF4-FFF2-40B4-BE49-F238E27FC236}">
                <a16:creationId xmlns:a16="http://schemas.microsoft.com/office/drawing/2014/main" id="{F5886DB3-860B-492E-7128-260B6C89590E}"/>
              </a:ext>
            </a:extLst>
          </p:cNvPr>
          <p:cNvSpPr txBox="1">
            <a:spLocks noChangeArrowheads="1"/>
          </p:cNvSpPr>
          <p:nvPr/>
        </p:nvSpPr>
        <p:spPr bwMode="auto">
          <a:xfrm>
            <a:off x="6256338" y="2451100"/>
            <a:ext cx="469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A</a:t>
            </a:r>
          </a:p>
          <a:p>
            <a:pPr>
              <a:spcBef>
                <a:spcPct val="0"/>
              </a:spcBef>
              <a:buFontTx/>
              <a:buNone/>
            </a:pPr>
            <a:endParaRPr lang="en-US" altLang="zh-CN" sz="1600"/>
          </a:p>
          <a:p>
            <a:pPr>
              <a:spcBef>
                <a:spcPct val="0"/>
              </a:spcBef>
              <a:buFontTx/>
              <a:buNone/>
            </a:pPr>
            <a:r>
              <a:rPr lang="en-US" altLang="zh-CN" sz="1600"/>
              <a:t>B</a:t>
            </a:r>
          </a:p>
          <a:p>
            <a:pPr>
              <a:spcBef>
                <a:spcPct val="0"/>
              </a:spcBef>
              <a:buFontTx/>
              <a:buNone/>
            </a:pPr>
            <a:endParaRPr lang="en-US" altLang="zh-CN" sz="1600"/>
          </a:p>
          <a:p>
            <a:pPr>
              <a:spcBef>
                <a:spcPct val="0"/>
              </a:spcBef>
              <a:buFontTx/>
              <a:buNone/>
            </a:pPr>
            <a:r>
              <a:rPr lang="en-US" altLang="zh-CN" sz="1600"/>
              <a:t>C</a:t>
            </a:r>
            <a:endParaRPr lang="zh-CN" altLang="en-US" sz="1600"/>
          </a:p>
        </p:txBody>
      </p:sp>
      <p:sp>
        <p:nvSpPr>
          <p:cNvPr id="76828" name="文本框 6">
            <a:extLst>
              <a:ext uri="{FF2B5EF4-FFF2-40B4-BE49-F238E27FC236}">
                <a16:creationId xmlns:a16="http://schemas.microsoft.com/office/drawing/2014/main" id="{A9B0FCCB-A7A3-E5C0-583B-334D516A5DDC}"/>
              </a:ext>
            </a:extLst>
          </p:cNvPr>
          <p:cNvSpPr txBox="1">
            <a:spLocks noChangeArrowheads="1"/>
          </p:cNvSpPr>
          <p:nvPr/>
        </p:nvSpPr>
        <p:spPr bwMode="auto">
          <a:xfrm>
            <a:off x="7391400" y="2197100"/>
            <a:ext cx="4699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Y0</a:t>
            </a:r>
          </a:p>
          <a:p>
            <a:pPr>
              <a:spcBef>
                <a:spcPct val="0"/>
              </a:spcBef>
              <a:buFontTx/>
              <a:buNone/>
            </a:pPr>
            <a:r>
              <a:rPr lang="en-US" altLang="zh-CN" sz="1600"/>
              <a:t>Y1</a:t>
            </a:r>
          </a:p>
          <a:p>
            <a:pPr>
              <a:spcBef>
                <a:spcPct val="0"/>
              </a:spcBef>
              <a:buFontTx/>
              <a:buNone/>
            </a:pPr>
            <a:r>
              <a:rPr lang="en-US" altLang="zh-CN" sz="1600"/>
              <a:t>Y2</a:t>
            </a:r>
          </a:p>
          <a:p>
            <a:pPr>
              <a:spcBef>
                <a:spcPct val="0"/>
              </a:spcBef>
              <a:buFontTx/>
              <a:buNone/>
            </a:pPr>
            <a:r>
              <a:rPr lang="en-US" altLang="zh-CN" sz="1600"/>
              <a:t>Y3</a:t>
            </a:r>
          </a:p>
          <a:p>
            <a:pPr>
              <a:spcBef>
                <a:spcPct val="0"/>
              </a:spcBef>
              <a:buFontTx/>
              <a:buNone/>
            </a:pPr>
            <a:r>
              <a:rPr lang="en-US" altLang="zh-CN" sz="1600"/>
              <a:t>Y4</a:t>
            </a:r>
          </a:p>
          <a:p>
            <a:pPr>
              <a:spcBef>
                <a:spcPct val="0"/>
              </a:spcBef>
              <a:buFontTx/>
              <a:buNone/>
            </a:pPr>
            <a:r>
              <a:rPr lang="en-US" altLang="zh-CN" sz="1600"/>
              <a:t>Y5</a:t>
            </a:r>
          </a:p>
          <a:p>
            <a:pPr>
              <a:spcBef>
                <a:spcPct val="0"/>
              </a:spcBef>
              <a:buFontTx/>
              <a:buNone/>
            </a:pPr>
            <a:r>
              <a:rPr lang="en-US" altLang="zh-CN" sz="1600"/>
              <a:t>Y6</a:t>
            </a:r>
          </a:p>
          <a:p>
            <a:pPr>
              <a:spcBef>
                <a:spcPct val="0"/>
              </a:spcBef>
              <a:buFontTx/>
              <a:buNone/>
            </a:pPr>
            <a:r>
              <a:rPr lang="en-US" altLang="zh-CN" sz="1600"/>
              <a:t>Y7</a:t>
            </a:r>
            <a:endParaRPr lang="zh-CN" altLang="en-US" sz="1600"/>
          </a:p>
        </p:txBody>
      </p:sp>
      <p:cxnSp>
        <p:nvCxnSpPr>
          <p:cNvPr id="8" name="直接连接符 7">
            <a:extLst>
              <a:ext uri="{FF2B5EF4-FFF2-40B4-BE49-F238E27FC236}">
                <a16:creationId xmlns:a16="http://schemas.microsoft.com/office/drawing/2014/main" id="{36858D76-8683-4371-6D96-EBF7FAAFC9EB}"/>
              </a:ext>
            </a:extLst>
          </p:cNvPr>
          <p:cNvCxnSpPr>
            <a:cxnSpLocks/>
          </p:cNvCxnSpPr>
          <p:nvPr/>
        </p:nvCxnSpPr>
        <p:spPr>
          <a:xfrm flipH="1">
            <a:off x="5924550" y="26352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E11317-CBAD-2AF4-AFAC-A8BC6834424A}"/>
              </a:ext>
            </a:extLst>
          </p:cNvPr>
          <p:cNvCxnSpPr>
            <a:cxnSpLocks/>
          </p:cNvCxnSpPr>
          <p:nvPr/>
        </p:nvCxnSpPr>
        <p:spPr>
          <a:xfrm flipH="1">
            <a:off x="5924550" y="30861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5477156-DFA2-C648-C52B-D44AABBF74D6}"/>
              </a:ext>
            </a:extLst>
          </p:cNvPr>
          <p:cNvCxnSpPr>
            <a:cxnSpLocks/>
          </p:cNvCxnSpPr>
          <p:nvPr/>
        </p:nvCxnSpPr>
        <p:spPr>
          <a:xfrm flipH="1">
            <a:off x="7921625" y="24066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3ACF10E-6053-AA68-91B8-C0801D764C82}"/>
              </a:ext>
            </a:extLst>
          </p:cNvPr>
          <p:cNvCxnSpPr>
            <a:cxnSpLocks/>
          </p:cNvCxnSpPr>
          <p:nvPr/>
        </p:nvCxnSpPr>
        <p:spPr>
          <a:xfrm flipH="1">
            <a:off x="7921625" y="26352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60D81C5-54AE-4E00-9067-AC7EEF11DAEA}"/>
              </a:ext>
            </a:extLst>
          </p:cNvPr>
          <p:cNvCxnSpPr>
            <a:cxnSpLocks/>
          </p:cNvCxnSpPr>
          <p:nvPr/>
        </p:nvCxnSpPr>
        <p:spPr>
          <a:xfrm flipH="1">
            <a:off x="7921625" y="28702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9F22920-CDAD-D43B-AF73-5A8B919DEEA7}"/>
              </a:ext>
            </a:extLst>
          </p:cNvPr>
          <p:cNvCxnSpPr>
            <a:cxnSpLocks/>
          </p:cNvCxnSpPr>
          <p:nvPr/>
        </p:nvCxnSpPr>
        <p:spPr>
          <a:xfrm flipH="1">
            <a:off x="7921625" y="30861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A9453B3-AB6D-B8EB-13F0-CF40F00CB115}"/>
              </a:ext>
            </a:extLst>
          </p:cNvPr>
          <p:cNvCxnSpPr>
            <a:cxnSpLocks/>
          </p:cNvCxnSpPr>
          <p:nvPr/>
        </p:nvCxnSpPr>
        <p:spPr>
          <a:xfrm flipH="1">
            <a:off x="5910263" y="3521075"/>
            <a:ext cx="284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C2AB29E-7EF2-34BE-BEB9-1E4F74B22E17}"/>
              </a:ext>
            </a:extLst>
          </p:cNvPr>
          <p:cNvCxnSpPr>
            <a:cxnSpLocks/>
          </p:cNvCxnSpPr>
          <p:nvPr/>
        </p:nvCxnSpPr>
        <p:spPr>
          <a:xfrm flipH="1">
            <a:off x="7921625" y="337820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9FE0ED7-64BF-1E06-D1E5-636078C6AFAC}"/>
              </a:ext>
            </a:extLst>
          </p:cNvPr>
          <p:cNvCxnSpPr>
            <a:cxnSpLocks/>
          </p:cNvCxnSpPr>
          <p:nvPr/>
        </p:nvCxnSpPr>
        <p:spPr>
          <a:xfrm flipH="1">
            <a:off x="7921625" y="3638550"/>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3596F58-8C23-7186-C403-E600E591AFAD}"/>
              </a:ext>
            </a:extLst>
          </p:cNvPr>
          <p:cNvCxnSpPr>
            <a:cxnSpLocks/>
          </p:cNvCxnSpPr>
          <p:nvPr/>
        </p:nvCxnSpPr>
        <p:spPr>
          <a:xfrm flipH="1">
            <a:off x="7921625" y="3819525"/>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7AE8F63-4649-1108-10B7-37DBD49BB1C9}"/>
              </a:ext>
            </a:extLst>
          </p:cNvPr>
          <p:cNvCxnSpPr>
            <a:cxnSpLocks/>
          </p:cNvCxnSpPr>
          <p:nvPr/>
        </p:nvCxnSpPr>
        <p:spPr>
          <a:xfrm flipH="1">
            <a:off x="7921625" y="4094163"/>
            <a:ext cx="28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840" name="文本框 22">
            <a:extLst>
              <a:ext uri="{FF2B5EF4-FFF2-40B4-BE49-F238E27FC236}">
                <a16:creationId xmlns:a16="http://schemas.microsoft.com/office/drawing/2014/main" id="{AB7F2817-EC9C-D422-9E06-843129519ACE}"/>
              </a:ext>
            </a:extLst>
          </p:cNvPr>
          <p:cNvSpPr txBox="1">
            <a:spLocks noChangeArrowheads="1"/>
          </p:cNvSpPr>
          <p:nvPr/>
        </p:nvSpPr>
        <p:spPr bwMode="auto">
          <a:xfrm>
            <a:off x="8196263" y="2243138"/>
            <a:ext cx="5524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F0</a:t>
            </a:r>
          </a:p>
          <a:p>
            <a:pPr>
              <a:spcBef>
                <a:spcPct val="0"/>
              </a:spcBef>
              <a:buFontTx/>
              <a:buNone/>
            </a:pPr>
            <a:r>
              <a:rPr lang="en-US" altLang="zh-CN" sz="1600"/>
              <a:t>F1</a:t>
            </a:r>
          </a:p>
          <a:p>
            <a:pPr>
              <a:spcBef>
                <a:spcPct val="0"/>
              </a:spcBef>
              <a:buFontTx/>
              <a:buNone/>
            </a:pPr>
            <a:r>
              <a:rPr lang="en-US" altLang="zh-CN" sz="1600"/>
              <a:t>F2</a:t>
            </a:r>
          </a:p>
          <a:p>
            <a:pPr>
              <a:spcBef>
                <a:spcPct val="0"/>
              </a:spcBef>
              <a:buFontTx/>
              <a:buNone/>
            </a:pPr>
            <a:r>
              <a:rPr lang="en-US" altLang="zh-CN" sz="1600"/>
              <a:t>F3</a:t>
            </a:r>
          </a:p>
          <a:p>
            <a:pPr>
              <a:spcBef>
                <a:spcPct val="0"/>
              </a:spcBef>
              <a:buFontTx/>
              <a:buNone/>
            </a:pPr>
            <a:r>
              <a:rPr lang="en-US" altLang="zh-CN" sz="1600"/>
              <a:t>F4</a:t>
            </a:r>
          </a:p>
          <a:p>
            <a:pPr>
              <a:spcBef>
                <a:spcPct val="0"/>
              </a:spcBef>
              <a:buFontTx/>
              <a:buNone/>
            </a:pPr>
            <a:r>
              <a:rPr lang="en-US" altLang="zh-CN" sz="1600"/>
              <a:t>F5</a:t>
            </a:r>
          </a:p>
          <a:p>
            <a:pPr>
              <a:spcBef>
                <a:spcPct val="0"/>
              </a:spcBef>
              <a:buFontTx/>
              <a:buNone/>
            </a:pPr>
            <a:r>
              <a:rPr lang="en-US" altLang="zh-CN" sz="1600"/>
              <a:t>F6</a:t>
            </a:r>
          </a:p>
          <a:p>
            <a:pPr>
              <a:spcBef>
                <a:spcPct val="0"/>
              </a:spcBef>
              <a:buFontTx/>
              <a:buNone/>
            </a:pPr>
            <a:r>
              <a:rPr lang="en-US" altLang="zh-CN" sz="1600"/>
              <a:t>F7</a:t>
            </a:r>
            <a:endParaRPr lang="zh-CN" altLang="en-US" sz="1600"/>
          </a:p>
        </p:txBody>
      </p:sp>
      <p:sp>
        <p:nvSpPr>
          <p:cNvPr id="76841" name="文本框 23">
            <a:extLst>
              <a:ext uri="{FF2B5EF4-FFF2-40B4-BE49-F238E27FC236}">
                <a16:creationId xmlns:a16="http://schemas.microsoft.com/office/drawing/2014/main" id="{A1A406A0-03F9-C865-84A4-90FFBC8A9678}"/>
              </a:ext>
            </a:extLst>
          </p:cNvPr>
          <p:cNvSpPr txBox="1">
            <a:spLocks noChangeArrowheads="1"/>
          </p:cNvSpPr>
          <p:nvPr/>
        </p:nvSpPr>
        <p:spPr bwMode="auto">
          <a:xfrm>
            <a:off x="6553200" y="1647825"/>
            <a:ext cx="1009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译码器</a:t>
            </a:r>
          </a:p>
        </p:txBody>
      </p:sp>
      <p:sp>
        <p:nvSpPr>
          <p:cNvPr id="76842" name="文本框 26">
            <a:extLst>
              <a:ext uri="{FF2B5EF4-FFF2-40B4-BE49-F238E27FC236}">
                <a16:creationId xmlns:a16="http://schemas.microsoft.com/office/drawing/2014/main" id="{DFD1D775-75AD-D04E-8A41-7039FB6A51BF}"/>
              </a:ext>
            </a:extLst>
          </p:cNvPr>
          <p:cNvSpPr txBox="1">
            <a:spLocks noChangeArrowheads="1"/>
          </p:cNvSpPr>
          <p:nvPr/>
        </p:nvSpPr>
        <p:spPr bwMode="auto">
          <a:xfrm>
            <a:off x="4802188" y="2395538"/>
            <a:ext cx="12573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Funct3[0]</a:t>
            </a:r>
          </a:p>
          <a:p>
            <a:pPr>
              <a:spcBef>
                <a:spcPct val="0"/>
              </a:spcBef>
              <a:buFontTx/>
              <a:buNone/>
            </a:pPr>
            <a:endParaRPr lang="en-US" altLang="zh-CN" sz="1600"/>
          </a:p>
          <a:p>
            <a:pPr>
              <a:spcBef>
                <a:spcPct val="0"/>
              </a:spcBef>
              <a:buFontTx/>
              <a:buNone/>
            </a:pPr>
            <a:r>
              <a:rPr lang="en-US" altLang="zh-CN" sz="1600"/>
              <a:t>Funct3[1]</a:t>
            </a:r>
          </a:p>
          <a:p>
            <a:pPr>
              <a:spcBef>
                <a:spcPct val="0"/>
              </a:spcBef>
              <a:buFontTx/>
              <a:buNone/>
            </a:pPr>
            <a:endParaRPr lang="en-US" altLang="zh-CN" sz="1600"/>
          </a:p>
          <a:p>
            <a:pPr>
              <a:spcBef>
                <a:spcPct val="0"/>
              </a:spcBef>
              <a:buFontTx/>
              <a:buNone/>
            </a:pPr>
            <a:r>
              <a:rPr lang="en-US" altLang="zh-CN" sz="1600"/>
              <a:t>Funct3[2]</a:t>
            </a:r>
            <a:endParaRPr lang="zh-CN" altLang="en-US" sz="1600"/>
          </a:p>
        </p:txBody>
      </p:sp>
      <p:sp>
        <p:nvSpPr>
          <p:cNvPr id="4" name="文本框 3">
            <a:extLst>
              <a:ext uri="{FF2B5EF4-FFF2-40B4-BE49-F238E27FC236}">
                <a16:creationId xmlns:a16="http://schemas.microsoft.com/office/drawing/2014/main" id="{8AED21B8-8DDB-66EF-6A36-9E2428A3D4EF}"/>
              </a:ext>
            </a:extLst>
          </p:cNvPr>
          <p:cNvSpPr txBox="1">
            <a:spLocks noRot="1" noChangeAspect="1" noMove="1" noResize="1" noEditPoints="1" noAdjustHandles="1" noChangeArrowheads="1" noChangeShapeType="1" noTextEdit="1"/>
          </p:cNvSpPr>
          <p:nvPr/>
        </p:nvSpPr>
        <p:spPr>
          <a:xfrm>
            <a:off x="547688" y="4437112"/>
            <a:ext cx="2183290" cy="276999"/>
          </a:xfrm>
          <a:prstGeom prst="rect">
            <a:avLst/>
          </a:prstGeom>
          <a:blipFill>
            <a:blip r:embed="rId2"/>
            <a:stretch>
              <a:fillRect l="-3073" r="-1676" b="-35556"/>
            </a:stretch>
          </a:blipFill>
        </p:spPr>
        <p:txBody>
          <a:bodyPr/>
          <a:lstStyle/>
          <a:p>
            <a:pPr>
              <a:defRPr/>
            </a:pPr>
            <a:r>
              <a:rPr lang="zh-CN" altLang="en-US">
                <a:noFill/>
              </a:rPr>
              <a:t> </a:t>
            </a:r>
          </a:p>
        </p:txBody>
      </p:sp>
      <p:sp>
        <p:nvSpPr>
          <p:cNvPr id="11" name="文本框 10">
            <a:extLst>
              <a:ext uri="{FF2B5EF4-FFF2-40B4-BE49-F238E27FC236}">
                <a16:creationId xmlns:a16="http://schemas.microsoft.com/office/drawing/2014/main" id="{6AEBBD64-30BA-0B6C-4E2F-D9304D4F2C48}"/>
              </a:ext>
            </a:extLst>
          </p:cNvPr>
          <p:cNvSpPr txBox="1">
            <a:spLocks noRot="1" noChangeAspect="1" noMove="1" noResize="1" noEditPoints="1" noAdjustHandles="1" noChangeArrowheads="1" noChangeShapeType="1" noTextEdit="1"/>
          </p:cNvSpPr>
          <p:nvPr/>
        </p:nvSpPr>
        <p:spPr>
          <a:xfrm>
            <a:off x="547688" y="4822289"/>
            <a:ext cx="2184893" cy="276999"/>
          </a:xfrm>
          <a:prstGeom prst="rect">
            <a:avLst/>
          </a:prstGeom>
          <a:blipFill>
            <a:blip r:embed="rId3"/>
            <a:stretch>
              <a:fillRect l="-1955" r="-1955" b="-35556"/>
            </a:stretch>
          </a:blipFill>
        </p:spPr>
        <p:txBody>
          <a:bodyPr/>
          <a:lstStyle/>
          <a:p>
            <a:pPr>
              <a:defRPr/>
            </a:pPr>
            <a:r>
              <a:rPr lang="zh-CN" altLang="en-US">
                <a:noFill/>
              </a:rPr>
              <a:t> </a:t>
            </a:r>
          </a:p>
        </p:txBody>
      </p:sp>
      <p:sp>
        <p:nvSpPr>
          <p:cNvPr id="19" name="文本框 18">
            <a:extLst>
              <a:ext uri="{FF2B5EF4-FFF2-40B4-BE49-F238E27FC236}">
                <a16:creationId xmlns:a16="http://schemas.microsoft.com/office/drawing/2014/main" id="{B5D0334E-CB04-C7B2-D5A3-6563341F70DC}"/>
              </a:ext>
            </a:extLst>
          </p:cNvPr>
          <p:cNvSpPr txBox="1">
            <a:spLocks noRot="1" noChangeAspect="1" noMove="1" noResize="1" noEditPoints="1" noAdjustHandles="1" noChangeArrowheads="1" noChangeShapeType="1" noTextEdit="1"/>
          </p:cNvSpPr>
          <p:nvPr/>
        </p:nvSpPr>
        <p:spPr>
          <a:xfrm>
            <a:off x="547688" y="5207466"/>
            <a:ext cx="2136803" cy="276999"/>
          </a:xfrm>
          <a:prstGeom prst="rect">
            <a:avLst/>
          </a:prstGeom>
          <a:blipFill>
            <a:blip r:embed="rId4"/>
            <a:stretch>
              <a:fillRect l="-2000" r="-2000" b="-32609"/>
            </a:stretch>
          </a:blipFill>
        </p:spPr>
        <p:txBody>
          <a:bodyPr/>
          <a:lstStyle/>
          <a:p>
            <a:pPr>
              <a:defRPr/>
            </a:pPr>
            <a:r>
              <a:rPr lang="zh-CN" altLang="en-US">
                <a:noFill/>
              </a:rPr>
              <a:t> </a:t>
            </a:r>
          </a:p>
        </p:txBody>
      </p:sp>
      <p:sp>
        <p:nvSpPr>
          <p:cNvPr id="20" name="文本框 19">
            <a:extLst>
              <a:ext uri="{FF2B5EF4-FFF2-40B4-BE49-F238E27FC236}">
                <a16:creationId xmlns:a16="http://schemas.microsoft.com/office/drawing/2014/main" id="{1EB10F18-3B3A-D297-3508-1C7831D2DCE5}"/>
              </a:ext>
            </a:extLst>
          </p:cNvPr>
          <p:cNvSpPr txBox="1">
            <a:spLocks noRot="1" noChangeAspect="1" noMove="1" noResize="1" noEditPoints="1" noAdjustHandles="1" noChangeArrowheads="1" noChangeShapeType="1" noTextEdit="1"/>
          </p:cNvSpPr>
          <p:nvPr/>
        </p:nvSpPr>
        <p:spPr>
          <a:xfrm>
            <a:off x="532459" y="5594373"/>
            <a:ext cx="2213748" cy="276999"/>
          </a:xfrm>
          <a:prstGeom prst="rect">
            <a:avLst/>
          </a:prstGeom>
          <a:blipFill>
            <a:blip r:embed="rId5"/>
            <a:stretch>
              <a:fillRect l="-1928" r="-1928" b="-33333"/>
            </a:stretch>
          </a:blipFill>
        </p:spPr>
        <p:txBody>
          <a:bodyPr/>
          <a:lstStyle/>
          <a:p>
            <a:pPr>
              <a:defRPr/>
            </a:pPr>
            <a:r>
              <a:rPr lang="zh-CN" alt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432A1714-289D-DCEA-F47C-668416A96C2E}"/>
              </a:ext>
            </a:extLst>
          </p:cNvPr>
          <p:cNvSpPr>
            <a:spLocks noGrp="1" noChangeArrowheads="1"/>
          </p:cNvSpPr>
          <p:nvPr>
            <p:ph type="title"/>
          </p:nvPr>
        </p:nvSpPr>
        <p:spPr/>
        <p:txBody>
          <a:bodyPr/>
          <a:lstStyle/>
          <a:p>
            <a:r>
              <a:rPr lang="en-US" altLang="zh-CN"/>
              <a:t>Project1</a:t>
            </a:r>
            <a:endParaRPr lang="zh-CN" altLang="en-US"/>
          </a:p>
        </p:txBody>
      </p:sp>
      <p:sp>
        <p:nvSpPr>
          <p:cNvPr id="77827" name="灯片编号占位符 3">
            <a:extLst>
              <a:ext uri="{FF2B5EF4-FFF2-40B4-BE49-F238E27FC236}">
                <a16:creationId xmlns:a16="http://schemas.microsoft.com/office/drawing/2014/main" id="{2488EF11-E15B-B81D-5338-0790CB75384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95CAABC-FBB8-4941-B25D-0B3C05967A1B}" type="slidenum">
              <a:rPr lang="en-US" altLang="zh-CN" sz="1400" smtClean="0"/>
              <a:pPr>
                <a:spcBef>
                  <a:spcPct val="0"/>
                </a:spcBef>
                <a:buFontTx/>
                <a:buNone/>
              </a:pPr>
              <a:t>77</a:t>
            </a:fld>
            <a:endParaRPr lang="en-US" altLang="zh-CN" sz="1400"/>
          </a:p>
        </p:txBody>
      </p:sp>
      <p:sp>
        <p:nvSpPr>
          <p:cNvPr id="77828" name="文本框 2">
            <a:extLst>
              <a:ext uri="{FF2B5EF4-FFF2-40B4-BE49-F238E27FC236}">
                <a16:creationId xmlns:a16="http://schemas.microsoft.com/office/drawing/2014/main" id="{F5965FE5-CC3D-BFAA-5DDF-B32919DED2FB}"/>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7829" name="文本框 29">
            <a:extLst>
              <a:ext uri="{FF2B5EF4-FFF2-40B4-BE49-F238E27FC236}">
                <a16:creationId xmlns:a16="http://schemas.microsoft.com/office/drawing/2014/main" id="{FD389D02-5DC1-D4A2-8AE9-DCAB0186A66F}"/>
              </a:ext>
            </a:extLst>
          </p:cNvPr>
          <p:cNvSpPr txBox="1">
            <a:spLocks noChangeArrowheads="1"/>
          </p:cNvSpPr>
          <p:nvPr/>
        </p:nvSpPr>
        <p:spPr bwMode="auto">
          <a:xfrm>
            <a:off x="457200" y="1319213"/>
            <a:ext cx="7859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3.4 </a:t>
            </a:r>
            <a:r>
              <a:rPr lang="zh-CN" altLang="en-US" sz="1800"/>
              <a:t>根据指令以及输入信号确定输出信号。</a:t>
            </a:r>
          </a:p>
        </p:txBody>
      </p:sp>
      <p:sp>
        <p:nvSpPr>
          <p:cNvPr id="2" name="文本框 1">
            <a:extLst>
              <a:ext uri="{FF2B5EF4-FFF2-40B4-BE49-F238E27FC236}">
                <a16:creationId xmlns:a16="http://schemas.microsoft.com/office/drawing/2014/main" id="{5F8C6943-3850-FA8C-F449-E275F3124EED}"/>
              </a:ext>
            </a:extLst>
          </p:cNvPr>
          <p:cNvSpPr txBox="1">
            <a:spLocks noRot="1" noChangeAspect="1" noMove="1" noResize="1" noEditPoints="1" noAdjustHandles="1" noChangeArrowheads="1" noChangeShapeType="1" noTextEdit="1"/>
          </p:cNvSpPr>
          <p:nvPr/>
        </p:nvSpPr>
        <p:spPr>
          <a:xfrm>
            <a:off x="581358" y="1817450"/>
            <a:ext cx="6456896" cy="276999"/>
          </a:xfrm>
          <a:prstGeom prst="rect">
            <a:avLst/>
          </a:prstGeom>
          <a:blipFill>
            <a:blip r:embed="rId2"/>
            <a:stretch>
              <a:fillRect l="-283" r="-660" b="-34783"/>
            </a:stretch>
          </a:blipFill>
        </p:spPr>
        <p:txBody>
          <a:bodyPr/>
          <a:lstStyle/>
          <a:p>
            <a:pPr>
              <a:defRPr/>
            </a:pPr>
            <a:r>
              <a:rPr lang="zh-CN" altLang="en-US">
                <a:noFill/>
              </a:rPr>
              <a:t> </a:t>
            </a:r>
          </a:p>
        </p:txBody>
      </p:sp>
      <p:sp>
        <p:nvSpPr>
          <p:cNvPr id="37" name="流程图: 延期 36">
            <a:extLst>
              <a:ext uri="{FF2B5EF4-FFF2-40B4-BE49-F238E27FC236}">
                <a16:creationId xmlns:a16="http://schemas.microsoft.com/office/drawing/2014/main" id="{FC2DE3D5-3087-AB92-674D-7D70640828FD}"/>
              </a:ext>
            </a:extLst>
          </p:cNvPr>
          <p:cNvSpPr/>
          <p:nvPr/>
        </p:nvSpPr>
        <p:spPr>
          <a:xfrm>
            <a:off x="1403350" y="2406650"/>
            <a:ext cx="792163" cy="576263"/>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流程图: 存储数据 37">
            <a:extLst>
              <a:ext uri="{FF2B5EF4-FFF2-40B4-BE49-F238E27FC236}">
                <a16:creationId xmlns:a16="http://schemas.microsoft.com/office/drawing/2014/main" id="{90D2E2F8-ED3D-3FCC-D5D4-511F47AD3C73}"/>
              </a:ext>
            </a:extLst>
          </p:cNvPr>
          <p:cNvSpPr/>
          <p:nvPr/>
        </p:nvSpPr>
        <p:spPr>
          <a:xfrm rot="10800000">
            <a:off x="538163" y="4592638"/>
            <a:ext cx="790575" cy="576262"/>
          </a:xfrm>
          <a:prstGeom prst="flowChartOnlineStorage">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流程图: 存储数据 38">
            <a:extLst>
              <a:ext uri="{FF2B5EF4-FFF2-40B4-BE49-F238E27FC236}">
                <a16:creationId xmlns:a16="http://schemas.microsoft.com/office/drawing/2014/main" id="{4E29D0FF-C291-1C9B-A0BB-A1F3654D81BD}"/>
              </a:ext>
            </a:extLst>
          </p:cNvPr>
          <p:cNvSpPr/>
          <p:nvPr/>
        </p:nvSpPr>
        <p:spPr>
          <a:xfrm rot="10800000">
            <a:off x="2751138" y="2808288"/>
            <a:ext cx="792162" cy="576262"/>
          </a:xfrm>
          <a:prstGeom prst="flowChartOnlineStorage">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1" name="直接连接符 40">
            <a:extLst>
              <a:ext uri="{FF2B5EF4-FFF2-40B4-BE49-F238E27FC236}">
                <a16:creationId xmlns:a16="http://schemas.microsoft.com/office/drawing/2014/main" id="{7367809F-AB43-7980-2A4F-21AB4854B2E6}"/>
              </a:ext>
            </a:extLst>
          </p:cNvPr>
          <p:cNvCxnSpPr>
            <a:cxnSpLocks/>
          </p:cNvCxnSpPr>
          <p:nvPr/>
        </p:nvCxnSpPr>
        <p:spPr>
          <a:xfrm>
            <a:off x="241300" y="472440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D915CEA-F569-E8D5-CE09-EC818B609A76}"/>
              </a:ext>
            </a:extLst>
          </p:cNvPr>
          <p:cNvCxnSpPr>
            <a:cxnSpLocks/>
          </p:cNvCxnSpPr>
          <p:nvPr/>
        </p:nvCxnSpPr>
        <p:spPr>
          <a:xfrm>
            <a:off x="241300" y="5013325"/>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流程图: 延期 43">
            <a:extLst>
              <a:ext uri="{FF2B5EF4-FFF2-40B4-BE49-F238E27FC236}">
                <a16:creationId xmlns:a16="http://schemas.microsoft.com/office/drawing/2014/main" id="{1CB9A1C0-4F7E-8AF1-0E8C-BAE5FB605029}"/>
              </a:ext>
            </a:extLst>
          </p:cNvPr>
          <p:cNvSpPr/>
          <p:nvPr/>
        </p:nvSpPr>
        <p:spPr>
          <a:xfrm>
            <a:off x="1400175" y="3444875"/>
            <a:ext cx="792163" cy="576263"/>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流程图: 延期 44">
            <a:extLst>
              <a:ext uri="{FF2B5EF4-FFF2-40B4-BE49-F238E27FC236}">
                <a16:creationId xmlns:a16="http://schemas.microsoft.com/office/drawing/2014/main" id="{C4B48CBC-9F6D-79BE-2667-85B7D3DBE185}"/>
              </a:ext>
            </a:extLst>
          </p:cNvPr>
          <p:cNvSpPr/>
          <p:nvPr/>
        </p:nvSpPr>
        <p:spPr>
          <a:xfrm>
            <a:off x="1546225" y="5172075"/>
            <a:ext cx="792163" cy="574675"/>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流程图: 存储数据 47">
            <a:extLst>
              <a:ext uri="{FF2B5EF4-FFF2-40B4-BE49-F238E27FC236}">
                <a16:creationId xmlns:a16="http://schemas.microsoft.com/office/drawing/2014/main" id="{AD4DB282-54C3-C1EE-8E7B-32C834033AFB}"/>
              </a:ext>
            </a:extLst>
          </p:cNvPr>
          <p:cNvSpPr/>
          <p:nvPr/>
        </p:nvSpPr>
        <p:spPr>
          <a:xfrm rot="10800000">
            <a:off x="2833688" y="5532438"/>
            <a:ext cx="792162" cy="576262"/>
          </a:xfrm>
          <a:prstGeom prst="flowChartOnlineStorage">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流程图: 存储数据 48">
            <a:extLst>
              <a:ext uri="{FF2B5EF4-FFF2-40B4-BE49-F238E27FC236}">
                <a16:creationId xmlns:a16="http://schemas.microsoft.com/office/drawing/2014/main" id="{7A2C5CD7-185D-89A1-5640-5645EA100422}"/>
              </a:ext>
            </a:extLst>
          </p:cNvPr>
          <p:cNvSpPr/>
          <p:nvPr/>
        </p:nvSpPr>
        <p:spPr>
          <a:xfrm rot="10800000">
            <a:off x="5184775" y="4033838"/>
            <a:ext cx="792163" cy="576262"/>
          </a:xfrm>
          <a:prstGeom prst="flowChartOnlineStorage">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流程图: 延期 49">
            <a:extLst>
              <a:ext uri="{FF2B5EF4-FFF2-40B4-BE49-F238E27FC236}">
                <a16:creationId xmlns:a16="http://schemas.microsoft.com/office/drawing/2014/main" id="{2859E7C3-DBC2-AADE-7296-506A20E06676}"/>
              </a:ext>
            </a:extLst>
          </p:cNvPr>
          <p:cNvSpPr/>
          <p:nvPr/>
        </p:nvSpPr>
        <p:spPr>
          <a:xfrm>
            <a:off x="7524750" y="1130300"/>
            <a:ext cx="792163" cy="574675"/>
          </a:xfrm>
          <a:prstGeom prst="flowChartDelay">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流程图: 存储数据 50">
            <a:extLst>
              <a:ext uri="{FF2B5EF4-FFF2-40B4-BE49-F238E27FC236}">
                <a16:creationId xmlns:a16="http://schemas.microsoft.com/office/drawing/2014/main" id="{09C11B21-FC7A-0D41-346D-E9981520F857}"/>
              </a:ext>
            </a:extLst>
          </p:cNvPr>
          <p:cNvSpPr/>
          <p:nvPr/>
        </p:nvSpPr>
        <p:spPr>
          <a:xfrm rot="10800000">
            <a:off x="7524750" y="2182813"/>
            <a:ext cx="792163" cy="576262"/>
          </a:xfrm>
          <a:prstGeom prst="flowChartOnlineStorage">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2" name="直接连接符 51">
            <a:extLst>
              <a:ext uri="{FF2B5EF4-FFF2-40B4-BE49-F238E27FC236}">
                <a16:creationId xmlns:a16="http://schemas.microsoft.com/office/drawing/2014/main" id="{3998007D-629A-C72C-BF84-FA1753717559}"/>
              </a:ext>
            </a:extLst>
          </p:cNvPr>
          <p:cNvCxnSpPr>
            <a:cxnSpLocks/>
          </p:cNvCxnSpPr>
          <p:nvPr/>
        </p:nvCxnSpPr>
        <p:spPr>
          <a:xfrm>
            <a:off x="7092950" y="1319213"/>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8A29DE2-C2CF-02A8-2F2D-505E0D89254B}"/>
              </a:ext>
            </a:extLst>
          </p:cNvPr>
          <p:cNvCxnSpPr>
            <a:cxnSpLocks/>
          </p:cNvCxnSpPr>
          <p:nvPr/>
        </p:nvCxnSpPr>
        <p:spPr>
          <a:xfrm>
            <a:off x="7092950" y="1557338"/>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BC952E4-CF21-182C-BBC0-6B24CC56DF24}"/>
              </a:ext>
            </a:extLst>
          </p:cNvPr>
          <p:cNvCxnSpPr>
            <a:cxnSpLocks/>
          </p:cNvCxnSpPr>
          <p:nvPr/>
        </p:nvCxnSpPr>
        <p:spPr>
          <a:xfrm>
            <a:off x="8316913" y="1385888"/>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CC8A276-0773-1BD6-7B85-03A5F04D5CD1}"/>
              </a:ext>
            </a:extLst>
          </p:cNvPr>
          <p:cNvCxnSpPr>
            <a:cxnSpLocks/>
          </p:cNvCxnSpPr>
          <p:nvPr/>
        </p:nvCxnSpPr>
        <p:spPr>
          <a:xfrm>
            <a:off x="7188200" y="235585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66E9D61-86CC-B327-E20A-9A976F7994E1}"/>
              </a:ext>
            </a:extLst>
          </p:cNvPr>
          <p:cNvCxnSpPr>
            <a:cxnSpLocks/>
          </p:cNvCxnSpPr>
          <p:nvPr/>
        </p:nvCxnSpPr>
        <p:spPr>
          <a:xfrm>
            <a:off x="7188200" y="256540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0C0451D-C15B-8059-60D4-6DD233220D31}"/>
              </a:ext>
            </a:extLst>
          </p:cNvPr>
          <p:cNvCxnSpPr>
            <a:cxnSpLocks/>
          </p:cNvCxnSpPr>
          <p:nvPr/>
        </p:nvCxnSpPr>
        <p:spPr>
          <a:xfrm>
            <a:off x="8337550" y="247015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848" name="文本框 57">
            <a:extLst>
              <a:ext uri="{FF2B5EF4-FFF2-40B4-BE49-F238E27FC236}">
                <a16:creationId xmlns:a16="http://schemas.microsoft.com/office/drawing/2014/main" id="{07DFB369-2034-7057-8582-91056ACBB288}"/>
              </a:ext>
            </a:extLst>
          </p:cNvPr>
          <p:cNvSpPr txBox="1">
            <a:spLocks noChangeArrowheads="1"/>
          </p:cNvSpPr>
          <p:nvPr/>
        </p:nvSpPr>
        <p:spPr bwMode="auto">
          <a:xfrm>
            <a:off x="7575550" y="1222375"/>
            <a:ext cx="63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And</a:t>
            </a:r>
            <a:endParaRPr lang="zh-CN" altLang="en-US" sz="1800"/>
          </a:p>
        </p:txBody>
      </p:sp>
      <p:sp>
        <p:nvSpPr>
          <p:cNvPr id="77849" name="文本框 59">
            <a:extLst>
              <a:ext uri="{FF2B5EF4-FFF2-40B4-BE49-F238E27FC236}">
                <a16:creationId xmlns:a16="http://schemas.microsoft.com/office/drawing/2014/main" id="{482B5C7C-083F-68AF-5A00-3871F241C778}"/>
              </a:ext>
            </a:extLst>
          </p:cNvPr>
          <p:cNvSpPr txBox="1">
            <a:spLocks noChangeArrowheads="1"/>
          </p:cNvSpPr>
          <p:nvPr/>
        </p:nvSpPr>
        <p:spPr bwMode="auto">
          <a:xfrm>
            <a:off x="7650163" y="2268538"/>
            <a:ext cx="63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Or</a:t>
            </a:r>
            <a:endParaRPr lang="zh-CN" altLang="en-US" sz="1800"/>
          </a:p>
        </p:txBody>
      </p:sp>
      <p:cxnSp>
        <p:nvCxnSpPr>
          <p:cNvPr id="62" name="直接连接符 61">
            <a:extLst>
              <a:ext uri="{FF2B5EF4-FFF2-40B4-BE49-F238E27FC236}">
                <a16:creationId xmlns:a16="http://schemas.microsoft.com/office/drawing/2014/main" id="{310B84FF-02EE-17A1-900D-FB238326FD6C}"/>
              </a:ext>
            </a:extLst>
          </p:cNvPr>
          <p:cNvCxnSpPr>
            <a:cxnSpLocks/>
          </p:cNvCxnSpPr>
          <p:nvPr/>
        </p:nvCxnSpPr>
        <p:spPr>
          <a:xfrm>
            <a:off x="1112838" y="5648325"/>
            <a:ext cx="4333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9B7CA7E-A2BD-28BA-D6F6-7E35FAD33C53}"/>
              </a:ext>
            </a:extLst>
          </p:cNvPr>
          <p:cNvCxnSpPr>
            <a:cxnSpLocks/>
          </p:cNvCxnSpPr>
          <p:nvPr/>
        </p:nvCxnSpPr>
        <p:spPr>
          <a:xfrm>
            <a:off x="1162050" y="6245225"/>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08" name="直接连接符 68607">
            <a:extLst>
              <a:ext uri="{FF2B5EF4-FFF2-40B4-BE49-F238E27FC236}">
                <a16:creationId xmlns:a16="http://schemas.microsoft.com/office/drawing/2014/main" id="{930CCB38-5A10-A6D4-937D-A451A0D69177}"/>
              </a:ext>
            </a:extLst>
          </p:cNvPr>
          <p:cNvCxnSpPr>
            <a:cxnSpLocks/>
          </p:cNvCxnSpPr>
          <p:nvPr/>
        </p:nvCxnSpPr>
        <p:spPr>
          <a:xfrm>
            <a:off x="1162050" y="6488113"/>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609" name="流程图: 存储数据 68608">
            <a:extLst>
              <a:ext uri="{FF2B5EF4-FFF2-40B4-BE49-F238E27FC236}">
                <a16:creationId xmlns:a16="http://schemas.microsoft.com/office/drawing/2014/main" id="{08E735BE-FCBB-8019-2BF5-58BCFF6B5FCA}"/>
              </a:ext>
            </a:extLst>
          </p:cNvPr>
          <p:cNvSpPr/>
          <p:nvPr/>
        </p:nvSpPr>
        <p:spPr>
          <a:xfrm rot="10800000">
            <a:off x="1465263" y="6059488"/>
            <a:ext cx="792162" cy="576262"/>
          </a:xfrm>
          <a:prstGeom prst="flowChartOnlineStorage">
            <a:avLst/>
          </a:prstGeom>
          <a:no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8615" name="直接连接符 68614">
            <a:extLst>
              <a:ext uri="{FF2B5EF4-FFF2-40B4-BE49-F238E27FC236}">
                <a16:creationId xmlns:a16="http://schemas.microsoft.com/office/drawing/2014/main" id="{1D27AD58-5899-9558-F3F3-1E9658B0B8B2}"/>
              </a:ext>
            </a:extLst>
          </p:cNvPr>
          <p:cNvCxnSpPr>
            <a:cxnSpLocks/>
          </p:cNvCxnSpPr>
          <p:nvPr/>
        </p:nvCxnSpPr>
        <p:spPr>
          <a:xfrm>
            <a:off x="968375" y="256540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16" name="直接连接符 68615">
            <a:extLst>
              <a:ext uri="{FF2B5EF4-FFF2-40B4-BE49-F238E27FC236}">
                <a16:creationId xmlns:a16="http://schemas.microsoft.com/office/drawing/2014/main" id="{7E35B421-9895-804B-66C4-D599F5D20636}"/>
              </a:ext>
            </a:extLst>
          </p:cNvPr>
          <p:cNvCxnSpPr>
            <a:cxnSpLocks/>
          </p:cNvCxnSpPr>
          <p:nvPr/>
        </p:nvCxnSpPr>
        <p:spPr>
          <a:xfrm>
            <a:off x="968375" y="2865438"/>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17" name="直接连接符 68616">
            <a:extLst>
              <a:ext uri="{FF2B5EF4-FFF2-40B4-BE49-F238E27FC236}">
                <a16:creationId xmlns:a16="http://schemas.microsoft.com/office/drawing/2014/main" id="{40ADE6DB-495B-6951-7F30-E35EF549D838}"/>
              </a:ext>
            </a:extLst>
          </p:cNvPr>
          <p:cNvCxnSpPr>
            <a:cxnSpLocks/>
          </p:cNvCxnSpPr>
          <p:nvPr/>
        </p:nvCxnSpPr>
        <p:spPr>
          <a:xfrm>
            <a:off x="946150" y="364490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18" name="直接连接符 68617">
            <a:extLst>
              <a:ext uri="{FF2B5EF4-FFF2-40B4-BE49-F238E27FC236}">
                <a16:creationId xmlns:a16="http://schemas.microsoft.com/office/drawing/2014/main" id="{3D015ABC-D349-3DC6-D323-4BCB7F88E623}"/>
              </a:ext>
            </a:extLst>
          </p:cNvPr>
          <p:cNvCxnSpPr>
            <a:cxnSpLocks/>
          </p:cNvCxnSpPr>
          <p:nvPr/>
        </p:nvCxnSpPr>
        <p:spPr>
          <a:xfrm>
            <a:off x="946150" y="3860800"/>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21" name="连接符: 肘形 68620">
            <a:extLst>
              <a:ext uri="{FF2B5EF4-FFF2-40B4-BE49-F238E27FC236}">
                <a16:creationId xmlns:a16="http://schemas.microsoft.com/office/drawing/2014/main" id="{FBC3B2BE-5B3D-5666-4085-36D157C69CD2}"/>
              </a:ext>
            </a:extLst>
          </p:cNvPr>
          <p:cNvCxnSpPr>
            <a:cxnSpLocks/>
            <a:stCxn id="37" idx="3"/>
          </p:cNvCxnSpPr>
          <p:nvPr/>
        </p:nvCxnSpPr>
        <p:spPr>
          <a:xfrm>
            <a:off x="2195513" y="2693988"/>
            <a:ext cx="638175" cy="260350"/>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23" name="连接符: 肘形 68622">
            <a:extLst>
              <a:ext uri="{FF2B5EF4-FFF2-40B4-BE49-F238E27FC236}">
                <a16:creationId xmlns:a16="http://schemas.microsoft.com/office/drawing/2014/main" id="{2FB3BD3E-6154-A758-137D-9FFE0E2BD891}"/>
              </a:ext>
            </a:extLst>
          </p:cNvPr>
          <p:cNvCxnSpPr>
            <a:cxnSpLocks/>
            <a:stCxn id="44" idx="3"/>
          </p:cNvCxnSpPr>
          <p:nvPr/>
        </p:nvCxnSpPr>
        <p:spPr>
          <a:xfrm flipV="1">
            <a:off x="2192338" y="3241675"/>
            <a:ext cx="641350" cy="49212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32" name="连接符: 肘形 68631">
            <a:extLst>
              <a:ext uri="{FF2B5EF4-FFF2-40B4-BE49-F238E27FC236}">
                <a16:creationId xmlns:a16="http://schemas.microsoft.com/office/drawing/2014/main" id="{A3C36477-8786-EE86-397F-7799A3A60293}"/>
              </a:ext>
            </a:extLst>
          </p:cNvPr>
          <p:cNvCxnSpPr>
            <a:cxnSpLocks/>
            <a:stCxn id="45" idx="3"/>
          </p:cNvCxnSpPr>
          <p:nvPr/>
        </p:nvCxnSpPr>
        <p:spPr>
          <a:xfrm>
            <a:off x="2338388" y="5459413"/>
            <a:ext cx="627062" cy="274637"/>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34" name="连接符: 肘形 68633">
            <a:extLst>
              <a:ext uri="{FF2B5EF4-FFF2-40B4-BE49-F238E27FC236}">
                <a16:creationId xmlns:a16="http://schemas.microsoft.com/office/drawing/2014/main" id="{AD280E67-E78B-7581-5DF2-712D9487A07D}"/>
              </a:ext>
            </a:extLst>
          </p:cNvPr>
          <p:cNvCxnSpPr>
            <a:cxnSpLocks/>
          </p:cNvCxnSpPr>
          <p:nvPr/>
        </p:nvCxnSpPr>
        <p:spPr>
          <a:xfrm flipV="1">
            <a:off x="2257425" y="6002338"/>
            <a:ext cx="708025" cy="331787"/>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38" name="连接符: 肘形 68637">
            <a:extLst>
              <a:ext uri="{FF2B5EF4-FFF2-40B4-BE49-F238E27FC236}">
                <a16:creationId xmlns:a16="http://schemas.microsoft.com/office/drawing/2014/main" id="{5D9E08D9-A97E-5F92-08A1-8034330A5018}"/>
              </a:ext>
            </a:extLst>
          </p:cNvPr>
          <p:cNvCxnSpPr>
            <a:cxnSpLocks/>
            <a:stCxn id="39" idx="1"/>
          </p:cNvCxnSpPr>
          <p:nvPr/>
        </p:nvCxnSpPr>
        <p:spPr>
          <a:xfrm>
            <a:off x="3543300" y="3095625"/>
            <a:ext cx="1757363" cy="1136650"/>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46" name="连接符: 肘形 68645">
            <a:extLst>
              <a:ext uri="{FF2B5EF4-FFF2-40B4-BE49-F238E27FC236}">
                <a16:creationId xmlns:a16="http://schemas.microsoft.com/office/drawing/2014/main" id="{B0FEF76C-EA13-614C-B6DC-EA5F21BC8142}"/>
              </a:ext>
            </a:extLst>
          </p:cNvPr>
          <p:cNvCxnSpPr>
            <a:cxnSpLocks/>
          </p:cNvCxnSpPr>
          <p:nvPr/>
        </p:nvCxnSpPr>
        <p:spPr>
          <a:xfrm flipV="1">
            <a:off x="3625850" y="4508500"/>
            <a:ext cx="1666875" cy="12715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54" name="连接符: 肘形 68653">
            <a:extLst>
              <a:ext uri="{FF2B5EF4-FFF2-40B4-BE49-F238E27FC236}">
                <a16:creationId xmlns:a16="http://schemas.microsoft.com/office/drawing/2014/main" id="{8540C5F9-341D-250B-E626-F3A656974494}"/>
              </a:ext>
            </a:extLst>
          </p:cNvPr>
          <p:cNvCxnSpPr>
            <a:cxnSpLocks/>
          </p:cNvCxnSpPr>
          <p:nvPr/>
        </p:nvCxnSpPr>
        <p:spPr>
          <a:xfrm>
            <a:off x="1357313" y="4826000"/>
            <a:ext cx="215900" cy="579438"/>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57" name="直接连接符 68656">
            <a:extLst>
              <a:ext uri="{FF2B5EF4-FFF2-40B4-BE49-F238E27FC236}">
                <a16:creationId xmlns:a16="http://schemas.microsoft.com/office/drawing/2014/main" id="{FE5A3F26-7324-02CB-9060-938FEB92AF8E}"/>
              </a:ext>
            </a:extLst>
          </p:cNvPr>
          <p:cNvCxnSpPr>
            <a:cxnSpLocks/>
          </p:cNvCxnSpPr>
          <p:nvPr/>
        </p:nvCxnSpPr>
        <p:spPr>
          <a:xfrm>
            <a:off x="5976938" y="4335463"/>
            <a:ext cx="43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866" name="文本框 68657">
            <a:extLst>
              <a:ext uri="{FF2B5EF4-FFF2-40B4-BE49-F238E27FC236}">
                <a16:creationId xmlns:a16="http://schemas.microsoft.com/office/drawing/2014/main" id="{934E247B-53A6-4232-8240-F21B2392981C}"/>
              </a:ext>
            </a:extLst>
          </p:cNvPr>
          <p:cNvSpPr txBox="1">
            <a:spLocks noChangeArrowheads="1"/>
          </p:cNvSpPr>
          <p:nvPr/>
        </p:nvSpPr>
        <p:spPr bwMode="auto">
          <a:xfrm>
            <a:off x="457200" y="2268538"/>
            <a:ext cx="65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beq</a:t>
            </a:r>
            <a:endParaRPr lang="zh-CN" altLang="en-US" sz="1800"/>
          </a:p>
        </p:txBody>
      </p:sp>
      <p:sp>
        <p:nvSpPr>
          <p:cNvPr id="77867" name="文本框 68658">
            <a:extLst>
              <a:ext uri="{FF2B5EF4-FFF2-40B4-BE49-F238E27FC236}">
                <a16:creationId xmlns:a16="http://schemas.microsoft.com/office/drawing/2014/main" id="{E23CC699-DCA6-0C85-2BAB-5A70166489FB}"/>
              </a:ext>
            </a:extLst>
          </p:cNvPr>
          <p:cNvSpPr txBox="1">
            <a:spLocks noChangeArrowheads="1"/>
          </p:cNvSpPr>
          <p:nvPr/>
        </p:nvSpPr>
        <p:spPr bwMode="auto">
          <a:xfrm>
            <a:off x="414338" y="26257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BrEq</a:t>
            </a:r>
            <a:endParaRPr lang="zh-CN" altLang="en-US" sz="1800"/>
          </a:p>
        </p:txBody>
      </p:sp>
      <p:sp>
        <p:nvSpPr>
          <p:cNvPr id="77868" name="文本框 68659">
            <a:extLst>
              <a:ext uri="{FF2B5EF4-FFF2-40B4-BE49-F238E27FC236}">
                <a16:creationId xmlns:a16="http://schemas.microsoft.com/office/drawing/2014/main" id="{1368533B-47A4-89B3-5C51-5FAFADCEA66C}"/>
              </a:ext>
            </a:extLst>
          </p:cNvPr>
          <p:cNvSpPr txBox="1">
            <a:spLocks noChangeArrowheads="1"/>
          </p:cNvSpPr>
          <p:nvPr/>
        </p:nvSpPr>
        <p:spPr bwMode="auto">
          <a:xfrm>
            <a:off x="404813" y="3392488"/>
            <a:ext cx="65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bne</a:t>
            </a:r>
            <a:endParaRPr lang="zh-CN" altLang="en-US" sz="1800"/>
          </a:p>
        </p:txBody>
      </p:sp>
      <p:sp>
        <p:nvSpPr>
          <p:cNvPr id="68661" name="文本框 68660">
            <a:extLst>
              <a:ext uri="{FF2B5EF4-FFF2-40B4-BE49-F238E27FC236}">
                <a16:creationId xmlns:a16="http://schemas.microsoft.com/office/drawing/2014/main" id="{5864C26A-2ADC-DD22-7E2B-6A2E5F2E284A}"/>
              </a:ext>
            </a:extLst>
          </p:cNvPr>
          <p:cNvSpPr txBox="1">
            <a:spLocks noRot="1" noChangeAspect="1" noMove="1" noResize="1" noEditPoints="1" noAdjustHandles="1" noChangeArrowheads="1" noChangeShapeType="1" noTextEdit="1"/>
          </p:cNvSpPr>
          <p:nvPr/>
        </p:nvSpPr>
        <p:spPr>
          <a:xfrm>
            <a:off x="345089" y="3685597"/>
            <a:ext cx="656270" cy="369332"/>
          </a:xfrm>
          <a:prstGeom prst="rect">
            <a:avLst/>
          </a:prstGeom>
          <a:blipFill>
            <a:blip r:embed="rId3"/>
            <a:stretch>
              <a:fillRect l="-2804" r="-6542" b="-15000"/>
            </a:stretch>
          </a:blipFill>
        </p:spPr>
        <p:txBody>
          <a:bodyPr/>
          <a:lstStyle/>
          <a:p>
            <a:pPr>
              <a:defRPr/>
            </a:pPr>
            <a:r>
              <a:rPr lang="zh-CN" altLang="en-US">
                <a:noFill/>
              </a:rPr>
              <a:t> </a:t>
            </a:r>
          </a:p>
        </p:txBody>
      </p:sp>
      <p:sp>
        <p:nvSpPr>
          <p:cNvPr id="77870" name="文本框 68663">
            <a:extLst>
              <a:ext uri="{FF2B5EF4-FFF2-40B4-BE49-F238E27FC236}">
                <a16:creationId xmlns:a16="http://schemas.microsoft.com/office/drawing/2014/main" id="{D0A604BD-3757-6951-2093-D89384385CB6}"/>
              </a:ext>
            </a:extLst>
          </p:cNvPr>
          <p:cNvSpPr txBox="1">
            <a:spLocks noChangeArrowheads="1"/>
          </p:cNvSpPr>
          <p:nvPr/>
        </p:nvSpPr>
        <p:spPr bwMode="auto">
          <a:xfrm>
            <a:off x="28575" y="4324350"/>
            <a:ext cx="655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blt</a:t>
            </a:r>
            <a:endParaRPr lang="zh-CN" altLang="en-US" sz="1800"/>
          </a:p>
        </p:txBody>
      </p:sp>
      <p:sp>
        <p:nvSpPr>
          <p:cNvPr id="77871" name="文本框 68664">
            <a:extLst>
              <a:ext uri="{FF2B5EF4-FFF2-40B4-BE49-F238E27FC236}">
                <a16:creationId xmlns:a16="http://schemas.microsoft.com/office/drawing/2014/main" id="{668A12A3-81E2-EC74-88F5-672FEF441CC3}"/>
              </a:ext>
            </a:extLst>
          </p:cNvPr>
          <p:cNvSpPr txBox="1">
            <a:spLocks noChangeArrowheads="1"/>
          </p:cNvSpPr>
          <p:nvPr/>
        </p:nvSpPr>
        <p:spPr bwMode="auto">
          <a:xfrm>
            <a:off x="-12700" y="4983163"/>
            <a:ext cx="65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bltu</a:t>
            </a:r>
            <a:endParaRPr lang="zh-CN" altLang="en-US" sz="1800"/>
          </a:p>
        </p:txBody>
      </p:sp>
      <p:sp>
        <p:nvSpPr>
          <p:cNvPr id="77872" name="文本框 68665">
            <a:extLst>
              <a:ext uri="{FF2B5EF4-FFF2-40B4-BE49-F238E27FC236}">
                <a16:creationId xmlns:a16="http://schemas.microsoft.com/office/drawing/2014/main" id="{733C00E7-CA7D-C716-E3C8-CBAA25C11144}"/>
              </a:ext>
            </a:extLst>
          </p:cNvPr>
          <p:cNvSpPr txBox="1">
            <a:spLocks noChangeArrowheads="1"/>
          </p:cNvSpPr>
          <p:nvPr/>
        </p:nvSpPr>
        <p:spPr bwMode="auto">
          <a:xfrm>
            <a:off x="490538" y="5491163"/>
            <a:ext cx="911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BrLT</a:t>
            </a:r>
            <a:endParaRPr lang="zh-CN" altLang="en-US" sz="1800"/>
          </a:p>
        </p:txBody>
      </p:sp>
      <p:sp>
        <p:nvSpPr>
          <p:cNvPr id="77873" name="文本框 68666">
            <a:extLst>
              <a:ext uri="{FF2B5EF4-FFF2-40B4-BE49-F238E27FC236}">
                <a16:creationId xmlns:a16="http://schemas.microsoft.com/office/drawing/2014/main" id="{0869FB12-AF08-E79E-4475-D2CCFB6219BD}"/>
              </a:ext>
            </a:extLst>
          </p:cNvPr>
          <p:cNvSpPr txBox="1">
            <a:spLocks noChangeArrowheads="1"/>
          </p:cNvSpPr>
          <p:nvPr/>
        </p:nvSpPr>
        <p:spPr bwMode="auto">
          <a:xfrm>
            <a:off x="585788" y="5997575"/>
            <a:ext cx="657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jalr</a:t>
            </a:r>
            <a:endParaRPr lang="zh-CN" altLang="en-US" sz="1800"/>
          </a:p>
        </p:txBody>
      </p:sp>
      <p:sp>
        <p:nvSpPr>
          <p:cNvPr id="77874" name="文本框 68667">
            <a:extLst>
              <a:ext uri="{FF2B5EF4-FFF2-40B4-BE49-F238E27FC236}">
                <a16:creationId xmlns:a16="http://schemas.microsoft.com/office/drawing/2014/main" id="{DA73F132-C940-B669-F094-AB9434ABE85C}"/>
              </a:ext>
            </a:extLst>
          </p:cNvPr>
          <p:cNvSpPr txBox="1">
            <a:spLocks noChangeArrowheads="1"/>
          </p:cNvSpPr>
          <p:nvPr/>
        </p:nvSpPr>
        <p:spPr bwMode="auto">
          <a:xfrm>
            <a:off x="617538" y="6354763"/>
            <a:ext cx="65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jal</a:t>
            </a:r>
            <a:endParaRPr lang="zh-CN" altLang="en-US" sz="1800"/>
          </a:p>
        </p:txBody>
      </p:sp>
      <p:sp>
        <p:nvSpPr>
          <p:cNvPr id="77875" name="文本框 68669">
            <a:extLst>
              <a:ext uri="{FF2B5EF4-FFF2-40B4-BE49-F238E27FC236}">
                <a16:creationId xmlns:a16="http://schemas.microsoft.com/office/drawing/2014/main" id="{E1F47FFF-B77E-F335-9D68-752683D53C1D}"/>
              </a:ext>
            </a:extLst>
          </p:cNvPr>
          <p:cNvSpPr txBox="1">
            <a:spLocks noChangeArrowheads="1"/>
          </p:cNvSpPr>
          <p:nvPr/>
        </p:nvSpPr>
        <p:spPr bwMode="auto">
          <a:xfrm>
            <a:off x="6421438" y="4062413"/>
            <a:ext cx="922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PCSel</a:t>
            </a:r>
            <a:endParaRPr lang="zh-CN" altLang="en-US" sz="1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F0CC7C84-4B81-A451-5270-5A60C334AE87}"/>
              </a:ext>
            </a:extLst>
          </p:cNvPr>
          <p:cNvSpPr>
            <a:spLocks noGrp="1" noChangeArrowheads="1"/>
          </p:cNvSpPr>
          <p:nvPr>
            <p:ph type="title"/>
          </p:nvPr>
        </p:nvSpPr>
        <p:spPr/>
        <p:txBody>
          <a:bodyPr/>
          <a:lstStyle/>
          <a:p>
            <a:r>
              <a:rPr lang="en-US" altLang="zh-CN"/>
              <a:t>Project1</a:t>
            </a:r>
            <a:endParaRPr lang="zh-CN" altLang="en-US"/>
          </a:p>
        </p:txBody>
      </p:sp>
      <p:sp>
        <p:nvSpPr>
          <p:cNvPr id="78851" name="灯片编号占位符 3">
            <a:extLst>
              <a:ext uri="{FF2B5EF4-FFF2-40B4-BE49-F238E27FC236}">
                <a16:creationId xmlns:a16="http://schemas.microsoft.com/office/drawing/2014/main" id="{7E2601B0-7AB2-87C2-CFDF-79904752547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A9110E8-BC0A-4254-8013-316EAA8CE797}" type="slidenum">
              <a:rPr lang="en-US" altLang="zh-CN" sz="1400" smtClean="0"/>
              <a:pPr>
                <a:spcBef>
                  <a:spcPct val="0"/>
                </a:spcBef>
                <a:buFontTx/>
                <a:buNone/>
              </a:pPr>
              <a:t>78</a:t>
            </a:fld>
            <a:endParaRPr lang="en-US" altLang="zh-CN" sz="1400"/>
          </a:p>
        </p:txBody>
      </p:sp>
      <p:sp>
        <p:nvSpPr>
          <p:cNvPr id="78852" name="文本框 2">
            <a:extLst>
              <a:ext uri="{FF2B5EF4-FFF2-40B4-BE49-F238E27FC236}">
                <a16:creationId xmlns:a16="http://schemas.microsoft.com/office/drawing/2014/main" id="{CC11F68E-31E5-AC4F-CFBE-68E6E4AB752E}"/>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8853" name="文本框 29">
            <a:extLst>
              <a:ext uri="{FF2B5EF4-FFF2-40B4-BE49-F238E27FC236}">
                <a16:creationId xmlns:a16="http://schemas.microsoft.com/office/drawing/2014/main" id="{52345DD8-7380-E753-13F1-05A16CC45812}"/>
              </a:ext>
            </a:extLst>
          </p:cNvPr>
          <p:cNvSpPr txBox="1">
            <a:spLocks noChangeArrowheads="1"/>
          </p:cNvSpPr>
          <p:nvPr/>
        </p:nvSpPr>
        <p:spPr bwMode="auto">
          <a:xfrm>
            <a:off x="457200" y="1319213"/>
            <a:ext cx="3898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4 </a:t>
            </a:r>
            <a:r>
              <a:rPr lang="zh-CN" altLang="en-US" sz="1800"/>
              <a:t>选用芯片。</a:t>
            </a:r>
            <a:endParaRPr lang="en-US" altLang="zh-CN" sz="1800"/>
          </a:p>
        </p:txBody>
      </p:sp>
      <p:pic>
        <p:nvPicPr>
          <p:cNvPr id="78854" name="图片 5">
            <a:extLst>
              <a:ext uri="{FF2B5EF4-FFF2-40B4-BE49-F238E27FC236}">
                <a16:creationId xmlns:a16="http://schemas.microsoft.com/office/drawing/2014/main" id="{CF6C6878-6730-6882-5628-1F6021036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2225675"/>
            <a:ext cx="18732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文本框 6">
            <a:extLst>
              <a:ext uri="{FF2B5EF4-FFF2-40B4-BE49-F238E27FC236}">
                <a16:creationId xmlns:a16="http://schemas.microsoft.com/office/drawing/2014/main" id="{343298DB-23A7-2990-77B1-FA4994A4FE37}"/>
              </a:ext>
            </a:extLst>
          </p:cNvPr>
          <p:cNvSpPr txBox="1">
            <a:spLocks noChangeArrowheads="1"/>
          </p:cNvSpPr>
          <p:nvPr/>
        </p:nvSpPr>
        <p:spPr bwMode="auto">
          <a:xfrm>
            <a:off x="900113" y="1687513"/>
            <a:ext cx="20161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3</a:t>
            </a:r>
            <a:r>
              <a:rPr lang="zh-CN" altLang="en-US" sz="1600"/>
              <a:t>线</a:t>
            </a:r>
            <a:r>
              <a:rPr lang="en-US" altLang="zh-CN" sz="1600"/>
              <a:t>-8</a:t>
            </a:r>
            <a:r>
              <a:rPr lang="zh-CN" altLang="en-US" sz="1600"/>
              <a:t>线 译码器 </a:t>
            </a:r>
            <a:r>
              <a:rPr lang="en-US" altLang="zh-CN" sz="1600"/>
              <a:t>74HC138</a:t>
            </a:r>
            <a:endParaRPr lang="zh-CN" altLang="en-US" sz="1600"/>
          </a:p>
        </p:txBody>
      </p:sp>
      <p:pic>
        <p:nvPicPr>
          <p:cNvPr id="78856" name="图片 8">
            <a:extLst>
              <a:ext uri="{FF2B5EF4-FFF2-40B4-BE49-F238E27FC236}">
                <a16:creationId xmlns:a16="http://schemas.microsoft.com/office/drawing/2014/main" id="{55EAB2F7-1A09-5B37-A0EA-489EC565C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63" y="3813175"/>
            <a:ext cx="4625975"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7" name="图片 10">
            <a:extLst>
              <a:ext uri="{FF2B5EF4-FFF2-40B4-BE49-F238E27FC236}">
                <a16:creationId xmlns:a16="http://schemas.microsoft.com/office/drawing/2014/main" id="{8CB68283-B2E2-85AF-A3A8-CE5BF3356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263" y="1212850"/>
            <a:ext cx="6357937"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8" name="文本框 11">
            <a:extLst>
              <a:ext uri="{FF2B5EF4-FFF2-40B4-BE49-F238E27FC236}">
                <a16:creationId xmlns:a16="http://schemas.microsoft.com/office/drawing/2014/main" id="{02BEDE2F-0562-5B94-0059-BEA9DAC54D72}"/>
              </a:ext>
            </a:extLst>
          </p:cNvPr>
          <p:cNvSpPr txBox="1">
            <a:spLocks noChangeArrowheads="1"/>
          </p:cNvSpPr>
          <p:nvPr/>
        </p:nvSpPr>
        <p:spPr bwMode="auto">
          <a:xfrm>
            <a:off x="7386638" y="4475163"/>
            <a:ext cx="1225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输出反相</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7CD85E86-70CF-7597-6E3F-BA73B3F47593}"/>
              </a:ext>
            </a:extLst>
          </p:cNvPr>
          <p:cNvSpPr>
            <a:spLocks noGrp="1" noChangeArrowheads="1"/>
          </p:cNvSpPr>
          <p:nvPr>
            <p:ph type="title"/>
          </p:nvPr>
        </p:nvSpPr>
        <p:spPr/>
        <p:txBody>
          <a:bodyPr/>
          <a:lstStyle/>
          <a:p>
            <a:r>
              <a:rPr lang="en-US" altLang="zh-CN"/>
              <a:t>Project1</a:t>
            </a:r>
            <a:endParaRPr lang="zh-CN" altLang="en-US"/>
          </a:p>
        </p:txBody>
      </p:sp>
      <p:sp>
        <p:nvSpPr>
          <p:cNvPr id="79875" name="灯片编号占位符 3">
            <a:extLst>
              <a:ext uri="{FF2B5EF4-FFF2-40B4-BE49-F238E27FC236}">
                <a16:creationId xmlns:a16="http://schemas.microsoft.com/office/drawing/2014/main" id="{199D22AF-ED65-AD01-5D0A-54CB4685838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C2940EF-DE0C-4B02-87FD-7EA679952E81}" type="slidenum">
              <a:rPr lang="en-US" altLang="zh-CN" sz="1400" smtClean="0"/>
              <a:pPr>
                <a:spcBef>
                  <a:spcPct val="0"/>
                </a:spcBef>
                <a:buFontTx/>
                <a:buNone/>
              </a:pPr>
              <a:t>79</a:t>
            </a:fld>
            <a:endParaRPr lang="en-US" altLang="zh-CN" sz="1400"/>
          </a:p>
        </p:txBody>
      </p:sp>
      <p:sp>
        <p:nvSpPr>
          <p:cNvPr id="79876" name="文本框 2">
            <a:extLst>
              <a:ext uri="{FF2B5EF4-FFF2-40B4-BE49-F238E27FC236}">
                <a16:creationId xmlns:a16="http://schemas.microsoft.com/office/drawing/2014/main" id="{E5A226E9-2176-FC95-E665-7A9CE123D87F}"/>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79877" name="文本框 29">
            <a:extLst>
              <a:ext uri="{FF2B5EF4-FFF2-40B4-BE49-F238E27FC236}">
                <a16:creationId xmlns:a16="http://schemas.microsoft.com/office/drawing/2014/main" id="{2B7161FF-A5D1-ECC3-832E-AC5B9E4E1230}"/>
              </a:ext>
            </a:extLst>
          </p:cNvPr>
          <p:cNvSpPr txBox="1">
            <a:spLocks noChangeArrowheads="1"/>
          </p:cNvSpPr>
          <p:nvPr/>
        </p:nvSpPr>
        <p:spPr bwMode="auto">
          <a:xfrm>
            <a:off x="457200" y="1319213"/>
            <a:ext cx="3898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4 </a:t>
            </a:r>
            <a:r>
              <a:rPr lang="zh-CN" altLang="en-US" sz="1800"/>
              <a:t>选用芯片。</a:t>
            </a:r>
            <a:endParaRPr lang="en-US" altLang="zh-CN" sz="1800"/>
          </a:p>
        </p:txBody>
      </p:sp>
      <p:pic>
        <p:nvPicPr>
          <p:cNvPr id="79878" name="图片 5">
            <a:extLst>
              <a:ext uri="{FF2B5EF4-FFF2-40B4-BE49-F238E27FC236}">
                <a16:creationId xmlns:a16="http://schemas.microsoft.com/office/drawing/2014/main" id="{612F375C-5BF8-ECCD-26E7-87D967157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2225675"/>
            <a:ext cx="18732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文本框 6">
            <a:extLst>
              <a:ext uri="{FF2B5EF4-FFF2-40B4-BE49-F238E27FC236}">
                <a16:creationId xmlns:a16="http://schemas.microsoft.com/office/drawing/2014/main" id="{5A82FADF-112C-EA9A-118B-CE5BDBE596E9}"/>
              </a:ext>
            </a:extLst>
          </p:cNvPr>
          <p:cNvSpPr txBox="1">
            <a:spLocks noChangeArrowheads="1"/>
          </p:cNvSpPr>
          <p:nvPr/>
        </p:nvSpPr>
        <p:spPr bwMode="auto">
          <a:xfrm>
            <a:off x="900113" y="1687513"/>
            <a:ext cx="20161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3</a:t>
            </a:r>
            <a:r>
              <a:rPr lang="zh-CN" altLang="en-US" sz="1600"/>
              <a:t>线</a:t>
            </a:r>
            <a:r>
              <a:rPr lang="en-US" altLang="zh-CN" sz="1600"/>
              <a:t>-8</a:t>
            </a:r>
            <a:r>
              <a:rPr lang="zh-CN" altLang="en-US" sz="1600"/>
              <a:t>线 译码器 </a:t>
            </a:r>
            <a:r>
              <a:rPr lang="en-US" altLang="zh-CN" sz="1600"/>
              <a:t>74HC138</a:t>
            </a:r>
            <a:endParaRPr lang="zh-CN" altLang="en-US" sz="1600"/>
          </a:p>
        </p:txBody>
      </p:sp>
      <p:pic>
        <p:nvPicPr>
          <p:cNvPr id="79880" name="图片 2">
            <a:extLst>
              <a:ext uri="{FF2B5EF4-FFF2-40B4-BE49-F238E27FC236}">
                <a16:creationId xmlns:a16="http://schemas.microsoft.com/office/drawing/2014/main" id="{579B407D-B713-F380-85BD-F67B4EB9B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044700"/>
            <a:ext cx="6357938"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文本框 3">
            <a:extLst>
              <a:ext uri="{FF2B5EF4-FFF2-40B4-BE49-F238E27FC236}">
                <a16:creationId xmlns:a16="http://schemas.microsoft.com/office/drawing/2014/main" id="{E8480C8B-38ED-6836-4574-F027FEAA9A8E}"/>
              </a:ext>
            </a:extLst>
          </p:cNvPr>
          <p:cNvSpPr txBox="1">
            <a:spLocks noChangeArrowheads="1"/>
          </p:cNvSpPr>
          <p:nvPr/>
        </p:nvSpPr>
        <p:spPr bwMode="auto">
          <a:xfrm>
            <a:off x="2916238" y="1730375"/>
            <a:ext cx="1368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参数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FFA9AA7A-E947-08FC-B531-EFAA48801C4B}"/>
              </a:ext>
            </a:extLst>
          </p:cNvPr>
          <p:cNvSpPr>
            <a:spLocks noGrp="1" noChangeArrowheads="1"/>
          </p:cNvSpPr>
          <p:nvPr>
            <p:ph type="title"/>
          </p:nvPr>
        </p:nvSpPr>
        <p:spPr/>
        <p:txBody>
          <a:bodyPr/>
          <a:lstStyle/>
          <a:p>
            <a:r>
              <a:rPr lang="en-US" altLang="zh-CN"/>
              <a:t>HW8</a:t>
            </a:r>
            <a:endParaRPr lang="zh-CN" altLang="en-US"/>
          </a:p>
        </p:txBody>
      </p:sp>
      <p:sp>
        <p:nvSpPr>
          <p:cNvPr id="13315" name="Rectangle 5">
            <a:extLst>
              <a:ext uri="{FF2B5EF4-FFF2-40B4-BE49-F238E27FC236}">
                <a16:creationId xmlns:a16="http://schemas.microsoft.com/office/drawing/2014/main" id="{0610CBB7-7765-771B-A1BE-E70C03D399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16" name="Rectangle 7">
            <a:extLst>
              <a:ext uri="{FF2B5EF4-FFF2-40B4-BE49-F238E27FC236}">
                <a16:creationId xmlns:a16="http://schemas.microsoft.com/office/drawing/2014/main" id="{E2E2AAD8-A238-2844-7C99-105108D9D26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17" name="Rectangle 9">
            <a:extLst>
              <a:ext uri="{FF2B5EF4-FFF2-40B4-BE49-F238E27FC236}">
                <a16:creationId xmlns:a16="http://schemas.microsoft.com/office/drawing/2014/main" id="{9C2994D2-4FF2-A9D5-3D24-7047D6CB29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18" name="灯片编号占位符 1">
            <a:extLst>
              <a:ext uri="{FF2B5EF4-FFF2-40B4-BE49-F238E27FC236}">
                <a16:creationId xmlns:a16="http://schemas.microsoft.com/office/drawing/2014/main" id="{33E427AB-39DD-AC53-D006-842DA01626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B60C972-B790-47BC-8317-5E656EAF6938}" type="slidenum">
              <a:rPr lang="en-US" altLang="zh-CN" sz="1400" smtClean="0"/>
              <a:pPr>
                <a:spcBef>
                  <a:spcPct val="0"/>
                </a:spcBef>
                <a:buFontTx/>
                <a:buNone/>
              </a:pPr>
              <a:t>8</a:t>
            </a:fld>
            <a:endParaRPr lang="en-US" altLang="zh-CN" sz="1400"/>
          </a:p>
        </p:txBody>
      </p:sp>
      <p:sp>
        <p:nvSpPr>
          <p:cNvPr id="7" name="文本框 6">
            <a:extLst>
              <a:ext uri="{FF2B5EF4-FFF2-40B4-BE49-F238E27FC236}">
                <a16:creationId xmlns:a16="http://schemas.microsoft.com/office/drawing/2014/main" id="{CFA76ED8-3F8A-83AD-6AF5-EE6F229E946D}"/>
              </a:ext>
            </a:extLst>
          </p:cNvPr>
          <p:cNvSpPr txBox="1"/>
          <p:nvPr/>
        </p:nvSpPr>
        <p:spPr>
          <a:xfrm>
            <a:off x="457200" y="1028700"/>
            <a:ext cx="8362950" cy="4524375"/>
          </a:xfrm>
          <a:prstGeom prst="rect">
            <a:avLst/>
          </a:prstGeom>
          <a:noFill/>
        </p:spPr>
        <p:txBody>
          <a:bodyPr>
            <a:spAutoFit/>
          </a:bodyPr>
          <a:lstStyle/>
          <a:p>
            <a:pPr>
              <a:defRPr/>
            </a:pPr>
            <a:endParaRPr lang="en-US" altLang="zh-CN" dirty="0"/>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 typeface="+mj-lt"/>
              <a:buAutoNum type="alphaLcParenBoth"/>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Cache block size (8, 16, 32, 64, or 128 B)?</a:t>
            </a: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8192 = 2^13 ,   64 = 2^6,         16384 = 2^14,     4096=2^12,  </a:t>
            </a:r>
          </a:p>
          <a:p>
            <a:pPr algn="just">
              <a:defRPr/>
            </a:pP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32768=2^15,    3072=3*2^10</a:t>
            </a:r>
          </a:p>
          <a:p>
            <a:pPr algn="just">
              <a:defRPr/>
            </a:pPr>
            <a:endPar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buFontTx/>
              <a:buAutoNum type="alphaLcParenR"/>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Cache: hit rate is 1/2 in sequence 1. This means that there are 3 hits, which are necessarily in addresses 4, 8 and 16. Thus, cache block size might be 32 or 64B.</a:t>
            </a:r>
          </a:p>
          <a:p>
            <a:pPr marL="342900" indent="-342900" algn="just">
              <a:buFontTx/>
              <a:buAutoNum type="alphaLcParenR"/>
              <a:defRPr/>
            </a:pPr>
            <a:endPar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In sequence 2, there are only three misses, which are in addresses 8192, 16384, and     </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4096. The remaining 5 accesses are hits. For 63 to be a hit, the cache block size   </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should be 64 B.</a:t>
            </a:r>
            <a:endParaRPr lang="en-US" altLang="zh-CN" kern="100" dirty="0">
              <a:solidFill>
                <a:srgbClr val="0070C0"/>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3320" name="图片 2">
            <a:extLst>
              <a:ext uri="{FF2B5EF4-FFF2-40B4-BE49-F238E27FC236}">
                <a16:creationId xmlns:a16="http://schemas.microsoft.com/office/drawing/2014/main" id="{4E711512-AD1E-33DF-29F9-705B1B439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046163"/>
            <a:ext cx="75057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图片 4">
            <a:extLst>
              <a:ext uri="{FF2B5EF4-FFF2-40B4-BE49-F238E27FC236}">
                <a16:creationId xmlns:a16="http://schemas.microsoft.com/office/drawing/2014/main" id="{90237EC9-74AE-D892-A016-994E8EFEC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5440363"/>
            <a:ext cx="4476750"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041E500E-ED66-A1AF-DA90-D5E8A2AF3B16}"/>
              </a:ext>
            </a:extLst>
          </p:cNvPr>
          <p:cNvSpPr>
            <a:spLocks noGrp="1" noChangeArrowheads="1"/>
          </p:cNvSpPr>
          <p:nvPr>
            <p:ph type="title"/>
          </p:nvPr>
        </p:nvSpPr>
        <p:spPr/>
        <p:txBody>
          <a:bodyPr/>
          <a:lstStyle/>
          <a:p>
            <a:r>
              <a:rPr lang="en-US" altLang="zh-CN"/>
              <a:t>Project1</a:t>
            </a:r>
            <a:endParaRPr lang="zh-CN" altLang="en-US"/>
          </a:p>
        </p:txBody>
      </p:sp>
      <p:sp>
        <p:nvSpPr>
          <p:cNvPr id="80899" name="灯片编号占位符 3">
            <a:extLst>
              <a:ext uri="{FF2B5EF4-FFF2-40B4-BE49-F238E27FC236}">
                <a16:creationId xmlns:a16="http://schemas.microsoft.com/office/drawing/2014/main" id="{291FE7AF-DD8B-D3B8-B488-247B2272F8C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041AF1-7062-4571-9939-C6A81988C5B8}" type="slidenum">
              <a:rPr lang="en-US" altLang="zh-CN" sz="1400" smtClean="0"/>
              <a:pPr>
                <a:spcBef>
                  <a:spcPct val="0"/>
                </a:spcBef>
                <a:buFontTx/>
                <a:buNone/>
              </a:pPr>
              <a:t>80</a:t>
            </a:fld>
            <a:endParaRPr lang="en-US" altLang="zh-CN" sz="1400"/>
          </a:p>
        </p:txBody>
      </p:sp>
      <p:sp>
        <p:nvSpPr>
          <p:cNvPr id="80900" name="文本框 2">
            <a:extLst>
              <a:ext uri="{FF2B5EF4-FFF2-40B4-BE49-F238E27FC236}">
                <a16:creationId xmlns:a16="http://schemas.microsoft.com/office/drawing/2014/main" id="{F11D2CFE-E0BA-4414-C89F-D0F5E86F5852}"/>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80901" name="文本框 29">
            <a:extLst>
              <a:ext uri="{FF2B5EF4-FFF2-40B4-BE49-F238E27FC236}">
                <a16:creationId xmlns:a16="http://schemas.microsoft.com/office/drawing/2014/main" id="{E9695422-532F-BC8F-908B-F728ACB64965}"/>
              </a:ext>
            </a:extLst>
          </p:cNvPr>
          <p:cNvSpPr txBox="1">
            <a:spLocks noChangeArrowheads="1"/>
          </p:cNvSpPr>
          <p:nvPr/>
        </p:nvSpPr>
        <p:spPr bwMode="auto">
          <a:xfrm>
            <a:off x="457200" y="1319213"/>
            <a:ext cx="3898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4 </a:t>
            </a:r>
            <a:r>
              <a:rPr lang="zh-CN" altLang="en-US" sz="1800"/>
              <a:t>选用芯片。</a:t>
            </a:r>
            <a:endParaRPr lang="en-US" altLang="zh-CN" sz="1800"/>
          </a:p>
        </p:txBody>
      </p:sp>
      <p:sp>
        <p:nvSpPr>
          <p:cNvPr id="80902" name="文本框 6">
            <a:extLst>
              <a:ext uri="{FF2B5EF4-FFF2-40B4-BE49-F238E27FC236}">
                <a16:creationId xmlns:a16="http://schemas.microsoft.com/office/drawing/2014/main" id="{92B595DD-A455-4F2F-0E1B-A4BEC5A1268D}"/>
              </a:ext>
            </a:extLst>
          </p:cNvPr>
          <p:cNvSpPr txBox="1">
            <a:spLocks noChangeArrowheads="1"/>
          </p:cNvSpPr>
          <p:nvPr/>
        </p:nvSpPr>
        <p:spPr bwMode="auto">
          <a:xfrm>
            <a:off x="900113" y="16875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4</a:t>
            </a:r>
            <a:r>
              <a:rPr lang="zh-CN" altLang="en-US" sz="1600"/>
              <a:t>路与非门 </a:t>
            </a:r>
            <a:r>
              <a:rPr lang="en-US" altLang="zh-CN" sz="1600"/>
              <a:t>CD4011</a:t>
            </a:r>
            <a:endParaRPr lang="zh-CN" altLang="en-US" sz="1600"/>
          </a:p>
        </p:txBody>
      </p:sp>
      <p:pic>
        <p:nvPicPr>
          <p:cNvPr id="80903" name="图片 4">
            <a:extLst>
              <a:ext uri="{FF2B5EF4-FFF2-40B4-BE49-F238E27FC236}">
                <a16:creationId xmlns:a16="http://schemas.microsoft.com/office/drawing/2014/main" id="{AC60CC81-2FEB-606A-76E3-8A16175A7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57388"/>
            <a:ext cx="271303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图片 8">
            <a:extLst>
              <a:ext uri="{FF2B5EF4-FFF2-40B4-BE49-F238E27FC236}">
                <a16:creationId xmlns:a16="http://schemas.microsoft.com/office/drawing/2014/main" id="{9427158D-8F6B-1F65-4064-4A6C75B3F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3" y="1174750"/>
            <a:ext cx="23542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图片 10">
            <a:extLst>
              <a:ext uri="{FF2B5EF4-FFF2-40B4-BE49-F238E27FC236}">
                <a16:creationId xmlns:a16="http://schemas.microsoft.com/office/drawing/2014/main" id="{665E2420-9754-F248-4B73-7E054EFFD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13" y="3441700"/>
            <a:ext cx="332422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3EC1960-9144-12BF-5C6D-BF1E2AB0B8EF}"/>
              </a:ext>
            </a:extLst>
          </p:cNvPr>
          <p:cNvSpPr>
            <a:spLocks noGrp="1" noChangeArrowheads="1"/>
          </p:cNvSpPr>
          <p:nvPr>
            <p:ph type="title"/>
          </p:nvPr>
        </p:nvSpPr>
        <p:spPr/>
        <p:txBody>
          <a:bodyPr/>
          <a:lstStyle/>
          <a:p>
            <a:r>
              <a:rPr lang="en-US" altLang="zh-CN"/>
              <a:t>Project1</a:t>
            </a:r>
            <a:endParaRPr lang="zh-CN" altLang="en-US"/>
          </a:p>
        </p:txBody>
      </p:sp>
      <p:sp>
        <p:nvSpPr>
          <p:cNvPr id="81923" name="灯片编号占位符 3">
            <a:extLst>
              <a:ext uri="{FF2B5EF4-FFF2-40B4-BE49-F238E27FC236}">
                <a16:creationId xmlns:a16="http://schemas.microsoft.com/office/drawing/2014/main" id="{B2A6EF6B-D997-7F33-A57D-5ED5833917B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B23CB30-4890-463A-A83B-CAB03B3CD95A}" type="slidenum">
              <a:rPr lang="en-US" altLang="zh-CN" sz="1400" smtClean="0"/>
              <a:pPr>
                <a:spcBef>
                  <a:spcPct val="0"/>
                </a:spcBef>
                <a:buFontTx/>
                <a:buNone/>
              </a:pPr>
              <a:t>81</a:t>
            </a:fld>
            <a:endParaRPr lang="en-US" altLang="zh-CN" sz="1400"/>
          </a:p>
        </p:txBody>
      </p:sp>
      <p:sp>
        <p:nvSpPr>
          <p:cNvPr id="81924" name="文本框 2">
            <a:extLst>
              <a:ext uri="{FF2B5EF4-FFF2-40B4-BE49-F238E27FC236}">
                <a16:creationId xmlns:a16="http://schemas.microsoft.com/office/drawing/2014/main" id="{37DB57C7-0A64-4D1F-6482-72528A017F7F}"/>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81925" name="文本框 29">
            <a:extLst>
              <a:ext uri="{FF2B5EF4-FFF2-40B4-BE49-F238E27FC236}">
                <a16:creationId xmlns:a16="http://schemas.microsoft.com/office/drawing/2014/main" id="{2E1ED841-8AA3-9B19-D0DA-1156D426C023}"/>
              </a:ext>
            </a:extLst>
          </p:cNvPr>
          <p:cNvSpPr txBox="1">
            <a:spLocks noChangeArrowheads="1"/>
          </p:cNvSpPr>
          <p:nvPr/>
        </p:nvSpPr>
        <p:spPr bwMode="auto">
          <a:xfrm>
            <a:off x="457200" y="1319213"/>
            <a:ext cx="3898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4 </a:t>
            </a:r>
            <a:r>
              <a:rPr lang="zh-CN" altLang="en-US" sz="1800"/>
              <a:t>选用芯片。</a:t>
            </a:r>
            <a:endParaRPr lang="en-US" altLang="zh-CN" sz="1800"/>
          </a:p>
        </p:txBody>
      </p:sp>
      <p:sp>
        <p:nvSpPr>
          <p:cNvPr id="81926" name="文本框 6">
            <a:extLst>
              <a:ext uri="{FF2B5EF4-FFF2-40B4-BE49-F238E27FC236}">
                <a16:creationId xmlns:a16="http://schemas.microsoft.com/office/drawing/2014/main" id="{A0170E05-C3AC-65CE-1979-7032B742FDE5}"/>
              </a:ext>
            </a:extLst>
          </p:cNvPr>
          <p:cNvSpPr txBox="1">
            <a:spLocks noChangeArrowheads="1"/>
          </p:cNvSpPr>
          <p:nvPr/>
        </p:nvSpPr>
        <p:spPr bwMode="auto">
          <a:xfrm>
            <a:off x="900113" y="16875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4</a:t>
            </a:r>
            <a:r>
              <a:rPr lang="zh-CN" altLang="en-US" sz="1600"/>
              <a:t>路与非门 </a:t>
            </a:r>
            <a:r>
              <a:rPr lang="en-US" altLang="zh-CN" sz="1600"/>
              <a:t>CD4011</a:t>
            </a:r>
            <a:endParaRPr lang="zh-CN" altLang="en-US" sz="1600"/>
          </a:p>
        </p:txBody>
      </p:sp>
      <p:pic>
        <p:nvPicPr>
          <p:cNvPr id="81927" name="图片 4">
            <a:extLst>
              <a:ext uri="{FF2B5EF4-FFF2-40B4-BE49-F238E27FC236}">
                <a16:creationId xmlns:a16="http://schemas.microsoft.com/office/drawing/2014/main" id="{A24CDB93-039F-7234-DBD0-1E06B6981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017713"/>
            <a:ext cx="272732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图片 2">
            <a:extLst>
              <a:ext uri="{FF2B5EF4-FFF2-40B4-BE49-F238E27FC236}">
                <a16:creationId xmlns:a16="http://schemas.microsoft.com/office/drawing/2014/main" id="{070F490B-C90D-67AA-8749-8234FE77F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988" y="1212850"/>
            <a:ext cx="5738812"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9" name="图片 5">
            <a:extLst>
              <a:ext uri="{FF2B5EF4-FFF2-40B4-BE49-F238E27FC236}">
                <a16:creationId xmlns:a16="http://schemas.microsoft.com/office/drawing/2014/main" id="{6DB89868-55C3-6E4E-6AE5-F020FF6E0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5842000"/>
            <a:ext cx="573881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B8BA9EE5-D706-9409-ABCF-3C3EAC7688BC}"/>
              </a:ext>
            </a:extLst>
          </p:cNvPr>
          <p:cNvSpPr>
            <a:spLocks noGrp="1" noChangeArrowheads="1"/>
          </p:cNvSpPr>
          <p:nvPr>
            <p:ph type="title"/>
          </p:nvPr>
        </p:nvSpPr>
        <p:spPr/>
        <p:txBody>
          <a:bodyPr/>
          <a:lstStyle/>
          <a:p>
            <a:r>
              <a:rPr lang="en-US" altLang="zh-CN"/>
              <a:t>Project1</a:t>
            </a:r>
            <a:endParaRPr lang="zh-CN" altLang="en-US"/>
          </a:p>
        </p:txBody>
      </p:sp>
      <p:sp>
        <p:nvSpPr>
          <p:cNvPr id="82947" name="灯片编号占位符 3">
            <a:extLst>
              <a:ext uri="{FF2B5EF4-FFF2-40B4-BE49-F238E27FC236}">
                <a16:creationId xmlns:a16="http://schemas.microsoft.com/office/drawing/2014/main" id="{D51980E6-994B-887C-E18B-9549483DB60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1516445-0826-4C3A-A31C-B33CF59C7914}" type="slidenum">
              <a:rPr lang="en-US" altLang="zh-CN" sz="1400" smtClean="0"/>
              <a:pPr>
                <a:spcBef>
                  <a:spcPct val="0"/>
                </a:spcBef>
                <a:buFontTx/>
                <a:buNone/>
              </a:pPr>
              <a:t>82</a:t>
            </a:fld>
            <a:endParaRPr lang="en-US" altLang="zh-CN" sz="1400"/>
          </a:p>
        </p:txBody>
      </p:sp>
      <p:sp>
        <p:nvSpPr>
          <p:cNvPr id="82948" name="文本框 2">
            <a:extLst>
              <a:ext uri="{FF2B5EF4-FFF2-40B4-BE49-F238E27FC236}">
                <a16:creationId xmlns:a16="http://schemas.microsoft.com/office/drawing/2014/main" id="{F5F33AB6-C99A-6FA6-9982-D8CCE10D5DB5}"/>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sp>
        <p:nvSpPr>
          <p:cNvPr id="82949" name="文本框 29">
            <a:extLst>
              <a:ext uri="{FF2B5EF4-FFF2-40B4-BE49-F238E27FC236}">
                <a16:creationId xmlns:a16="http://schemas.microsoft.com/office/drawing/2014/main" id="{140F7928-E6CD-86B3-64FB-644BF8117C58}"/>
              </a:ext>
            </a:extLst>
          </p:cNvPr>
          <p:cNvSpPr txBox="1">
            <a:spLocks noChangeArrowheads="1"/>
          </p:cNvSpPr>
          <p:nvPr/>
        </p:nvSpPr>
        <p:spPr bwMode="auto">
          <a:xfrm>
            <a:off x="323850" y="1266825"/>
            <a:ext cx="7675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 </a:t>
            </a:r>
            <a:r>
              <a:rPr lang="zh-CN" altLang="en-US" sz="1800"/>
              <a:t>绘制电路图，根据上述分析，将输入信号，译码器，与非门，或非门，输出信号相连。</a:t>
            </a:r>
            <a:endParaRPr lang="en-US" altLang="zh-CN" sz="1800"/>
          </a:p>
        </p:txBody>
      </p:sp>
      <p:sp>
        <p:nvSpPr>
          <p:cNvPr id="82950" name="文本框 6">
            <a:extLst>
              <a:ext uri="{FF2B5EF4-FFF2-40B4-BE49-F238E27FC236}">
                <a16:creationId xmlns:a16="http://schemas.microsoft.com/office/drawing/2014/main" id="{B044CC25-7C56-17E2-015B-21D150E322E6}"/>
              </a:ext>
            </a:extLst>
          </p:cNvPr>
          <p:cNvSpPr txBox="1">
            <a:spLocks noChangeArrowheads="1"/>
          </p:cNvSpPr>
          <p:nvPr/>
        </p:nvSpPr>
        <p:spPr bwMode="auto">
          <a:xfrm>
            <a:off x="446088" y="1985963"/>
            <a:ext cx="78708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t>1.</a:t>
            </a:r>
            <a:r>
              <a:rPr lang="zh-CN" altLang="en-US" sz="1600" b="1"/>
              <a:t>注意信号连线。防止信号线复杂可以分部分绘制，比如上述的指令类型，具体指令电路和最后的输出电路。</a:t>
            </a:r>
            <a:endParaRPr lang="en-US" altLang="zh-CN" sz="1600" b="1"/>
          </a:p>
          <a:p>
            <a:pPr>
              <a:spcBef>
                <a:spcPct val="0"/>
              </a:spcBef>
              <a:buFontTx/>
              <a:buNone/>
            </a:pPr>
            <a:endParaRPr lang="en-US" altLang="zh-CN" sz="1600" b="1"/>
          </a:p>
          <a:p>
            <a:pPr>
              <a:spcBef>
                <a:spcPct val="0"/>
              </a:spcBef>
              <a:buFontTx/>
              <a:buNone/>
            </a:pPr>
            <a:r>
              <a:rPr lang="en-US" altLang="zh-CN" sz="1600" b="1"/>
              <a:t>2.</a:t>
            </a:r>
            <a:r>
              <a:rPr lang="zh-CN" altLang="en-US" sz="1600" b="1"/>
              <a:t>注意信号名称，同一信号的信号名称应一致。</a:t>
            </a:r>
            <a:endParaRPr lang="en-US" altLang="zh-CN" sz="1600" b="1"/>
          </a:p>
          <a:p>
            <a:pPr>
              <a:spcBef>
                <a:spcPct val="0"/>
              </a:spcBef>
              <a:buFontTx/>
              <a:buNone/>
            </a:pPr>
            <a:endParaRPr lang="en-US" altLang="zh-CN" sz="1600" b="1"/>
          </a:p>
          <a:p>
            <a:pPr>
              <a:spcBef>
                <a:spcPct val="0"/>
              </a:spcBef>
              <a:buFontTx/>
              <a:buNone/>
            </a:pPr>
            <a:r>
              <a:rPr lang="en-US" altLang="zh-CN" sz="1600" b="1"/>
              <a:t>2.</a:t>
            </a:r>
            <a:r>
              <a:rPr lang="zh-CN" altLang="en-US" sz="1600" b="1"/>
              <a:t>注意各芯片的电源电压，如果芯片电源电压不一致，需要增加另一电源电压。</a:t>
            </a:r>
            <a:endParaRPr lang="en-US" altLang="zh-CN" sz="1600" b="1"/>
          </a:p>
          <a:p>
            <a:pPr>
              <a:spcBef>
                <a:spcPct val="0"/>
              </a:spcBef>
              <a:buFontTx/>
              <a:buNone/>
            </a:pPr>
            <a:r>
              <a:rPr lang="zh-CN" altLang="en-US" sz="1600" b="1"/>
              <a:t>  在报告中说明选用的电源电压是多少。</a:t>
            </a:r>
            <a:endParaRPr lang="en-US" altLang="zh-CN" sz="1600" b="1"/>
          </a:p>
          <a:p>
            <a:pPr>
              <a:spcBef>
                <a:spcPct val="0"/>
              </a:spcBef>
              <a:buFontTx/>
              <a:buNone/>
            </a:pPr>
            <a:endParaRPr lang="en-US" altLang="zh-CN" sz="1600" b="1"/>
          </a:p>
          <a:p>
            <a:pPr>
              <a:spcBef>
                <a:spcPct val="0"/>
              </a:spcBef>
              <a:buFontTx/>
              <a:buNone/>
            </a:pPr>
            <a:r>
              <a:rPr lang="en-US" altLang="zh-CN" sz="1600" b="1"/>
              <a:t>3.</a:t>
            </a:r>
            <a:r>
              <a:rPr lang="zh-CN" altLang="en-US" sz="1600" b="1"/>
              <a:t>注意各芯片名称， 不同芯片名称应不同。</a:t>
            </a:r>
            <a:endParaRPr lang="en-US" altLang="zh-CN" sz="1600" b="1"/>
          </a:p>
          <a:p>
            <a:pPr>
              <a:spcBef>
                <a:spcPct val="0"/>
              </a:spcBef>
              <a:buFontTx/>
              <a:buNone/>
            </a:pPr>
            <a:endParaRPr lang="en-US" altLang="zh-CN" sz="1600" b="1"/>
          </a:p>
          <a:p>
            <a:pPr>
              <a:spcBef>
                <a:spcPct val="0"/>
              </a:spcBef>
              <a:buFontTx/>
              <a:buNone/>
            </a:pPr>
            <a:endParaRPr lang="zh-CN" altLang="en-US" sz="1600" b="1"/>
          </a:p>
        </p:txBody>
      </p:sp>
      <p:pic>
        <p:nvPicPr>
          <p:cNvPr id="82951" name="图片 7">
            <a:extLst>
              <a:ext uri="{FF2B5EF4-FFF2-40B4-BE49-F238E27FC236}">
                <a16:creationId xmlns:a16="http://schemas.microsoft.com/office/drawing/2014/main" id="{D7371026-8D57-C7AF-F423-C7712400C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852988"/>
            <a:ext cx="19446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EF012C49-5170-5C30-3E52-0E769F39694D}"/>
              </a:ext>
            </a:extLst>
          </p:cNvPr>
          <p:cNvSpPr>
            <a:spLocks noGrp="1" noChangeArrowheads="1"/>
          </p:cNvSpPr>
          <p:nvPr>
            <p:ph type="title"/>
          </p:nvPr>
        </p:nvSpPr>
        <p:spPr/>
        <p:txBody>
          <a:bodyPr/>
          <a:lstStyle/>
          <a:p>
            <a:r>
              <a:rPr lang="en-US" altLang="zh-CN"/>
              <a:t>Project1</a:t>
            </a:r>
            <a:endParaRPr lang="zh-CN" altLang="en-US"/>
          </a:p>
        </p:txBody>
      </p:sp>
      <p:sp>
        <p:nvSpPr>
          <p:cNvPr id="83971" name="灯片编号占位符 3">
            <a:extLst>
              <a:ext uri="{FF2B5EF4-FFF2-40B4-BE49-F238E27FC236}">
                <a16:creationId xmlns:a16="http://schemas.microsoft.com/office/drawing/2014/main" id="{490E07B8-09C2-0DCF-DD4D-034BCB4B45E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09D5DD6-569A-4A09-A7C3-68B6A62E947E}" type="slidenum">
              <a:rPr lang="en-US" altLang="zh-CN" sz="1400" smtClean="0"/>
              <a:pPr>
                <a:spcBef>
                  <a:spcPct val="0"/>
                </a:spcBef>
                <a:buFontTx/>
                <a:buNone/>
              </a:pPr>
              <a:t>83</a:t>
            </a:fld>
            <a:endParaRPr lang="en-US" altLang="zh-CN" sz="1400"/>
          </a:p>
        </p:txBody>
      </p:sp>
      <p:sp>
        <p:nvSpPr>
          <p:cNvPr id="83972" name="文本框 2">
            <a:extLst>
              <a:ext uri="{FF2B5EF4-FFF2-40B4-BE49-F238E27FC236}">
                <a16:creationId xmlns:a16="http://schemas.microsoft.com/office/drawing/2014/main" id="{BD08D188-3590-E8BD-A6CE-8A1517E3AAAF}"/>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project1</a:t>
            </a:r>
          </a:p>
        </p:txBody>
      </p:sp>
      <p:pic>
        <p:nvPicPr>
          <p:cNvPr id="83973" name="图片 2">
            <a:extLst>
              <a:ext uri="{FF2B5EF4-FFF2-40B4-BE49-F238E27FC236}">
                <a16:creationId xmlns:a16="http://schemas.microsoft.com/office/drawing/2014/main" id="{22400056-B6EB-E559-3795-84EE6B564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1398588"/>
            <a:ext cx="796925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61C14881-CA52-F733-2899-826C7369815A}"/>
              </a:ext>
            </a:extLst>
          </p:cNvPr>
          <p:cNvSpPr>
            <a:spLocks noGrp="1" noChangeArrowheads="1"/>
          </p:cNvSpPr>
          <p:nvPr>
            <p:ph type="title"/>
          </p:nvPr>
        </p:nvSpPr>
        <p:spPr/>
        <p:txBody>
          <a:bodyPr/>
          <a:lstStyle/>
          <a:p>
            <a:r>
              <a:rPr lang="en-US" altLang="zh-CN"/>
              <a:t>Project2</a:t>
            </a:r>
            <a:endParaRPr lang="zh-CN" altLang="en-US"/>
          </a:p>
        </p:txBody>
      </p:sp>
      <p:sp>
        <p:nvSpPr>
          <p:cNvPr id="84995" name="灯片编号占位符 3">
            <a:extLst>
              <a:ext uri="{FF2B5EF4-FFF2-40B4-BE49-F238E27FC236}">
                <a16:creationId xmlns:a16="http://schemas.microsoft.com/office/drawing/2014/main" id="{40C076CB-BDC8-C426-4CF2-1E36AF67D1F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CF102D2-9D8C-48FA-B911-F95F7AA3E262}" type="slidenum">
              <a:rPr lang="en-US" altLang="zh-CN" sz="1400" smtClean="0"/>
              <a:pPr>
                <a:spcBef>
                  <a:spcPct val="0"/>
                </a:spcBef>
                <a:buFontTx/>
                <a:buNone/>
              </a:pPr>
              <a:t>84</a:t>
            </a:fld>
            <a:endParaRPr lang="en-US" altLang="zh-CN" sz="1400"/>
          </a:p>
        </p:txBody>
      </p:sp>
      <p:sp>
        <p:nvSpPr>
          <p:cNvPr id="84996" name="文本框 2">
            <a:extLst>
              <a:ext uri="{FF2B5EF4-FFF2-40B4-BE49-F238E27FC236}">
                <a16:creationId xmlns:a16="http://schemas.microsoft.com/office/drawing/2014/main" id="{16F5182E-2F5C-E1BB-1666-D27BE7F75E64}"/>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84997" name="文本框 29">
            <a:extLst>
              <a:ext uri="{FF2B5EF4-FFF2-40B4-BE49-F238E27FC236}">
                <a16:creationId xmlns:a16="http://schemas.microsoft.com/office/drawing/2014/main" id="{5B4CA4B0-8D9E-7933-62AF-E9097EB4C74E}"/>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pic>
        <p:nvPicPr>
          <p:cNvPr id="84998" name="图片 2">
            <a:extLst>
              <a:ext uri="{FF2B5EF4-FFF2-40B4-BE49-F238E27FC236}">
                <a16:creationId xmlns:a16="http://schemas.microsoft.com/office/drawing/2014/main" id="{E24DE77B-CC23-967D-2B62-F21FB60C7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2208213"/>
            <a:ext cx="6219825"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1A5AFB6E-EA4C-A747-4C56-53605C69B1A9}"/>
              </a:ext>
            </a:extLst>
          </p:cNvPr>
          <p:cNvSpPr>
            <a:spLocks noGrp="1" noChangeArrowheads="1"/>
          </p:cNvSpPr>
          <p:nvPr>
            <p:ph type="title"/>
          </p:nvPr>
        </p:nvSpPr>
        <p:spPr/>
        <p:txBody>
          <a:bodyPr/>
          <a:lstStyle/>
          <a:p>
            <a:r>
              <a:rPr lang="en-US" altLang="zh-CN"/>
              <a:t>Project2</a:t>
            </a:r>
            <a:endParaRPr lang="zh-CN" altLang="en-US"/>
          </a:p>
        </p:txBody>
      </p:sp>
      <p:sp>
        <p:nvSpPr>
          <p:cNvPr id="86019" name="灯片编号占位符 3">
            <a:extLst>
              <a:ext uri="{FF2B5EF4-FFF2-40B4-BE49-F238E27FC236}">
                <a16:creationId xmlns:a16="http://schemas.microsoft.com/office/drawing/2014/main" id="{6CBFAC2D-5D00-A90F-57D9-24B3FAED06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82D1310-9A1F-4739-A16B-0C4EB0D7E52B}" type="slidenum">
              <a:rPr lang="en-US" altLang="zh-CN" sz="1400" smtClean="0"/>
              <a:pPr>
                <a:spcBef>
                  <a:spcPct val="0"/>
                </a:spcBef>
                <a:buFontTx/>
                <a:buNone/>
              </a:pPr>
              <a:t>85</a:t>
            </a:fld>
            <a:endParaRPr lang="en-US" altLang="zh-CN" sz="1400"/>
          </a:p>
        </p:txBody>
      </p:sp>
      <p:sp>
        <p:nvSpPr>
          <p:cNvPr id="86020" name="文本框 2">
            <a:extLst>
              <a:ext uri="{FF2B5EF4-FFF2-40B4-BE49-F238E27FC236}">
                <a16:creationId xmlns:a16="http://schemas.microsoft.com/office/drawing/2014/main" id="{AE07DA38-8707-C16D-784D-C5F5353775BF}"/>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86021" name="文本框 29">
            <a:extLst>
              <a:ext uri="{FF2B5EF4-FFF2-40B4-BE49-F238E27FC236}">
                <a16:creationId xmlns:a16="http://schemas.microsoft.com/office/drawing/2014/main" id="{2C7C0350-DFA6-4F67-9124-EBC48C87D4BA}"/>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sp>
        <p:nvSpPr>
          <p:cNvPr id="86022" name="文本框 3">
            <a:extLst>
              <a:ext uri="{FF2B5EF4-FFF2-40B4-BE49-F238E27FC236}">
                <a16:creationId xmlns:a16="http://schemas.microsoft.com/office/drawing/2014/main" id="{51B687CA-6152-9F78-3BCA-34AE25E45C77}"/>
              </a:ext>
            </a:extLst>
          </p:cNvPr>
          <p:cNvSpPr txBox="1">
            <a:spLocks noChangeArrowheads="1"/>
          </p:cNvSpPr>
          <p:nvPr/>
        </p:nvSpPr>
        <p:spPr bwMode="auto">
          <a:xfrm>
            <a:off x="536575" y="1809750"/>
            <a:ext cx="8064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1.instforms:</a:t>
            </a:r>
            <a:r>
              <a:rPr lang="zh-CN" altLang="en-US" sz="1800"/>
              <a:t>指令编码。</a:t>
            </a:r>
            <a:endParaRPr lang="en-US" altLang="zh-CN" sz="1800"/>
          </a:p>
          <a:p>
            <a:pPr>
              <a:spcBef>
                <a:spcPct val="0"/>
              </a:spcBef>
              <a:buFontTx/>
              <a:buNone/>
            </a:pPr>
            <a:r>
              <a:rPr lang="zh-CN" altLang="en-US" sz="1800"/>
              <a:t>仿真器在 </a:t>
            </a:r>
            <a:r>
              <a:rPr lang="en-US" altLang="zh-CN" sz="1800"/>
              <a:t>instforms.hpp </a:t>
            </a:r>
            <a:r>
              <a:rPr lang="zh-CN" altLang="en-US" sz="1800"/>
              <a:t>文件中针对不同指令类型构建了用于编码和译码的结构体，你需要在 </a:t>
            </a:r>
            <a:r>
              <a:rPr lang="en-US" altLang="zh-CN" sz="1800"/>
              <a:t>instforms.cpp </a:t>
            </a:r>
            <a:r>
              <a:rPr lang="zh-CN" altLang="en-US" sz="1800"/>
              <a:t>中实现对应的编码函数。</a:t>
            </a:r>
          </a:p>
        </p:txBody>
      </p:sp>
      <p:pic>
        <p:nvPicPr>
          <p:cNvPr id="86023" name="图片 5">
            <a:extLst>
              <a:ext uri="{FF2B5EF4-FFF2-40B4-BE49-F238E27FC236}">
                <a16:creationId xmlns:a16="http://schemas.microsoft.com/office/drawing/2014/main" id="{E0478FF1-6AD8-F70F-E2B3-E3D70024E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125788"/>
            <a:ext cx="15621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图片 9">
            <a:extLst>
              <a:ext uri="{FF2B5EF4-FFF2-40B4-BE49-F238E27FC236}">
                <a16:creationId xmlns:a16="http://schemas.microsoft.com/office/drawing/2014/main" id="{E75282E7-F41B-EC00-5619-BCC6DC952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088" y="2754313"/>
            <a:ext cx="56276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图片 11">
            <a:extLst>
              <a:ext uri="{FF2B5EF4-FFF2-40B4-BE49-F238E27FC236}">
                <a16:creationId xmlns:a16="http://schemas.microsoft.com/office/drawing/2014/main" id="{07AECFA5-BFBE-D4D1-22B0-1F03090CB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3290888"/>
            <a:ext cx="472757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389E6D77-BE1A-5279-67DC-966722AA278D}"/>
              </a:ext>
            </a:extLst>
          </p:cNvPr>
          <p:cNvSpPr>
            <a:spLocks noGrp="1" noChangeArrowheads="1"/>
          </p:cNvSpPr>
          <p:nvPr>
            <p:ph type="title"/>
          </p:nvPr>
        </p:nvSpPr>
        <p:spPr/>
        <p:txBody>
          <a:bodyPr/>
          <a:lstStyle/>
          <a:p>
            <a:r>
              <a:rPr lang="en-US" altLang="zh-CN"/>
              <a:t>Project2</a:t>
            </a:r>
            <a:endParaRPr lang="zh-CN" altLang="en-US"/>
          </a:p>
        </p:txBody>
      </p:sp>
      <p:sp>
        <p:nvSpPr>
          <p:cNvPr id="87043" name="灯片编号占位符 3">
            <a:extLst>
              <a:ext uri="{FF2B5EF4-FFF2-40B4-BE49-F238E27FC236}">
                <a16:creationId xmlns:a16="http://schemas.microsoft.com/office/drawing/2014/main" id="{A2828156-9477-32AE-392D-8B3A4156441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07B69CA-9D76-4818-98B3-EF3249AAC003}" type="slidenum">
              <a:rPr lang="en-US" altLang="zh-CN" sz="1400" smtClean="0"/>
              <a:pPr>
                <a:spcBef>
                  <a:spcPct val="0"/>
                </a:spcBef>
                <a:buFontTx/>
                <a:buNone/>
              </a:pPr>
              <a:t>86</a:t>
            </a:fld>
            <a:endParaRPr lang="en-US" altLang="zh-CN" sz="1400"/>
          </a:p>
        </p:txBody>
      </p:sp>
      <p:sp>
        <p:nvSpPr>
          <p:cNvPr id="87044" name="文本框 2">
            <a:extLst>
              <a:ext uri="{FF2B5EF4-FFF2-40B4-BE49-F238E27FC236}">
                <a16:creationId xmlns:a16="http://schemas.microsoft.com/office/drawing/2014/main" id="{248FACA7-C7E2-DF51-684E-4EF2F14B92A6}"/>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87045" name="文本框 29">
            <a:extLst>
              <a:ext uri="{FF2B5EF4-FFF2-40B4-BE49-F238E27FC236}">
                <a16:creationId xmlns:a16="http://schemas.microsoft.com/office/drawing/2014/main" id="{AE9E8109-7549-F769-6DF6-07F290336FF8}"/>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sp>
        <p:nvSpPr>
          <p:cNvPr id="87046" name="文本框 3">
            <a:extLst>
              <a:ext uri="{FF2B5EF4-FFF2-40B4-BE49-F238E27FC236}">
                <a16:creationId xmlns:a16="http://schemas.microsoft.com/office/drawing/2014/main" id="{6B5E2FE0-AA03-3F5E-1E09-4BDF45157AE2}"/>
              </a:ext>
            </a:extLst>
          </p:cNvPr>
          <p:cNvSpPr txBox="1">
            <a:spLocks noChangeArrowheads="1"/>
          </p:cNvSpPr>
          <p:nvPr/>
        </p:nvSpPr>
        <p:spPr bwMode="auto">
          <a:xfrm>
            <a:off x="536575" y="1809750"/>
            <a:ext cx="80645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 decode: </a:t>
            </a:r>
            <a:r>
              <a:rPr lang="zh-CN" altLang="en-US" sz="1800"/>
              <a:t>指令译码</a:t>
            </a:r>
            <a:endParaRPr lang="en-US" altLang="zh-CN" sz="1800"/>
          </a:p>
          <a:p>
            <a:pPr>
              <a:spcBef>
                <a:spcPct val="0"/>
              </a:spcBef>
              <a:buFontTx/>
              <a:buNone/>
            </a:pPr>
            <a:r>
              <a:rPr lang="zh-CN" altLang="en-US" sz="1800"/>
              <a:t>主要关注从 </a:t>
            </a:r>
            <a:r>
              <a:rPr lang="en-US" altLang="zh-CN" sz="1800"/>
              <a:t>decode.cpp </a:t>
            </a:r>
            <a:r>
              <a:rPr lang="zh-CN" altLang="en-US" sz="1800"/>
              <a:t>文件 </a:t>
            </a:r>
            <a:r>
              <a:rPr lang="en-US" altLang="zh-CN" sz="1800"/>
              <a:t>1368 </a:t>
            </a:r>
            <a:r>
              <a:rPr lang="zh-CN" altLang="en-US" sz="1800"/>
              <a:t>行 开始的 </a:t>
            </a:r>
            <a:r>
              <a:rPr lang="en-US" altLang="zh-CN" sz="1800"/>
              <a:t>decode </a:t>
            </a:r>
            <a:r>
              <a:rPr lang="zh-CN" altLang="en-US" sz="1800"/>
              <a:t>函数，输入一条指令 </a:t>
            </a:r>
            <a:r>
              <a:rPr lang="en-US" altLang="zh-CN" sz="1800"/>
              <a:t>inst</a:t>
            </a:r>
            <a:r>
              <a:rPr lang="zh-CN" altLang="en-US" sz="1800"/>
              <a:t>，需要给出其对于的操作数 </a:t>
            </a:r>
            <a:r>
              <a:rPr lang="en-US" altLang="zh-CN" sz="1800"/>
              <a:t>op </a:t>
            </a:r>
            <a:r>
              <a:rPr lang="zh-CN" altLang="en-US" sz="1800"/>
              <a:t>和指令条目</a:t>
            </a:r>
            <a:r>
              <a:rPr lang="en-US" altLang="zh-CN" sz="1800"/>
              <a:t>InstEntry</a:t>
            </a:r>
            <a:r>
              <a:rPr lang="zh-CN" altLang="en-US" sz="1800"/>
              <a:t>。</a:t>
            </a:r>
            <a:r>
              <a:rPr lang="zh-CN" altLang="en-US" sz="1800" b="1"/>
              <a:t>需要参照 </a:t>
            </a:r>
            <a:r>
              <a:rPr lang="en-US" altLang="zh-CN" sz="1800" b="1"/>
              <a:t>cube </a:t>
            </a:r>
            <a:r>
              <a:rPr lang="zh-CN" altLang="en-US" sz="1800" b="1"/>
              <a:t>及其他</a:t>
            </a:r>
          </a:p>
          <a:p>
            <a:pPr>
              <a:spcBef>
                <a:spcPct val="0"/>
              </a:spcBef>
              <a:buFontTx/>
              <a:buNone/>
            </a:pPr>
            <a:r>
              <a:rPr lang="zh-CN" altLang="en-US" sz="1800" b="1"/>
              <a:t>指令格式，在 </a:t>
            </a:r>
            <a:r>
              <a:rPr lang="en-US" altLang="zh-CN" sz="1800" b="1"/>
              <a:t>InstEntry.cpp </a:t>
            </a:r>
            <a:r>
              <a:rPr lang="zh-CN" altLang="en-US" sz="1800" b="1"/>
              <a:t>和 </a:t>
            </a:r>
            <a:r>
              <a:rPr lang="en-US" altLang="zh-CN" sz="1800" b="1"/>
              <a:t>InstId.hpp </a:t>
            </a:r>
            <a:r>
              <a:rPr lang="zh-CN" altLang="en-US" sz="1800" b="1"/>
              <a:t>中添加其他四条拓展指令内容，注</a:t>
            </a:r>
          </a:p>
          <a:p>
            <a:pPr>
              <a:spcBef>
                <a:spcPct val="0"/>
              </a:spcBef>
              <a:buFontTx/>
              <a:buNone/>
            </a:pPr>
            <a:r>
              <a:rPr lang="zh-CN" altLang="en-US" sz="1800" b="1"/>
              <a:t>意及时修改 </a:t>
            </a:r>
            <a:r>
              <a:rPr lang="en-US" altLang="zh-CN" sz="1800" b="1"/>
              <a:t>InstId.hpp </a:t>
            </a:r>
            <a:r>
              <a:rPr lang="zh-CN" altLang="en-US" sz="1800" b="1"/>
              <a:t>中 </a:t>
            </a:r>
            <a:r>
              <a:rPr lang="en-US" altLang="zh-CN" sz="1800" b="1"/>
              <a:t>maxId </a:t>
            </a:r>
            <a:r>
              <a:rPr lang="zh-CN" altLang="en-US" sz="1800" b="1"/>
              <a:t>的值。</a:t>
            </a:r>
          </a:p>
        </p:txBody>
      </p:sp>
      <p:sp>
        <p:nvSpPr>
          <p:cNvPr id="87047" name="文本框 6">
            <a:extLst>
              <a:ext uri="{FF2B5EF4-FFF2-40B4-BE49-F238E27FC236}">
                <a16:creationId xmlns:a16="http://schemas.microsoft.com/office/drawing/2014/main" id="{8899AE49-75D2-CCB7-F110-16D6C9130A04}"/>
              </a:ext>
            </a:extLst>
          </p:cNvPr>
          <p:cNvSpPr txBox="1">
            <a:spLocks noChangeArrowheads="1"/>
          </p:cNvSpPr>
          <p:nvPr/>
        </p:nvSpPr>
        <p:spPr bwMode="auto">
          <a:xfrm>
            <a:off x="457200" y="350837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t>cube </a:t>
            </a:r>
            <a:r>
              <a:rPr lang="zh-CN" altLang="en-US" sz="1600"/>
              <a:t>指令， </a:t>
            </a:r>
            <a:r>
              <a:rPr lang="en-US" altLang="zh-CN" sz="1600"/>
              <a:t>InstEntry.cpp </a:t>
            </a:r>
            <a:r>
              <a:rPr lang="zh-CN" altLang="en-US" sz="1600"/>
              <a:t>中</a:t>
            </a:r>
            <a:r>
              <a:rPr lang="en-US" altLang="zh-CN" sz="1600"/>
              <a:t>3891 </a:t>
            </a:r>
            <a:r>
              <a:rPr lang="zh-CN" altLang="en-US" sz="1600"/>
              <a:t>行</a:t>
            </a:r>
          </a:p>
        </p:txBody>
      </p:sp>
      <p:pic>
        <p:nvPicPr>
          <p:cNvPr id="87048" name="图片 10">
            <a:extLst>
              <a:ext uri="{FF2B5EF4-FFF2-40B4-BE49-F238E27FC236}">
                <a16:creationId xmlns:a16="http://schemas.microsoft.com/office/drawing/2014/main" id="{A7FD1244-2ACC-5750-C2E0-3A68B555C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248150"/>
            <a:ext cx="540067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9" name="文本框 12">
            <a:extLst>
              <a:ext uri="{FF2B5EF4-FFF2-40B4-BE49-F238E27FC236}">
                <a16:creationId xmlns:a16="http://schemas.microsoft.com/office/drawing/2014/main" id="{5D3F9B46-A2D4-763A-D947-14983A019B84}"/>
              </a:ext>
            </a:extLst>
          </p:cNvPr>
          <p:cNvSpPr txBox="1">
            <a:spLocks noChangeArrowheads="1"/>
          </p:cNvSpPr>
          <p:nvPr/>
        </p:nvSpPr>
        <p:spPr bwMode="auto">
          <a:xfrm>
            <a:off x="6300788" y="3287713"/>
            <a:ext cx="2447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在 </a:t>
            </a:r>
            <a:r>
              <a:rPr lang="en-US" altLang="zh-CN" sz="1600"/>
              <a:t>InstId.hpp </a:t>
            </a:r>
            <a:r>
              <a:rPr lang="zh-CN" altLang="en-US" sz="1600"/>
              <a:t>中声明，</a:t>
            </a:r>
            <a:r>
              <a:rPr lang="en-US" altLang="zh-CN" sz="1600"/>
              <a:t>cube </a:t>
            </a:r>
            <a:r>
              <a:rPr lang="zh-CN" altLang="en-US" sz="1600"/>
              <a:t>指令声明于 </a:t>
            </a:r>
            <a:r>
              <a:rPr lang="en-US" altLang="zh-CN" sz="1600"/>
              <a:t>634 </a:t>
            </a:r>
            <a:r>
              <a:rPr lang="zh-CN" altLang="en-US" sz="1600"/>
              <a:t>行</a:t>
            </a:r>
          </a:p>
        </p:txBody>
      </p:sp>
      <p:pic>
        <p:nvPicPr>
          <p:cNvPr id="87050" name="图片 14">
            <a:extLst>
              <a:ext uri="{FF2B5EF4-FFF2-40B4-BE49-F238E27FC236}">
                <a16:creationId xmlns:a16="http://schemas.microsoft.com/office/drawing/2014/main" id="{1827F874-1F73-1822-C751-7E51C7D5D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071938"/>
            <a:ext cx="33131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1" name="图片 16">
            <a:extLst>
              <a:ext uri="{FF2B5EF4-FFF2-40B4-BE49-F238E27FC236}">
                <a16:creationId xmlns:a16="http://schemas.microsoft.com/office/drawing/2014/main" id="{EF607839-1BC9-A047-96B5-B312B9C2A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3" y="6248400"/>
            <a:ext cx="644683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2" name="图片 17">
            <a:extLst>
              <a:ext uri="{FF2B5EF4-FFF2-40B4-BE49-F238E27FC236}">
                <a16:creationId xmlns:a16="http://schemas.microsoft.com/office/drawing/2014/main" id="{138BED6B-C13D-D9DB-4A6B-B64C3EFC2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3" y="3797300"/>
            <a:ext cx="56276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23A9EFFF-9828-EAF8-40B3-36B5484F509A}"/>
              </a:ext>
            </a:extLst>
          </p:cNvPr>
          <p:cNvSpPr>
            <a:spLocks noGrp="1" noChangeArrowheads="1"/>
          </p:cNvSpPr>
          <p:nvPr>
            <p:ph type="title"/>
          </p:nvPr>
        </p:nvSpPr>
        <p:spPr/>
        <p:txBody>
          <a:bodyPr/>
          <a:lstStyle/>
          <a:p>
            <a:r>
              <a:rPr lang="en-US" altLang="zh-CN"/>
              <a:t>Project2</a:t>
            </a:r>
            <a:endParaRPr lang="zh-CN" altLang="en-US"/>
          </a:p>
        </p:txBody>
      </p:sp>
      <p:sp>
        <p:nvSpPr>
          <p:cNvPr id="88067" name="灯片编号占位符 3">
            <a:extLst>
              <a:ext uri="{FF2B5EF4-FFF2-40B4-BE49-F238E27FC236}">
                <a16:creationId xmlns:a16="http://schemas.microsoft.com/office/drawing/2014/main" id="{3B2997DA-A114-ACF4-EC51-419F7305881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98D4109-6C4E-4B0F-9409-0F8E47401D7E}" type="slidenum">
              <a:rPr lang="en-US" altLang="zh-CN" sz="1400" smtClean="0"/>
              <a:pPr>
                <a:spcBef>
                  <a:spcPct val="0"/>
                </a:spcBef>
                <a:buFontTx/>
                <a:buNone/>
              </a:pPr>
              <a:t>87</a:t>
            </a:fld>
            <a:endParaRPr lang="en-US" altLang="zh-CN" sz="1400"/>
          </a:p>
        </p:txBody>
      </p:sp>
      <p:sp>
        <p:nvSpPr>
          <p:cNvPr id="88068" name="文本框 2">
            <a:extLst>
              <a:ext uri="{FF2B5EF4-FFF2-40B4-BE49-F238E27FC236}">
                <a16:creationId xmlns:a16="http://schemas.microsoft.com/office/drawing/2014/main" id="{BDC9382B-66F8-E7E9-FCBC-14D49A75EC49}"/>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88069" name="文本框 29">
            <a:extLst>
              <a:ext uri="{FF2B5EF4-FFF2-40B4-BE49-F238E27FC236}">
                <a16:creationId xmlns:a16="http://schemas.microsoft.com/office/drawing/2014/main" id="{8EB93D6A-F702-31F0-C0EF-73C76FD0CA6A}"/>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sp>
        <p:nvSpPr>
          <p:cNvPr id="88070" name="文本框 3">
            <a:extLst>
              <a:ext uri="{FF2B5EF4-FFF2-40B4-BE49-F238E27FC236}">
                <a16:creationId xmlns:a16="http://schemas.microsoft.com/office/drawing/2014/main" id="{02AFCD24-9501-DF0F-B873-77B73726171E}"/>
              </a:ext>
            </a:extLst>
          </p:cNvPr>
          <p:cNvSpPr txBox="1">
            <a:spLocks noChangeArrowheads="1"/>
          </p:cNvSpPr>
          <p:nvPr/>
        </p:nvSpPr>
        <p:spPr bwMode="auto">
          <a:xfrm>
            <a:off x="536575" y="1809750"/>
            <a:ext cx="80645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 decode: </a:t>
            </a:r>
            <a:r>
              <a:rPr lang="zh-CN" altLang="en-US" sz="1800"/>
              <a:t>指令译码</a:t>
            </a:r>
            <a:endParaRPr lang="en-US" altLang="zh-CN" sz="1800"/>
          </a:p>
          <a:p>
            <a:pPr>
              <a:spcBef>
                <a:spcPct val="0"/>
              </a:spcBef>
              <a:buFontTx/>
              <a:buNone/>
            </a:pPr>
            <a:r>
              <a:rPr lang="en-US" altLang="zh-CN" sz="1800"/>
              <a:t>cube </a:t>
            </a:r>
            <a:r>
              <a:rPr lang="zh-CN" altLang="en-US" sz="1800"/>
              <a:t>指令的译码已于 </a:t>
            </a:r>
            <a:r>
              <a:rPr lang="en-US" altLang="zh-CN" sz="1800"/>
              <a:t>decode.cpp </a:t>
            </a:r>
            <a:r>
              <a:rPr lang="zh-CN" altLang="en-US" sz="1800"/>
              <a:t>文件</a:t>
            </a:r>
            <a:r>
              <a:rPr lang="en-US" altLang="zh-CN" sz="1800"/>
              <a:t>1839 </a:t>
            </a:r>
            <a:r>
              <a:rPr lang="zh-CN" altLang="en-US" sz="1800"/>
              <a:t>行给出，你需要参照 </a:t>
            </a:r>
            <a:r>
              <a:rPr lang="en-US" altLang="zh-CN" sz="1800"/>
              <a:t>cube </a:t>
            </a:r>
            <a:r>
              <a:rPr lang="zh-CN" altLang="en-US" sz="1800"/>
              <a:t>及其他指令格式，在 </a:t>
            </a:r>
            <a:r>
              <a:rPr lang="en-US" altLang="zh-CN" sz="1800"/>
              <a:t>decode.cpp </a:t>
            </a:r>
            <a:r>
              <a:rPr lang="zh-CN" altLang="en-US" sz="1800"/>
              <a:t>中添加其他四条拓展指令译码内容。</a:t>
            </a:r>
            <a:endParaRPr lang="en-US" altLang="zh-CN" sz="1800"/>
          </a:p>
          <a:p>
            <a:pPr>
              <a:spcBef>
                <a:spcPct val="0"/>
              </a:spcBef>
              <a:buFontTx/>
              <a:buNone/>
            </a:pPr>
            <a:r>
              <a:rPr lang="zh-CN" altLang="en-US" sz="1800"/>
              <a:t>根据拓展指令的</a:t>
            </a:r>
            <a:r>
              <a:rPr lang="en-US" altLang="zh-CN" sz="1800"/>
              <a:t>funct3</a:t>
            </a:r>
            <a:r>
              <a:rPr lang="zh-CN" altLang="en-US" sz="1800"/>
              <a:t>，编写相应代码。</a:t>
            </a:r>
          </a:p>
          <a:p>
            <a:pPr>
              <a:spcBef>
                <a:spcPct val="0"/>
              </a:spcBef>
              <a:buFontTx/>
              <a:buNone/>
            </a:pPr>
            <a:endParaRPr lang="en-US" altLang="zh-CN" sz="1800"/>
          </a:p>
        </p:txBody>
      </p:sp>
      <p:pic>
        <p:nvPicPr>
          <p:cNvPr id="88071" name="图片 2">
            <a:extLst>
              <a:ext uri="{FF2B5EF4-FFF2-40B4-BE49-F238E27FC236}">
                <a16:creationId xmlns:a16="http://schemas.microsoft.com/office/drawing/2014/main" id="{72D5FBB4-9DC3-29E1-4816-8384FA488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4365625"/>
            <a:ext cx="67183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2" name="图片 5">
            <a:extLst>
              <a:ext uri="{FF2B5EF4-FFF2-40B4-BE49-F238E27FC236}">
                <a16:creationId xmlns:a16="http://schemas.microsoft.com/office/drawing/2014/main" id="{4C763885-6BD9-BFCC-709E-6DFB59C77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3035300"/>
            <a:ext cx="45386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CCCA12E6-9658-680D-FB4F-B3E43F01EB7C}"/>
              </a:ext>
            </a:extLst>
          </p:cNvPr>
          <p:cNvSpPr>
            <a:spLocks noGrp="1" noChangeArrowheads="1"/>
          </p:cNvSpPr>
          <p:nvPr>
            <p:ph type="title"/>
          </p:nvPr>
        </p:nvSpPr>
        <p:spPr/>
        <p:txBody>
          <a:bodyPr/>
          <a:lstStyle/>
          <a:p>
            <a:r>
              <a:rPr lang="en-US" altLang="zh-CN"/>
              <a:t>Project2</a:t>
            </a:r>
            <a:endParaRPr lang="zh-CN" altLang="en-US"/>
          </a:p>
        </p:txBody>
      </p:sp>
      <p:sp>
        <p:nvSpPr>
          <p:cNvPr id="89091" name="灯片编号占位符 3">
            <a:extLst>
              <a:ext uri="{FF2B5EF4-FFF2-40B4-BE49-F238E27FC236}">
                <a16:creationId xmlns:a16="http://schemas.microsoft.com/office/drawing/2014/main" id="{75C90C90-6EB9-ABA9-F0D6-73C90A539DE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FC37CD3-5EA1-47DF-BD35-2CB0604A7DEA}" type="slidenum">
              <a:rPr lang="en-US" altLang="zh-CN" sz="1400" smtClean="0"/>
              <a:pPr>
                <a:spcBef>
                  <a:spcPct val="0"/>
                </a:spcBef>
                <a:buFontTx/>
                <a:buNone/>
              </a:pPr>
              <a:t>88</a:t>
            </a:fld>
            <a:endParaRPr lang="en-US" altLang="zh-CN" sz="1400"/>
          </a:p>
        </p:txBody>
      </p:sp>
      <p:sp>
        <p:nvSpPr>
          <p:cNvPr id="89092" name="文本框 2">
            <a:extLst>
              <a:ext uri="{FF2B5EF4-FFF2-40B4-BE49-F238E27FC236}">
                <a16:creationId xmlns:a16="http://schemas.microsoft.com/office/drawing/2014/main" id="{5C2514F6-213E-D8D8-1BFA-27021C15472F}"/>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89093" name="文本框 29">
            <a:extLst>
              <a:ext uri="{FF2B5EF4-FFF2-40B4-BE49-F238E27FC236}">
                <a16:creationId xmlns:a16="http://schemas.microsoft.com/office/drawing/2014/main" id="{0D8716CF-01DF-7D80-AEEA-F4E3F51C166C}"/>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sp>
        <p:nvSpPr>
          <p:cNvPr id="89094" name="文本框 3">
            <a:extLst>
              <a:ext uri="{FF2B5EF4-FFF2-40B4-BE49-F238E27FC236}">
                <a16:creationId xmlns:a16="http://schemas.microsoft.com/office/drawing/2014/main" id="{0FAD9A7C-5689-5CA2-6F35-B130D42AE8AF}"/>
              </a:ext>
            </a:extLst>
          </p:cNvPr>
          <p:cNvSpPr txBox="1">
            <a:spLocks noChangeArrowheads="1"/>
          </p:cNvSpPr>
          <p:nvPr/>
        </p:nvSpPr>
        <p:spPr bwMode="auto">
          <a:xfrm>
            <a:off x="536575" y="1809750"/>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 Hart: </a:t>
            </a:r>
            <a:r>
              <a:rPr lang="zh-CN" altLang="en-US" sz="1800"/>
              <a:t>指令执行 </a:t>
            </a:r>
            <a:endParaRPr lang="en-US" altLang="zh-CN" sz="1800"/>
          </a:p>
          <a:p>
            <a:pPr>
              <a:spcBef>
                <a:spcPct val="0"/>
              </a:spcBef>
              <a:buFontTx/>
              <a:buNone/>
            </a:pPr>
            <a:r>
              <a:rPr lang="zh-CN" altLang="en-US" sz="1800"/>
              <a:t>关注从 </a:t>
            </a:r>
            <a:r>
              <a:rPr lang="en-US" altLang="zh-CN" sz="1800"/>
              <a:t>Hart.cpp </a:t>
            </a:r>
            <a:r>
              <a:rPr lang="zh-CN" altLang="en-US" sz="1800"/>
              <a:t>文件 </a:t>
            </a:r>
            <a:r>
              <a:rPr lang="en-US" altLang="zh-CN" sz="1800"/>
              <a:t>979</a:t>
            </a:r>
            <a:r>
              <a:rPr lang="zh-CN" altLang="en-US" sz="1800"/>
              <a:t>行开始的内容，即指令的执行过程。根据这些示例，你需要完成其他四条拓展指令的执行过程，同时</a:t>
            </a:r>
            <a:r>
              <a:rPr lang="zh-CN" altLang="en-US" sz="1800" b="1"/>
              <a:t>注意左移操作时寄存器中数据的比特位长度应设为 </a:t>
            </a:r>
            <a:r>
              <a:rPr lang="en-US" altLang="zh-CN" sz="1800" b="1"/>
              <a:t>32 </a:t>
            </a:r>
            <a:r>
              <a:rPr lang="zh-CN" altLang="en-US" sz="1800" b="1"/>
              <a:t>位，可使用强制类型转换为</a:t>
            </a:r>
            <a:r>
              <a:rPr lang="en-US" altLang="zh-CN" sz="1800" b="1"/>
              <a:t>int</a:t>
            </a:r>
            <a:r>
              <a:rPr lang="zh-CN" altLang="en-US" sz="1800" b="1"/>
              <a:t>。</a:t>
            </a:r>
            <a:endParaRPr lang="en-US" altLang="zh-CN" sz="1800" b="1"/>
          </a:p>
        </p:txBody>
      </p:sp>
      <p:pic>
        <p:nvPicPr>
          <p:cNvPr id="89095" name="图片 11">
            <a:extLst>
              <a:ext uri="{FF2B5EF4-FFF2-40B4-BE49-F238E27FC236}">
                <a16:creationId xmlns:a16="http://schemas.microsoft.com/office/drawing/2014/main" id="{AA3A2A94-ACFD-B744-750E-8DC903BC1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3481388"/>
            <a:ext cx="48768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6" name="文本框 13">
            <a:extLst>
              <a:ext uri="{FF2B5EF4-FFF2-40B4-BE49-F238E27FC236}">
                <a16:creationId xmlns:a16="http://schemas.microsoft.com/office/drawing/2014/main" id="{EA4B2363-2549-7D04-E85B-A6AE0819ED84}"/>
              </a:ext>
            </a:extLst>
          </p:cNvPr>
          <p:cNvSpPr txBox="1">
            <a:spLocks noChangeArrowheads="1"/>
          </p:cNvSpPr>
          <p:nvPr/>
        </p:nvSpPr>
        <p:spPr bwMode="auto">
          <a:xfrm>
            <a:off x="5003800" y="3786188"/>
            <a:ext cx="39608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solidFill>
                  <a:srgbClr val="0070C0"/>
                </a:solidFill>
              </a:rPr>
              <a:t>op0 </a:t>
            </a:r>
            <a:r>
              <a:rPr lang="zh-CN" altLang="en-US" sz="1600">
                <a:solidFill>
                  <a:srgbClr val="0070C0"/>
                </a:solidFill>
              </a:rPr>
              <a:t>对应目的寄存器 </a:t>
            </a:r>
            <a:r>
              <a:rPr lang="en-US" altLang="zh-CN" sz="1600">
                <a:solidFill>
                  <a:srgbClr val="0070C0"/>
                </a:solidFill>
              </a:rPr>
              <a:t>rd</a:t>
            </a:r>
            <a:r>
              <a:rPr lang="zh-CN" altLang="en-US" sz="1600">
                <a:solidFill>
                  <a:srgbClr val="0070C0"/>
                </a:solidFill>
              </a:rPr>
              <a:t>，</a:t>
            </a:r>
            <a:r>
              <a:rPr lang="en-US" altLang="zh-CN" sz="1600">
                <a:solidFill>
                  <a:srgbClr val="0070C0"/>
                </a:solidFill>
              </a:rPr>
              <a:t>op1 </a:t>
            </a:r>
            <a:r>
              <a:rPr lang="zh-CN" altLang="en-US" sz="1600">
                <a:solidFill>
                  <a:srgbClr val="0070C0"/>
                </a:solidFill>
              </a:rPr>
              <a:t>和 </a:t>
            </a:r>
            <a:r>
              <a:rPr lang="en-US" altLang="zh-CN" sz="1600">
                <a:solidFill>
                  <a:srgbClr val="0070C0"/>
                </a:solidFill>
              </a:rPr>
              <a:t>op2 </a:t>
            </a:r>
            <a:r>
              <a:rPr lang="zh-CN" altLang="en-US" sz="1600">
                <a:solidFill>
                  <a:srgbClr val="0070C0"/>
                </a:solidFill>
              </a:rPr>
              <a:t>对应源寄存器 </a:t>
            </a:r>
            <a:r>
              <a:rPr lang="en-US" altLang="zh-CN" sz="1600">
                <a:solidFill>
                  <a:srgbClr val="0070C0"/>
                </a:solidFill>
              </a:rPr>
              <a:t>rs1 </a:t>
            </a:r>
            <a:r>
              <a:rPr lang="zh-CN" altLang="en-US" sz="1600">
                <a:solidFill>
                  <a:srgbClr val="0070C0"/>
                </a:solidFill>
              </a:rPr>
              <a:t>和 </a:t>
            </a:r>
            <a:r>
              <a:rPr lang="en-US" altLang="zh-CN" sz="1600">
                <a:solidFill>
                  <a:srgbClr val="0070C0"/>
                </a:solidFill>
              </a:rPr>
              <a:t>rs2</a:t>
            </a:r>
            <a:r>
              <a:rPr lang="zh-CN" altLang="en-US" sz="1600">
                <a:solidFill>
                  <a:srgbClr val="0070C0"/>
                </a:solidFill>
              </a:rPr>
              <a:t>。执行过程中从 </a:t>
            </a:r>
            <a:r>
              <a:rPr lang="en-US" altLang="zh-CN" sz="1600">
                <a:solidFill>
                  <a:srgbClr val="0070C0"/>
                </a:solidFill>
              </a:rPr>
              <a:t>op1 </a:t>
            </a:r>
            <a:r>
              <a:rPr lang="zh-CN" altLang="en-US" sz="1600">
                <a:solidFill>
                  <a:srgbClr val="0070C0"/>
                </a:solidFill>
              </a:rPr>
              <a:t>对应寄存器中读出相应内容并立方计算， 然后将结果写回 </a:t>
            </a:r>
            <a:r>
              <a:rPr lang="en-US" altLang="zh-CN" sz="1600">
                <a:solidFill>
                  <a:srgbClr val="0070C0"/>
                </a:solidFill>
              </a:rPr>
              <a:t>op0 </a:t>
            </a:r>
            <a:r>
              <a:rPr lang="zh-CN" altLang="en-US" sz="1600">
                <a:solidFill>
                  <a:srgbClr val="0070C0"/>
                </a:solidFill>
              </a:rPr>
              <a:t>对应寄存器中。</a:t>
            </a:r>
          </a:p>
        </p:txBody>
      </p:sp>
      <p:pic>
        <p:nvPicPr>
          <p:cNvPr id="89097" name="图片 15">
            <a:extLst>
              <a:ext uri="{FF2B5EF4-FFF2-40B4-BE49-F238E27FC236}">
                <a16:creationId xmlns:a16="http://schemas.microsoft.com/office/drawing/2014/main" id="{F6879934-C7EA-D781-AD56-5470ABCE4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688" y="3332163"/>
            <a:ext cx="337343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AA5A22A2-BB22-048C-08A7-7AECE82BBDE7}"/>
              </a:ext>
            </a:extLst>
          </p:cNvPr>
          <p:cNvSpPr>
            <a:spLocks noGrp="1" noChangeArrowheads="1"/>
          </p:cNvSpPr>
          <p:nvPr>
            <p:ph type="title"/>
          </p:nvPr>
        </p:nvSpPr>
        <p:spPr/>
        <p:txBody>
          <a:bodyPr/>
          <a:lstStyle/>
          <a:p>
            <a:r>
              <a:rPr lang="en-US" altLang="zh-CN"/>
              <a:t>Project2</a:t>
            </a:r>
            <a:endParaRPr lang="zh-CN" altLang="en-US"/>
          </a:p>
        </p:txBody>
      </p:sp>
      <p:sp>
        <p:nvSpPr>
          <p:cNvPr id="90115" name="灯片编号占位符 3">
            <a:extLst>
              <a:ext uri="{FF2B5EF4-FFF2-40B4-BE49-F238E27FC236}">
                <a16:creationId xmlns:a16="http://schemas.microsoft.com/office/drawing/2014/main" id="{5AAAE544-5CC2-DBBC-07BA-6B0F9118FD8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1A6B698-2FD1-4FB4-B648-ABB96402B151}" type="slidenum">
              <a:rPr lang="en-US" altLang="zh-CN" sz="1400" smtClean="0"/>
              <a:pPr>
                <a:spcBef>
                  <a:spcPct val="0"/>
                </a:spcBef>
                <a:buFontTx/>
                <a:buNone/>
              </a:pPr>
              <a:t>89</a:t>
            </a:fld>
            <a:endParaRPr lang="en-US" altLang="zh-CN" sz="1400"/>
          </a:p>
        </p:txBody>
      </p:sp>
      <p:sp>
        <p:nvSpPr>
          <p:cNvPr id="90116" name="文本框 2">
            <a:extLst>
              <a:ext uri="{FF2B5EF4-FFF2-40B4-BE49-F238E27FC236}">
                <a16:creationId xmlns:a16="http://schemas.microsoft.com/office/drawing/2014/main" id="{7BED23BA-1EEA-03A7-9551-DE9F3C00DFA5}"/>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90117" name="文本框 29">
            <a:extLst>
              <a:ext uri="{FF2B5EF4-FFF2-40B4-BE49-F238E27FC236}">
                <a16:creationId xmlns:a16="http://schemas.microsoft.com/office/drawing/2014/main" id="{0FA1596C-D85A-FFD6-86F9-A1F87B9120E1}"/>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sp>
        <p:nvSpPr>
          <p:cNvPr id="90118" name="文本框 3">
            <a:extLst>
              <a:ext uri="{FF2B5EF4-FFF2-40B4-BE49-F238E27FC236}">
                <a16:creationId xmlns:a16="http://schemas.microsoft.com/office/drawing/2014/main" id="{44C8ADD2-9B5A-05C9-2B4B-8A033346A9D0}"/>
              </a:ext>
            </a:extLst>
          </p:cNvPr>
          <p:cNvSpPr txBox="1">
            <a:spLocks noChangeArrowheads="1"/>
          </p:cNvSpPr>
          <p:nvPr/>
        </p:nvSpPr>
        <p:spPr bwMode="auto">
          <a:xfrm>
            <a:off x="536575" y="1809750"/>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 Hart: </a:t>
            </a:r>
            <a:r>
              <a:rPr lang="zh-CN" altLang="en-US" sz="1800"/>
              <a:t>指令执行 </a:t>
            </a:r>
            <a:endParaRPr lang="en-US" altLang="zh-CN" sz="1800"/>
          </a:p>
        </p:txBody>
      </p:sp>
      <p:pic>
        <p:nvPicPr>
          <p:cNvPr id="90119" name="图片 9">
            <a:extLst>
              <a:ext uri="{FF2B5EF4-FFF2-40B4-BE49-F238E27FC236}">
                <a16:creationId xmlns:a16="http://schemas.microsoft.com/office/drawing/2014/main" id="{F3AEA5A6-D858-0DF9-DF2F-DBABC3657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66975"/>
            <a:ext cx="6256337"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97002C8F-32B6-A2D1-CF1A-6EC270FEB453}"/>
              </a:ext>
            </a:extLst>
          </p:cNvPr>
          <p:cNvSpPr>
            <a:spLocks noGrp="1" noChangeArrowheads="1"/>
          </p:cNvSpPr>
          <p:nvPr>
            <p:ph type="title"/>
          </p:nvPr>
        </p:nvSpPr>
        <p:spPr>
          <a:xfrm>
            <a:off x="457200" y="212725"/>
            <a:ext cx="8229600" cy="1143000"/>
          </a:xfrm>
        </p:spPr>
        <p:txBody>
          <a:bodyPr/>
          <a:lstStyle/>
          <a:p>
            <a:r>
              <a:rPr lang="en-US" altLang="zh-CN"/>
              <a:t>HW8</a:t>
            </a:r>
            <a:endParaRPr lang="zh-CN" altLang="en-US"/>
          </a:p>
        </p:txBody>
      </p:sp>
      <p:sp>
        <p:nvSpPr>
          <p:cNvPr id="14339" name="Rectangle 5">
            <a:extLst>
              <a:ext uri="{FF2B5EF4-FFF2-40B4-BE49-F238E27FC236}">
                <a16:creationId xmlns:a16="http://schemas.microsoft.com/office/drawing/2014/main" id="{CD17EC0A-DDC1-D2DB-5922-856125E57F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340" name="Rectangle 7">
            <a:extLst>
              <a:ext uri="{FF2B5EF4-FFF2-40B4-BE49-F238E27FC236}">
                <a16:creationId xmlns:a16="http://schemas.microsoft.com/office/drawing/2014/main" id="{7F641E7F-9C81-BE69-AC12-5D1360350E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341" name="Rectangle 9">
            <a:extLst>
              <a:ext uri="{FF2B5EF4-FFF2-40B4-BE49-F238E27FC236}">
                <a16:creationId xmlns:a16="http://schemas.microsoft.com/office/drawing/2014/main" id="{7F4B8F90-DA7A-8B58-A2C8-203137C59A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342" name="灯片编号占位符 1">
            <a:extLst>
              <a:ext uri="{FF2B5EF4-FFF2-40B4-BE49-F238E27FC236}">
                <a16:creationId xmlns:a16="http://schemas.microsoft.com/office/drawing/2014/main" id="{42EC2BE8-86C9-EB32-C345-30818D8B1A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556C4D5-F48C-44C6-B56A-DD34153AECFA}" type="slidenum">
              <a:rPr lang="en-US" altLang="zh-CN" sz="1400" smtClean="0"/>
              <a:pPr>
                <a:spcBef>
                  <a:spcPct val="0"/>
                </a:spcBef>
                <a:buFontTx/>
                <a:buNone/>
              </a:pPr>
              <a:t>9</a:t>
            </a:fld>
            <a:endParaRPr lang="en-US" altLang="zh-CN" sz="1400"/>
          </a:p>
        </p:txBody>
      </p:sp>
      <p:sp>
        <p:nvSpPr>
          <p:cNvPr id="7" name="文本框 6">
            <a:extLst>
              <a:ext uri="{FF2B5EF4-FFF2-40B4-BE49-F238E27FC236}">
                <a16:creationId xmlns:a16="http://schemas.microsoft.com/office/drawing/2014/main" id="{F8CADEA8-86D2-1E60-3332-086D76FFABF1}"/>
              </a:ext>
            </a:extLst>
          </p:cNvPr>
          <p:cNvSpPr txBox="1"/>
          <p:nvPr/>
        </p:nvSpPr>
        <p:spPr>
          <a:xfrm>
            <a:off x="295275" y="1366838"/>
            <a:ext cx="8362950" cy="5354637"/>
          </a:xfrm>
          <a:prstGeom prst="rect">
            <a:avLst/>
          </a:prstGeom>
          <a:noFill/>
        </p:spPr>
        <p:txBody>
          <a:bodyPr>
            <a:spAutoFit/>
          </a:bodyPr>
          <a:lstStyle/>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endParaRPr lang="en-US" altLang="zh-CN" kern="100" dirty="0">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(b) Cache associativity (1-, 2-, 4-, or 8-way</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8192 = 2^13 ,   64 = 2^6, </a:t>
            </a:r>
          </a:p>
          <a:p>
            <a:pPr algn="just">
              <a:defRPr/>
            </a:pP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cache size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最大为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8KB, index bits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最多为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7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16384 = 2^14,     4096=2^12,  </a:t>
            </a:r>
          </a:p>
          <a:p>
            <a:pPr algn="just">
              <a:defRPr/>
            </a:pP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32768=2^15,    3072=3*2^10</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b) 4 –way.    The cache block size is 64B. Thus there are 6 offset bits.</a:t>
            </a:r>
          </a:p>
          <a:p>
            <a:pPr algn="just">
              <a:defRPr/>
            </a:pPr>
            <a:endPar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If 1-way, 63 would miss, since 8192 would map to the same set regardless of cache size </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(i.e.., bits 6 to 12 are equal).</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index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部分相同为</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0                                  index bits</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最多</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6</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a:t>
            </a:r>
            <a:endPar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Address 0, 4096, 8192, 16384, and 32768 map to the same set. If 2-way, the send access to 8192 and 16384 (in sequence 2) would not hit.</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index bits </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最多</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a:t>
            </a:r>
            <a:r>
              <a:rPr lang="zh-CN" altLang="en-US"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位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1024 = 2^10   3072=3*2^10</a:t>
            </a:r>
          </a:p>
          <a:p>
            <a:pPr algn="just">
              <a:defRPr/>
            </a:pP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If 8-way, 1024 and 3072 would map to the same set as 0, 4096, 8192, 16384, and 32768, since they all </a:t>
            </a:r>
            <a:r>
              <a:rPr lang="en-US" altLang="zh-CN"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share bits 6 to 9</a:t>
            </a:r>
            <a:r>
              <a:rPr lang="en-US" altLang="zh-CN" kern="100" dirty="0">
                <a:solidFill>
                  <a:srgbClr val="0070C0"/>
                </a:solidFill>
                <a:latin typeface="Times New Roman" panose="02020603050405020304" pitchFamily="18" charset="0"/>
                <a:ea typeface="等线" panose="02010600030101010101" pitchFamily="2" charset="-122"/>
                <a:cs typeface="Times New Roman" panose="02020603050405020304" pitchFamily="18" charset="0"/>
              </a:rPr>
              <a:t>. In that case, 0 and 8192 would hits in sequence 3. That is not possible because there are only 2 hits in sequence3. 32768, 1024, and 3072 are compulsory misses, while 129 is a hit (address 128 was access by sequence 1). Thus, either 0 or 8192 should miss in sequence 3.</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4344" name="图片 2">
            <a:extLst>
              <a:ext uri="{FF2B5EF4-FFF2-40B4-BE49-F238E27FC236}">
                <a16:creationId xmlns:a16="http://schemas.microsoft.com/office/drawing/2014/main" id="{4732FC84-CE4B-B1FD-4F04-E3176AB85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421"/>
          <a:stretch>
            <a:fillRect/>
          </a:stretch>
        </p:blipFill>
        <p:spPr bwMode="auto">
          <a:xfrm>
            <a:off x="611188" y="1030288"/>
            <a:ext cx="7507287"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图片 2">
            <a:extLst>
              <a:ext uri="{FF2B5EF4-FFF2-40B4-BE49-F238E27FC236}">
                <a16:creationId xmlns:a16="http://schemas.microsoft.com/office/drawing/2014/main" id="{CF076763-EB71-9B5F-5443-CCFD186FB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60325"/>
            <a:ext cx="355123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a:extLst>
              <a:ext uri="{FF2B5EF4-FFF2-40B4-BE49-F238E27FC236}">
                <a16:creationId xmlns:a16="http://schemas.microsoft.com/office/drawing/2014/main" id="{F806D9AF-E39A-F7FA-4D91-6BAFDB074CB9}"/>
              </a:ext>
            </a:extLst>
          </p:cNvPr>
          <p:cNvCxnSpPr>
            <a:cxnSpLocks/>
          </p:cNvCxnSpPr>
          <p:nvPr/>
        </p:nvCxnSpPr>
        <p:spPr>
          <a:xfrm>
            <a:off x="3563938" y="4437063"/>
            <a:ext cx="0" cy="13493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347" name="文本框 9">
            <a:extLst>
              <a:ext uri="{FF2B5EF4-FFF2-40B4-BE49-F238E27FC236}">
                <a16:creationId xmlns:a16="http://schemas.microsoft.com/office/drawing/2014/main" id="{87DC232B-AD98-7388-EAA8-8168C77F79FF}"/>
              </a:ext>
            </a:extLst>
          </p:cNvPr>
          <p:cNvSpPr txBox="1">
            <a:spLocks noChangeArrowheads="1"/>
          </p:cNvSpPr>
          <p:nvPr/>
        </p:nvSpPr>
        <p:spPr bwMode="auto">
          <a:xfrm>
            <a:off x="7426325" y="3063875"/>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2060"/>
                </a:solidFill>
              </a:rPr>
              <a:t>Index</a:t>
            </a:r>
            <a:r>
              <a:rPr lang="zh-CN" altLang="en-US" sz="1800">
                <a:solidFill>
                  <a:srgbClr val="002060"/>
                </a:solidFill>
              </a:rPr>
              <a:t>指定</a:t>
            </a:r>
            <a:r>
              <a:rPr lang="en-US" altLang="zh-CN" sz="1800">
                <a:solidFill>
                  <a:srgbClr val="002060"/>
                </a:solidFill>
              </a:rPr>
              <a:t>set</a:t>
            </a:r>
            <a:endParaRPr lang="zh-CN" altLang="en-US" sz="1800">
              <a:solidFill>
                <a:srgbClr val="00206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9FFDF33C-32F6-0961-A540-514320D12481}"/>
              </a:ext>
            </a:extLst>
          </p:cNvPr>
          <p:cNvSpPr>
            <a:spLocks noGrp="1" noChangeArrowheads="1"/>
          </p:cNvSpPr>
          <p:nvPr>
            <p:ph type="title"/>
          </p:nvPr>
        </p:nvSpPr>
        <p:spPr/>
        <p:txBody>
          <a:bodyPr/>
          <a:lstStyle/>
          <a:p>
            <a:r>
              <a:rPr lang="en-US" altLang="zh-CN"/>
              <a:t>Project2</a:t>
            </a:r>
            <a:endParaRPr lang="zh-CN" altLang="en-US"/>
          </a:p>
        </p:txBody>
      </p:sp>
      <p:sp>
        <p:nvSpPr>
          <p:cNvPr id="91139" name="灯片编号占位符 3">
            <a:extLst>
              <a:ext uri="{FF2B5EF4-FFF2-40B4-BE49-F238E27FC236}">
                <a16:creationId xmlns:a16="http://schemas.microsoft.com/office/drawing/2014/main" id="{8D758038-E923-C6F0-BA5E-628467CAE9A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7C3567F-8675-4D9E-B499-4707225F7EB8}" type="slidenum">
              <a:rPr lang="en-US" altLang="zh-CN" sz="1400" smtClean="0"/>
              <a:pPr>
                <a:spcBef>
                  <a:spcPct val="0"/>
                </a:spcBef>
                <a:buFontTx/>
                <a:buNone/>
              </a:pPr>
              <a:t>90</a:t>
            </a:fld>
            <a:endParaRPr lang="en-US" altLang="zh-CN" sz="1400"/>
          </a:p>
        </p:txBody>
      </p:sp>
      <p:sp>
        <p:nvSpPr>
          <p:cNvPr id="91140" name="文本框 2">
            <a:extLst>
              <a:ext uri="{FF2B5EF4-FFF2-40B4-BE49-F238E27FC236}">
                <a16:creationId xmlns:a16="http://schemas.microsoft.com/office/drawing/2014/main" id="{88F20A13-0EF2-1BFF-828D-59404E10785D}"/>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91141" name="文本框 29">
            <a:extLst>
              <a:ext uri="{FF2B5EF4-FFF2-40B4-BE49-F238E27FC236}">
                <a16:creationId xmlns:a16="http://schemas.microsoft.com/office/drawing/2014/main" id="{2E9E32C1-59E9-C21C-31E8-F3C0154CA933}"/>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1</a:t>
            </a:r>
            <a:r>
              <a:rPr lang="zh-CN" altLang="en-US" sz="1800"/>
              <a:t>：仿真器拓展，完成以下</a:t>
            </a:r>
            <a:r>
              <a:rPr lang="en-US" altLang="zh-CN" sz="1800"/>
              <a:t>R-type</a:t>
            </a:r>
            <a:r>
              <a:rPr lang="zh-CN" altLang="en-US" sz="1800"/>
              <a:t>指令，并自行设计一条指令实现优化。</a:t>
            </a:r>
            <a:endParaRPr lang="en-US" altLang="zh-CN" sz="1800"/>
          </a:p>
        </p:txBody>
      </p:sp>
      <p:sp>
        <p:nvSpPr>
          <p:cNvPr id="91142" name="文本框 3">
            <a:extLst>
              <a:ext uri="{FF2B5EF4-FFF2-40B4-BE49-F238E27FC236}">
                <a16:creationId xmlns:a16="http://schemas.microsoft.com/office/drawing/2014/main" id="{86FEBBF5-9403-2A05-49F2-5C7EF2050E30}"/>
              </a:ext>
            </a:extLst>
          </p:cNvPr>
          <p:cNvSpPr txBox="1">
            <a:spLocks noChangeArrowheads="1"/>
          </p:cNvSpPr>
          <p:nvPr/>
        </p:nvSpPr>
        <p:spPr bwMode="auto">
          <a:xfrm>
            <a:off x="536575" y="1809750"/>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 Hart: </a:t>
            </a:r>
            <a:r>
              <a:rPr lang="zh-CN" altLang="en-US" sz="1800"/>
              <a:t>指令执行</a:t>
            </a:r>
            <a:endParaRPr lang="en-US" altLang="zh-CN" sz="1800"/>
          </a:p>
          <a:p>
            <a:pPr>
              <a:spcBef>
                <a:spcPct val="0"/>
              </a:spcBef>
              <a:buFontTx/>
              <a:buNone/>
            </a:pPr>
            <a:r>
              <a:rPr lang="zh-CN" altLang="en-US" sz="1800"/>
              <a:t>在完成执行函数后，你需要参照 </a:t>
            </a:r>
            <a:r>
              <a:rPr lang="en-US" altLang="zh-CN" sz="1800"/>
              <a:t>cube </a:t>
            </a:r>
            <a:r>
              <a:rPr lang="zh-CN" altLang="en-US" sz="1800"/>
              <a:t>指令在 </a:t>
            </a:r>
            <a:r>
              <a:rPr lang="en-US" altLang="zh-CN" sz="1800"/>
              <a:t>Hart.cpp </a:t>
            </a:r>
            <a:r>
              <a:rPr lang="zh-CN" altLang="en-US" sz="1800"/>
              <a:t>文件 </a:t>
            </a:r>
            <a:r>
              <a:rPr lang="en-US" altLang="zh-CN" sz="1800"/>
              <a:t>5442 </a:t>
            </a:r>
            <a:r>
              <a:rPr lang="zh-CN" altLang="en-US" sz="1800"/>
              <a:t>行开始的</a:t>
            </a:r>
          </a:p>
          <a:p>
            <a:pPr>
              <a:spcBef>
                <a:spcPct val="0"/>
              </a:spcBef>
              <a:buFontTx/>
              <a:buNone/>
            </a:pPr>
            <a:r>
              <a:rPr lang="en-US" altLang="zh-CN" sz="1800"/>
              <a:t>execute()</a:t>
            </a:r>
            <a:r>
              <a:rPr lang="zh-CN" altLang="en-US" sz="1800"/>
              <a:t>函数中添加拓展指令的 </a:t>
            </a:r>
            <a:r>
              <a:rPr lang="en-US" altLang="zh-CN" sz="1800"/>
              <a:t>label </a:t>
            </a:r>
            <a:r>
              <a:rPr lang="zh-CN" altLang="en-US" sz="1800"/>
              <a:t>以及相应的跳转执行，</a:t>
            </a:r>
            <a:r>
              <a:rPr lang="en-US" altLang="zh-CN" sz="1800"/>
              <a:t>cube </a:t>
            </a:r>
            <a:r>
              <a:rPr lang="zh-CN" altLang="en-US" sz="1800"/>
              <a:t>指令的</a:t>
            </a:r>
          </a:p>
          <a:p>
            <a:pPr>
              <a:spcBef>
                <a:spcPct val="0"/>
              </a:spcBef>
              <a:buFontTx/>
              <a:buNone/>
            </a:pPr>
            <a:r>
              <a:rPr lang="en-US" altLang="zh-CN" sz="1800"/>
              <a:t>label </a:t>
            </a:r>
            <a:r>
              <a:rPr lang="zh-CN" altLang="en-US" sz="1800"/>
              <a:t>已 于 </a:t>
            </a:r>
            <a:r>
              <a:rPr lang="en-US" altLang="zh-CN" sz="1800"/>
              <a:t>6007 </a:t>
            </a:r>
            <a:r>
              <a:rPr lang="zh-CN" altLang="en-US" sz="1800"/>
              <a:t>行给出，执行跳转已于 </a:t>
            </a:r>
            <a:r>
              <a:rPr lang="en-US" altLang="zh-CN" sz="1800"/>
              <a:t>6171 </a:t>
            </a:r>
            <a:r>
              <a:rPr lang="zh-CN" altLang="en-US" sz="1800"/>
              <a:t>行给出。</a:t>
            </a:r>
            <a:endParaRPr lang="en-US" altLang="zh-CN" sz="1800"/>
          </a:p>
        </p:txBody>
      </p:sp>
      <p:pic>
        <p:nvPicPr>
          <p:cNvPr id="91143" name="图片 2">
            <a:extLst>
              <a:ext uri="{FF2B5EF4-FFF2-40B4-BE49-F238E27FC236}">
                <a16:creationId xmlns:a16="http://schemas.microsoft.com/office/drawing/2014/main" id="{1D491ABE-41C4-D0CE-0E62-BD4B4DFF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444875"/>
            <a:ext cx="42291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图片 5">
            <a:extLst>
              <a:ext uri="{FF2B5EF4-FFF2-40B4-BE49-F238E27FC236}">
                <a16:creationId xmlns:a16="http://schemas.microsoft.com/office/drawing/2014/main" id="{D1071238-618E-FEA3-CDF2-E10CF7FA0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4773613"/>
            <a:ext cx="4191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5" name="图片 10">
            <a:extLst>
              <a:ext uri="{FF2B5EF4-FFF2-40B4-BE49-F238E27FC236}">
                <a16:creationId xmlns:a16="http://schemas.microsoft.com/office/drawing/2014/main" id="{61BE0979-5B88-7083-66D1-E9E3ECD8D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825" y="4024313"/>
            <a:ext cx="408463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6" name="文本框 12">
            <a:extLst>
              <a:ext uri="{FF2B5EF4-FFF2-40B4-BE49-F238E27FC236}">
                <a16:creationId xmlns:a16="http://schemas.microsoft.com/office/drawing/2014/main" id="{6B5A91D9-1682-BCDB-4709-060398F50EC3}"/>
              </a:ext>
            </a:extLst>
          </p:cNvPr>
          <p:cNvSpPr txBox="1">
            <a:spLocks noChangeArrowheads="1"/>
          </p:cNvSpPr>
          <p:nvPr/>
        </p:nvSpPr>
        <p:spPr bwMode="auto">
          <a:xfrm>
            <a:off x="4643438" y="3449638"/>
            <a:ext cx="4230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a:t>Hart.hpp </a:t>
            </a:r>
            <a:r>
              <a:rPr lang="zh-CN" altLang="en-US" sz="1400"/>
              <a:t>文件中 </a:t>
            </a:r>
            <a:r>
              <a:rPr lang="en-US" altLang="zh-CN" sz="1400"/>
              <a:t>1848 </a:t>
            </a:r>
            <a:r>
              <a:rPr lang="zh-CN" altLang="en-US" sz="1400"/>
              <a:t>行起已添加拓展执行函数的声明。自行设计的指令需要添加声明。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272D8480-475C-1A96-4EA0-7BB8D8357197}"/>
              </a:ext>
            </a:extLst>
          </p:cNvPr>
          <p:cNvSpPr>
            <a:spLocks noGrp="1" noChangeArrowheads="1"/>
          </p:cNvSpPr>
          <p:nvPr>
            <p:ph type="title"/>
          </p:nvPr>
        </p:nvSpPr>
        <p:spPr/>
        <p:txBody>
          <a:bodyPr/>
          <a:lstStyle/>
          <a:p>
            <a:r>
              <a:rPr lang="en-US" altLang="zh-CN"/>
              <a:t>Project2</a:t>
            </a:r>
            <a:endParaRPr lang="zh-CN" altLang="en-US"/>
          </a:p>
        </p:txBody>
      </p:sp>
      <p:sp>
        <p:nvSpPr>
          <p:cNvPr id="92163" name="灯片编号占位符 3">
            <a:extLst>
              <a:ext uri="{FF2B5EF4-FFF2-40B4-BE49-F238E27FC236}">
                <a16:creationId xmlns:a16="http://schemas.microsoft.com/office/drawing/2014/main" id="{C686C006-09CE-409B-97B7-C275F62FCDF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D60EF21-FE4D-4678-8FD2-959C65A6A900}" type="slidenum">
              <a:rPr lang="en-US" altLang="zh-CN" sz="1400" smtClean="0"/>
              <a:pPr>
                <a:spcBef>
                  <a:spcPct val="0"/>
                </a:spcBef>
                <a:buFontTx/>
                <a:buNone/>
              </a:pPr>
              <a:t>91</a:t>
            </a:fld>
            <a:endParaRPr lang="en-US" altLang="zh-CN" sz="1400"/>
          </a:p>
        </p:txBody>
      </p:sp>
      <p:sp>
        <p:nvSpPr>
          <p:cNvPr id="92164" name="文本框 2">
            <a:extLst>
              <a:ext uri="{FF2B5EF4-FFF2-40B4-BE49-F238E27FC236}">
                <a16:creationId xmlns:a16="http://schemas.microsoft.com/office/drawing/2014/main" id="{F47A5302-F7CC-082D-B63F-962C59E2CA0D}"/>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92165" name="文本框 29">
            <a:extLst>
              <a:ext uri="{FF2B5EF4-FFF2-40B4-BE49-F238E27FC236}">
                <a16:creationId xmlns:a16="http://schemas.microsoft.com/office/drawing/2014/main" id="{9DA83684-1C8F-0CD0-ABC5-1A18A86532ED}"/>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2</a:t>
            </a:r>
            <a:r>
              <a:rPr lang="zh-CN" altLang="en-US" sz="1800"/>
              <a:t>：优化</a:t>
            </a:r>
            <a:r>
              <a:rPr lang="en-US" altLang="zh-CN" sz="1800"/>
              <a:t>SM3</a:t>
            </a:r>
            <a:r>
              <a:rPr lang="zh-CN" altLang="en-US" sz="1800"/>
              <a:t>加密算法。</a:t>
            </a:r>
            <a:endParaRPr lang="en-US" altLang="zh-CN" sz="1800"/>
          </a:p>
        </p:txBody>
      </p:sp>
      <p:sp>
        <p:nvSpPr>
          <p:cNvPr id="92166" name="文本框 3">
            <a:extLst>
              <a:ext uri="{FF2B5EF4-FFF2-40B4-BE49-F238E27FC236}">
                <a16:creationId xmlns:a16="http://schemas.microsoft.com/office/drawing/2014/main" id="{1DDDC152-E907-A12D-AC77-C95E7534A6F4}"/>
              </a:ext>
            </a:extLst>
          </p:cNvPr>
          <p:cNvSpPr txBox="1">
            <a:spLocks noChangeArrowheads="1"/>
          </p:cNvSpPr>
          <p:nvPr/>
        </p:nvSpPr>
        <p:spPr bwMode="auto">
          <a:xfrm>
            <a:off x="323850" y="1614488"/>
            <a:ext cx="83629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利用拓展指令 </a:t>
            </a:r>
            <a:r>
              <a:rPr lang="en-US" altLang="zh-CN" sz="1800"/>
              <a:t>rotleft</a:t>
            </a:r>
            <a:r>
              <a:rPr lang="zh-CN" altLang="en-US" sz="1800"/>
              <a:t>、</a:t>
            </a:r>
            <a:r>
              <a:rPr lang="en-US" altLang="zh-CN" sz="1800"/>
              <a:t>rotright</a:t>
            </a:r>
            <a:r>
              <a:rPr lang="zh-CN" altLang="en-US" sz="1800"/>
              <a:t>、</a:t>
            </a:r>
            <a:r>
              <a:rPr lang="en-US" altLang="zh-CN" sz="1800"/>
              <a:t>reverse</a:t>
            </a:r>
            <a:r>
              <a:rPr lang="zh-CN" altLang="en-US" sz="1800"/>
              <a:t>、</a:t>
            </a:r>
            <a:r>
              <a:rPr lang="en-US" altLang="zh-CN" sz="1800"/>
              <a:t>notand</a:t>
            </a:r>
            <a:r>
              <a:rPr lang="zh-CN" altLang="en-US" sz="1800"/>
              <a:t>，对照 </a:t>
            </a:r>
            <a:r>
              <a:rPr lang="en-US" altLang="zh-CN" sz="1800"/>
              <a:t>sm3.c </a:t>
            </a:r>
            <a:r>
              <a:rPr lang="zh-CN" altLang="en-US" sz="1800"/>
              <a:t>修改 </a:t>
            </a:r>
            <a:r>
              <a:rPr lang="en-US" altLang="zh-CN" sz="1800"/>
              <a:t>sm3.s </a:t>
            </a:r>
            <a:r>
              <a:rPr lang="zh-CN" altLang="en-US" sz="1800"/>
              <a:t>汇编文件，将原来汇编文件中的部分指令等价转换为拓展指令。</a:t>
            </a:r>
            <a:endParaRPr lang="en-US" altLang="zh-CN" sz="1800"/>
          </a:p>
          <a:p>
            <a:pPr>
              <a:spcBef>
                <a:spcPct val="0"/>
              </a:spcBef>
              <a:buFontTx/>
              <a:buNone/>
            </a:pPr>
            <a:r>
              <a:rPr lang="zh-CN" altLang="en-US" sz="1800"/>
              <a:t>实验重点关注</a:t>
            </a:r>
            <a:r>
              <a:rPr lang="en-US" altLang="zh-CN" sz="1800"/>
              <a:t>sm3_str_summ()</a:t>
            </a:r>
            <a:r>
              <a:rPr lang="zh-CN" altLang="en-US" sz="1800"/>
              <a:t>函数。</a:t>
            </a:r>
          </a:p>
        </p:txBody>
      </p:sp>
      <p:pic>
        <p:nvPicPr>
          <p:cNvPr id="92167" name="图片 5">
            <a:extLst>
              <a:ext uri="{FF2B5EF4-FFF2-40B4-BE49-F238E27FC236}">
                <a16:creationId xmlns:a16="http://schemas.microsoft.com/office/drawing/2014/main" id="{39D03BA0-8AAD-9F73-4455-99B01F086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709863"/>
            <a:ext cx="77485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图片 7">
            <a:extLst>
              <a:ext uri="{FF2B5EF4-FFF2-40B4-BE49-F238E27FC236}">
                <a16:creationId xmlns:a16="http://schemas.microsoft.com/office/drawing/2014/main" id="{2BD23CC2-4DA3-5F66-04B9-ED46E357C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3951288"/>
            <a:ext cx="432117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图片 8">
            <a:extLst>
              <a:ext uri="{FF2B5EF4-FFF2-40B4-BE49-F238E27FC236}">
                <a16:creationId xmlns:a16="http://schemas.microsoft.com/office/drawing/2014/main" id="{ECF26AD0-A920-3A4B-0F2F-02E8FCB9A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336925"/>
            <a:ext cx="562768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E706FDD8-67DD-63CF-5055-8C93FC76B936}"/>
              </a:ext>
            </a:extLst>
          </p:cNvPr>
          <p:cNvSpPr>
            <a:spLocks noGrp="1" noChangeArrowheads="1"/>
          </p:cNvSpPr>
          <p:nvPr>
            <p:ph type="title"/>
          </p:nvPr>
        </p:nvSpPr>
        <p:spPr/>
        <p:txBody>
          <a:bodyPr/>
          <a:lstStyle/>
          <a:p>
            <a:r>
              <a:rPr lang="en-US" altLang="zh-CN"/>
              <a:t>Project2</a:t>
            </a:r>
            <a:endParaRPr lang="zh-CN" altLang="en-US"/>
          </a:p>
        </p:txBody>
      </p:sp>
      <p:sp>
        <p:nvSpPr>
          <p:cNvPr id="93187" name="灯片编号占位符 3">
            <a:extLst>
              <a:ext uri="{FF2B5EF4-FFF2-40B4-BE49-F238E27FC236}">
                <a16:creationId xmlns:a16="http://schemas.microsoft.com/office/drawing/2014/main" id="{28866532-CE56-70B7-22DA-CEFC3FAC52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A37C976-2A10-4007-B3C7-F12B8782921C}" type="slidenum">
              <a:rPr lang="en-US" altLang="zh-CN" sz="1400" smtClean="0"/>
              <a:pPr>
                <a:spcBef>
                  <a:spcPct val="0"/>
                </a:spcBef>
                <a:buFontTx/>
                <a:buNone/>
              </a:pPr>
              <a:t>92</a:t>
            </a:fld>
            <a:endParaRPr lang="en-US" altLang="zh-CN" sz="1400"/>
          </a:p>
        </p:txBody>
      </p:sp>
      <p:sp>
        <p:nvSpPr>
          <p:cNvPr id="93188" name="文本框 2">
            <a:extLst>
              <a:ext uri="{FF2B5EF4-FFF2-40B4-BE49-F238E27FC236}">
                <a16:creationId xmlns:a16="http://schemas.microsoft.com/office/drawing/2014/main" id="{7765C6F6-6019-A833-34B3-157885C0366C}"/>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93189" name="文本框 29">
            <a:extLst>
              <a:ext uri="{FF2B5EF4-FFF2-40B4-BE49-F238E27FC236}">
                <a16:creationId xmlns:a16="http://schemas.microsoft.com/office/drawing/2014/main" id="{FD52920F-5C86-8E98-971E-8ACA95BC9660}"/>
              </a:ext>
            </a:extLst>
          </p:cNvPr>
          <p:cNvSpPr txBox="1">
            <a:spLocks noChangeArrowheads="1"/>
          </p:cNvSpPr>
          <p:nvPr/>
        </p:nvSpPr>
        <p:spPr bwMode="auto">
          <a:xfrm>
            <a:off x="342900" y="1295400"/>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2</a:t>
            </a:r>
            <a:r>
              <a:rPr lang="zh-CN" altLang="en-US" sz="1800"/>
              <a:t>：优化</a:t>
            </a:r>
            <a:r>
              <a:rPr lang="en-US" altLang="zh-CN" sz="1800"/>
              <a:t>SM3</a:t>
            </a:r>
            <a:r>
              <a:rPr lang="zh-CN" altLang="en-US" sz="1800"/>
              <a:t>加密算法。</a:t>
            </a:r>
            <a:endParaRPr lang="en-US" altLang="zh-CN" sz="1800"/>
          </a:p>
        </p:txBody>
      </p:sp>
      <p:sp>
        <p:nvSpPr>
          <p:cNvPr id="93190" name="文本框 3">
            <a:extLst>
              <a:ext uri="{FF2B5EF4-FFF2-40B4-BE49-F238E27FC236}">
                <a16:creationId xmlns:a16="http://schemas.microsoft.com/office/drawing/2014/main" id="{64E44B15-49D4-E8F3-B673-D98E1E4F62DB}"/>
              </a:ext>
            </a:extLst>
          </p:cNvPr>
          <p:cNvSpPr txBox="1">
            <a:spLocks noChangeArrowheads="1"/>
          </p:cNvSpPr>
          <p:nvPr/>
        </p:nvSpPr>
        <p:spPr bwMode="auto">
          <a:xfrm>
            <a:off x="323850" y="1614488"/>
            <a:ext cx="849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在</a:t>
            </a:r>
            <a:r>
              <a:rPr lang="en-US" altLang="zh-CN" sz="1800"/>
              <a:t>sm3.c</a:t>
            </a:r>
            <a:r>
              <a:rPr lang="zh-CN" altLang="en-US" sz="1800"/>
              <a:t>文件中找到用到拓展指令的代码，找到相应</a:t>
            </a:r>
            <a:r>
              <a:rPr lang="en-US" altLang="zh-CN" sz="1800"/>
              <a:t>C</a:t>
            </a:r>
            <a:r>
              <a:rPr lang="zh-CN" altLang="en-US" sz="1800"/>
              <a:t>代码在</a:t>
            </a:r>
            <a:r>
              <a:rPr lang="en-US" altLang="zh-CN" sz="1800"/>
              <a:t>sm3.s</a:t>
            </a:r>
            <a:r>
              <a:rPr lang="zh-CN" altLang="en-US" sz="1800"/>
              <a:t>中的汇编代码，用优化汇编代替原来汇编。</a:t>
            </a:r>
          </a:p>
        </p:txBody>
      </p:sp>
      <p:pic>
        <p:nvPicPr>
          <p:cNvPr id="93191" name="图片 1">
            <a:extLst>
              <a:ext uri="{FF2B5EF4-FFF2-40B4-BE49-F238E27FC236}">
                <a16:creationId xmlns:a16="http://schemas.microsoft.com/office/drawing/2014/main" id="{3817E3E8-B2C9-FAF6-0BBA-7536EAA0E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46" t="59729" r="6812" b="18991"/>
          <a:stretch>
            <a:fillRect/>
          </a:stretch>
        </p:blipFill>
        <p:spPr bwMode="auto">
          <a:xfrm>
            <a:off x="63500" y="4814888"/>
            <a:ext cx="53990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图片 5">
            <a:extLst>
              <a:ext uri="{FF2B5EF4-FFF2-40B4-BE49-F238E27FC236}">
                <a16:creationId xmlns:a16="http://schemas.microsoft.com/office/drawing/2014/main" id="{7D203D48-5300-A3E3-4DF6-2A9BFE861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2514600"/>
            <a:ext cx="36639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3" name="图片 11">
            <a:extLst>
              <a:ext uri="{FF2B5EF4-FFF2-40B4-BE49-F238E27FC236}">
                <a16:creationId xmlns:a16="http://schemas.microsoft.com/office/drawing/2014/main" id="{62096175-B8EA-3B82-CCD5-EAB28B142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3" y="3208338"/>
            <a:ext cx="37798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4" name="图片 13">
            <a:extLst>
              <a:ext uri="{FF2B5EF4-FFF2-40B4-BE49-F238E27FC236}">
                <a16:creationId xmlns:a16="http://schemas.microsoft.com/office/drawing/2014/main" id="{6A138B49-474D-FE85-89C5-B08777E26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113" y="2222500"/>
            <a:ext cx="25225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5" name="图片 15">
            <a:extLst>
              <a:ext uri="{FF2B5EF4-FFF2-40B4-BE49-F238E27FC236}">
                <a16:creationId xmlns:a16="http://schemas.microsoft.com/office/drawing/2014/main" id="{9B4E2B69-A3BE-1F58-5098-1A3A69389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963" y="3303588"/>
            <a:ext cx="24526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6" name="文本框 16">
            <a:extLst>
              <a:ext uri="{FF2B5EF4-FFF2-40B4-BE49-F238E27FC236}">
                <a16:creationId xmlns:a16="http://schemas.microsoft.com/office/drawing/2014/main" id="{3857B516-560F-E745-2CD7-D2EFF8F44E8A}"/>
              </a:ext>
            </a:extLst>
          </p:cNvPr>
          <p:cNvSpPr txBox="1">
            <a:spLocks noChangeArrowheads="1"/>
          </p:cNvSpPr>
          <p:nvPr/>
        </p:nvSpPr>
        <p:spPr bwMode="auto">
          <a:xfrm>
            <a:off x="4957763" y="2897188"/>
            <a:ext cx="3959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a5</a:t>
            </a:r>
            <a:r>
              <a:rPr lang="zh-CN" altLang="en-US" sz="1800"/>
              <a:t> </a:t>
            </a:r>
            <a:r>
              <a:rPr lang="en-US" altLang="zh-CN" sz="1800"/>
              <a:t>=</a:t>
            </a:r>
            <a:r>
              <a:rPr lang="zh-CN" altLang="en-US" sz="1800"/>
              <a:t> </a:t>
            </a:r>
            <a:r>
              <a:rPr lang="en-US" altLang="zh-CN" sz="1800"/>
              <a:t>(a5 &lt;&lt; 19) | (a5</a:t>
            </a:r>
            <a:r>
              <a:rPr lang="zh-CN" altLang="en-US" sz="1800"/>
              <a:t> </a:t>
            </a:r>
            <a:r>
              <a:rPr lang="en-US" altLang="zh-CN" sz="1800"/>
              <a:t>&gt;&gt;</a:t>
            </a:r>
            <a:r>
              <a:rPr lang="zh-CN" altLang="en-US" sz="1800"/>
              <a:t> </a:t>
            </a:r>
            <a:r>
              <a:rPr lang="en-US" altLang="zh-CN" sz="1800"/>
              <a:t>(32</a:t>
            </a:r>
            <a:r>
              <a:rPr lang="zh-CN" altLang="en-US" sz="1800"/>
              <a:t> </a:t>
            </a:r>
            <a:r>
              <a:rPr lang="en-US" altLang="zh-CN" sz="1800"/>
              <a:t>–</a:t>
            </a:r>
            <a:r>
              <a:rPr lang="zh-CN" altLang="en-US" sz="1800"/>
              <a:t> </a:t>
            </a:r>
            <a:r>
              <a:rPr lang="en-US" altLang="zh-CN" sz="1800"/>
              <a:t>19))</a:t>
            </a:r>
            <a:endParaRPr lang="zh-CN" altLang="en-US" sz="1800"/>
          </a:p>
        </p:txBody>
      </p:sp>
      <p:sp>
        <p:nvSpPr>
          <p:cNvPr id="93197" name="文本框 17">
            <a:extLst>
              <a:ext uri="{FF2B5EF4-FFF2-40B4-BE49-F238E27FC236}">
                <a16:creationId xmlns:a16="http://schemas.microsoft.com/office/drawing/2014/main" id="{B8C8506C-020F-1A57-62FF-3CC0A5A973EA}"/>
              </a:ext>
            </a:extLst>
          </p:cNvPr>
          <p:cNvSpPr txBox="1">
            <a:spLocks noChangeArrowheads="1"/>
          </p:cNvSpPr>
          <p:nvPr/>
        </p:nvSpPr>
        <p:spPr bwMode="auto">
          <a:xfrm>
            <a:off x="4725988" y="4021138"/>
            <a:ext cx="3960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a5</a:t>
            </a:r>
            <a:r>
              <a:rPr lang="zh-CN" altLang="en-US" sz="1800"/>
              <a:t> </a:t>
            </a:r>
            <a:r>
              <a:rPr lang="en-US" altLang="zh-CN" sz="1800"/>
              <a:t>=</a:t>
            </a:r>
            <a:r>
              <a:rPr lang="zh-CN" altLang="en-US" sz="1800"/>
              <a:t> </a:t>
            </a:r>
            <a:r>
              <a:rPr lang="en-US" altLang="zh-CN" sz="1800"/>
              <a:t>(a5 &lt;&lt; 9) | (a5</a:t>
            </a:r>
            <a:r>
              <a:rPr lang="zh-CN" altLang="en-US" sz="1800"/>
              <a:t> </a:t>
            </a:r>
            <a:r>
              <a:rPr lang="en-US" altLang="zh-CN" sz="1800"/>
              <a:t>&gt;&gt;</a:t>
            </a:r>
            <a:r>
              <a:rPr lang="zh-CN" altLang="en-US" sz="1800"/>
              <a:t> </a:t>
            </a:r>
            <a:r>
              <a:rPr lang="en-US" altLang="zh-CN" sz="1800"/>
              <a:t>(32</a:t>
            </a:r>
            <a:r>
              <a:rPr lang="zh-CN" altLang="en-US" sz="1800"/>
              <a:t> </a:t>
            </a:r>
            <a:r>
              <a:rPr lang="en-US" altLang="zh-CN" sz="1800"/>
              <a:t>–</a:t>
            </a:r>
            <a:r>
              <a:rPr lang="zh-CN" altLang="en-US" sz="1800"/>
              <a:t> </a:t>
            </a:r>
            <a:r>
              <a:rPr lang="en-US" altLang="zh-CN" sz="1800"/>
              <a:t>23))</a:t>
            </a:r>
            <a:endParaRPr lang="zh-CN" altLang="en-US" sz="1800"/>
          </a:p>
        </p:txBody>
      </p:sp>
      <p:pic>
        <p:nvPicPr>
          <p:cNvPr id="93198" name="图片 19">
            <a:extLst>
              <a:ext uri="{FF2B5EF4-FFF2-40B4-BE49-F238E27FC236}">
                <a16:creationId xmlns:a16="http://schemas.microsoft.com/office/drawing/2014/main" id="{CDB92721-41E3-887A-D76C-6922C8095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0238" y="4556125"/>
            <a:ext cx="24542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9" name="文本框 20">
            <a:extLst>
              <a:ext uri="{FF2B5EF4-FFF2-40B4-BE49-F238E27FC236}">
                <a16:creationId xmlns:a16="http://schemas.microsoft.com/office/drawing/2014/main" id="{3603437A-EC59-1697-883E-E881EA116981}"/>
              </a:ext>
            </a:extLst>
          </p:cNvPr>
          <p:cNvSpPr txBox="1">
            <a:spLocks noChangeArrowheads="1"/>
          </p:cNvSpPr>
          <p:nvPr/>
        </p:nvSpPr>
        <p:spPr bwMode="auto">
          <a:xfrm>
            <a:off x="5211763" y="5249863"/>
            <a:ext cx="3959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a5</a:t>
            </a:r>
            <a:r>
              <a:rPr lang="zh-CN" altLang="en-US" sz="1800"/>
              <a:t> </a:t>
            </a:r>
            <a:r>
              <a:rPr lang="en-US" altLang="zh-CN" sz="1800"/>
              <a:t>=</a:t>
            </a:r>
            <a:r>
              <a:rPr lang="zh-CN" altLang="en-US" sz="1800"/>
              <a:t> </a:t>
            </a:r>
            <a:r>
              <a:rPr lang="en-US" altLang="zh-CN" sz="1800"/>
              <a:t>(a5 &gt;&gt; 7) | (a5</a:t>
            </a:r>
            <a:r>
              <a:rPr lang="zh-CN" altLang="en-US" sz="1800"/>
              <a:t> </a:t>
            </a:r>
            <a:r>
              <a:rPr lang="en-US" altLang="zh-CN" sz="1800"/>
              <a:t>&lt;&lt;</a:t>
            </a:r>
            <a:r>
              <a:rPr lang="zh-CN" altLang="en-US" sz="1800"/>
              <a:t> </a:t>
            </a:r>
            <a:r>
              <a:rPr lang="en-US" altLang="zh-CN" sz="1800"/>
              <a:t>(32</a:t>
            </a:r>
            <a:r>
              <a:rPr lang="zh-CN" altLang="en-US" sz="1800"/>
              <a:t> </a:t>
            </a:r>
            <a:r>
              <a:rPr lang="en-US" altLang="zh-CN" sz="1800"/>
              <a:t>–</a:t>
            </a:r>
            <a:r>
              <a:rPr lang="zh-CN" altLang="en-US" sz="1800"/>
              <a:t> </a:t>
            </a:r>
            <a:r>
              <a:rPr lang="en-US" altLang="zh-CN" sz="1800"/>
              <a:t>7))</a:t>
            </a:r>
            <a:endParaRPr lang="zh-CN" altLang="en-US" sz="1800"/>
          </a:p>
        </p:txBody>
      </p:sp>
      <p:pic>
        <p:nvPicPr>
          <p:cNvPr id="93200" name="图片 24">
            <a:extLst>
              <a:ext uri="{FF2B5EF4-FFF2-40B4-BE49-F238E27FC236}">
                <a16:creationId xmlns:a16="http://schemas.microsoft.com/office/drawing/2014/main" id="{737D1A62-B134-F637-E869-7F5E47FAF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3688" y="5684838"/>
            <a:ext cx="3127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D38B7E51-0FC8-D891-0BDE-234A49DD262D}"/>
              </a:ext>
            </a:extLst>
          </p:cNvPr>
          <p:cNvSpPr>
            <a:spLocks noGrp="1" noChangeArrowheads="1"/>
          </p:cNvSpPr>
          <p:nvPr>
            <p:ph type="title"/>
          </p:nvPr>
        </p:nvSpPr>
        <p:spPr/>
        <p:txBody>
          <a:bodyPr/>
          <a:lstStyle/>
          <a:p>
            <a:r>
              <a:rPr lang="en-US" altLang="zh-CN"/>
              <a:t>Project2</a:t>
            </a:r>
            <a:endParaRPr lang="zh-CN" altLang="en-US"/>
          </a:p>
        </p:txBody>
      </p:sp>
      <p:sp>
        <p:nvSpPr>
          <p:cNvPr id="94211" name="灯片编号占位符 3">
            <a:extLst>
              <a:ext uri="{FF2B5EF4-FFF2-40B4-BE49-F238E27FC236}">
                <a16:creationId xmlns:a16="http://schemas.microsoft.com/office/drawing/2014/main" id="{B0663928-9376-47C3-519E-48B2C94524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215B5B-F343-4355-A5E3-91F9CB85CC85}" type="slidenum">
              <a:rPr lang="en-US" altLang="zh-CN" sz="1400" smtClean="0"/>
              <a:pPr>
                <a:spcBef>
                  <a:spcPct val="0"/>
                </a:spcBef>
                <a:buFontTx/>
                <a:buNone/>
              </a:pPr>
              <a:t>93</a:t>
            </a:fld>
            <a:endParaRPr lang="en-US" altLang="zh-CN" sz="1400"/>
          </a:p>
        </p:txBody>
      </p:sp>
      <p:sp>
        <p:nvSpPr>
          <p:cNvPr id="94212" name="文本框 2">
            <a:extLst>
              <a:ext uri="{FF2B5EF4-FFF2-40B4-BE49-F238E27FC236}">
                <a16:creationId xmlns:a16="http://schemas.microsoft.com/office/drawing/2014/main" id="{CC13BAC5-1281-0828-7E41-B8D15F39F119}"/>
              </a:ext>
            </a:extLst>
          </p:cNvPr>
          <p:cNvSpPr txBox="1">
            <a:spLocks noChangeArrowheads="1"/>
          </p:cNvSpPr>
          <p:nvPr/>
        </p:nvSpPr>
        <p:spPr bwMode="auto">
          <a:xfrm>
            <a:off x="547688" y="84296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cs typeface="Times New Roman" panose="02020603050405020304" pitchFamily="18" charset="0"/>
              </a:rPr>
              <a:t>project2</a:t>
            </a:r>
          </a:p>
        </p:txBody>
      </p:sp>
      <p:sp>
        <p:nvSpPr>
          <p:cNvPr id="94213" name="文本框 29">
            <a:extLst>
              <a:ext uri="{FF2B5EF4-FFF2-40B4-BE49-F238E27FC236}">
                <a16:creationId xmlns:a16="http://schemas.microsoft.com/office/drawing/2014/main" id="{AAA9DBFF-4200-7EBF-D538-D820702C9C67}"/>
              </a:ext>
            </a:extLst>
          </p:cNvPr>
          <p:cNvSpPr txBox="1">
            <a:spLocks noChangeArrowheads="1"/>
          </p:cNvSpPr>
          <p:nvPr/>
        </p:nvSpPr>
        <p:spPr bwMode="auto">
          <a:xfrm>
            <a:off x="323850" y="1266825"/>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任务</a:t>
            </a:r>
            <a:r>
              <a:rPr lang="en-US" altLang="zh-CN" sz="1800"/>
              <a:t>2</a:t>
            </a:r>
            <a:r>
              <a:rPr lang="zh-CN" altLang="en-US" sz="1800"/>
              <a:t>：优化</a:t>
            </a:r>
            <a:r>
              <a:rPr lang="en-US" altLang="zh-CN" sz="1800"/>
              <a:t>SM3</a:t>
            </a:r>
            <a:r>
              <a:rPr lang="zh-CN" altLang="en-US" sz="1800"/>
              <a:t>加密算法。</a:t>
            </a:r>
            <a:endParaRPr lang="en-US" altLang="zh-CN" sz="1800"/>
          </a:p>
        </p:txBody>
      </p:sp>
      <p:sp>
        <p:nvSpPr>
          <p:cNvPr id="94214" name="文本框 2">
            <a:extLst>
              <a:ext uri="{FF2B5EF4-FFF2-40B4-BE49-F238E27FC236}">
                <a16:creationId xmlns:a16="http://schemas.microsoft.com/office/drawing/2014/main" id="{2427E7DC-7E21-F3BD-B488-9B5F8BDFD4CB}"/>
              </a:ext>
            </a:extLst>
          </p:cNvPr>
          <p:cNvSpPr txBox="1">
            <a:spLocks noChangeArrowheads="1"/>
          </p:cNvSpPr>
          <p:nvPr/>
        </p:nvSpPr>
        <p:spPr bwMode="auto">
          <a:xfrm>
            <a:off x="352425" y="1770063"/>
            <a:ext cx="83629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汇编文件修改完成后，可以使用 </a:t>
            </a:r>
            <a:r>
              <a:rPr lang="en-US" altLang="zh-CN" sz="1800"/>
              <a:t>vscode </a:t>
            </a:r>
            <a:r>
              <a:rPr lang="zh-CN" altLang="en-US" sz="1800"/>
              <a:t>的 </a:t>
            </a:r>
            <a:r>
              <a:rPr lang="en-US" altLang="zh-CN" sz="1800"/>
              <a:t>debug </a:t>
            </a:r>
            <a:r>
              <a:rPr lang="zh-CN" altLang="en-US" sz="1800"/>
              <a:t>选项逐行调试代码，运行 结束后终端会输出程序执行过程中的指令条目数“</a:t>
            </a:r>
            <a:r>
              <a:rPr lang="en-US" altLang="zh-CN" sz="1800"/>
              <a:t>Retired XXX instructions in X s”</a:t>
            </a:r>
            <a:r>
              <a:rPr lang="zh-CN" altLang="en-US" sz="1800"/>
              <a:t>。</a:t>
            </a:r>
          </a:p>
        </p:txBody>
      </p:sp>
      <p:sp>
        <p:nvSpPr>
          <p:cNvPr id="94215" name="文本框 6">
            <a:extLst>
              <a:ext uri="{FF2B5EF4-FFF2-40B4-BE49-F238E27FC236}">
                <a16:creationId xmlns:a16="http://schemas.microsoft.com/office/drawing/2014/main" id="{C95E528A-D600-0790-51EB-0D088028B941}"/>
              </a:ext>
            </a:extLst>
          </p:cNvPr>
          <p:cNvSpPr txBox="1">
            <a:spLocks noChangeArrowheads="1"/>
          </p:cNvSpPr>
          <p:nvPr/>
        </p:nvSpPr>
        <p:spPr bwMode="auto">
          <a:xfrm>
            <a:off x="352425" y="2606675"/>
            <a:ext cx="8334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在对比过程中， 你需要分别输入”</a:t>
            </a:r>
            <a:r>
              <a:rPr lang="en-US" altLang="zh-CN" sz="1800"/>
              <a:t>Zhejiang University”</a:t>
            </a:r>
            <a:r>
              <a:rPr lang="zh-CN" altLang="en-US" sz="1800"/>
              <a:t>、 ”</a:t>
            </a:r>
            <a:r>
              <a:rPr lang="en-US" altLang="zh-CN" sz="1800"/>
              <a:t>COD”</a:t>
            </a:r>
            <a:r>
              <a:rPr lang="zh-CN" altLang="en-US" sz="1800"/>
              <a:t>、 你的学号， 计算其哈希值，在验证你汇编的正确性同时比较优化效果。</a:t>
            </a:r>
          </a:p>
        </p:txBody>
      </p:sp>
      <p:pic>
        <p:nvPicPr>
          <p:cNvPr id="94216" name="图片 10">
            <a:extLst>
              <a:ext uri="{FF2B5EF4-FFF2-40B4-BE49-F238E27FC236}">
                <a16:creationId xmlns:a16="http://schemas.microsoft.com/office/drawing/2014/main" id="{10F33BD3-5E5A-724D-F35E-C4D71959F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567"/>
          <a:stretch>
            <a:fillRect/>
          </a:stretch>
        </p:blipFill>
        <p:spPr bwMode="auto">
          <a:xfrm>
            <a:off x="485775" y="3690938"/>
            <a:ext cx="7948613"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C92464AF-79F3-6437-5516-5043BBA32A27}"/>
              </a:ext>
            </a:extLst>
          </p:cNvPr>
          <p:cNvSpPr/>
          <p:nvPr/>
        </p:nvSpPr>
        <p:spPr>
          <a:xfrm>
            <a:off x="1979613" y="4525963"/>
            <a:ext cx="792162" cy="2159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218" name="文本框 12">
            <a:extLst>
              <a:ext uri="{FF2B5EF4-FFF2-40B4-BE49-F238E27FC236}">
                <a16:creationId xmlns:a16="http://schemas.microsoft.com/office/drawing/2014/main" id="{3B123600-8788-1F5C-2CAE-72E010693C3E}"/>
              </a:ext>
            </a:extLst>
          </p:cNvPr>
          <p:cNvSpPr txBox="1">
            <a:spLocks noChangeArrowheads="1"/>
          </p:cNvSpPr>
          <p:nvPr/>
        </p:nvSpPr>
        <p:spPr bwMode="auto">
          <a:xfrm>
            <a:off x="352425" y="57150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7030A0"/>
                </a:solidFill>
              </a:rPr>
              <a:t>自定义指令优化思路：</a:t>
            </a:r>
            <a:endParaRPr lang="en-US" altLang="zh-CN" sz="1800">
              <a:solidFill>
                <a:srgbClr val="7030A0"/>
              </a:solidFill>
            </a:endParaRPr>
          </a:p>
          <a:p>
            <a:pPr>
              <a:spcBef>
                <a:spcPct val="0"/>
              </a:spcBef>
              <a:buFontTx/>
              <a:buNone/>
            </a:pPr>
            <a:r>
              <a:rPr lang="zh-CN" altLang="en-US" sz="1800">
                <a:solidFill>
                  <a:srgbClr val="7030A0"/>
                </a:solidFill>
              </a:rPr>
              <a:t>可以在</a:t>
            </a:r>
            <a:r>
              <a:rPr lang="en-US" altLang="zh-CN" sz="1800">
                <a:solidFill>
                  <a:srgbClr val="7030A0"/>
                </a:solidFill>
              </a:rPr>
              <a:t>sim3.s</a:t>
            </a:r>
            <a:r>
              <a:rPr lang="zh-CN" altLang="en-US" sz="1800">
                <a:solidFill>
                  <a:srgbClr val="7030A0"/>
                </a:solidFill>
              </a:rPr>
              <a:t>中找到多次重复的指令片段，将其改为一条指令，并用优化汇编</a:t>
            </a:r>
            <a:r>
              <a:rPr lang="zh-CN" altLang="en-US" sz="1800"/>
              <a:t>。</a:t>
            </a:r>
            <a:endParaRPr lang="en-US" altLang="zh-CN" sz="1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4DD0004C-D426-A9C9-3EA7-094EF2F2D930}"/>
              </a:ext>
            </a:extLst>
          </p:cNvPr>
          <p:cNvSpPr>
            <a:spLocks noGrp="1" noChangeArrowheads="1"/>
          </p:cNvSpPr>
          <p:nvPr>
            <p:ph idx="1"/>
          </p:nvPr>
        </p:nvSpPr>
        <p:spPr/>
        <p:txBody>
          <a:bodyPr/>
          <a:lstStyle/>
          <a:p>
            <a:pPr marL="0" indent="0">
              <a:buFontTx/>
              <a:buNone/>
            </a:pPr>
            <a:endParaRPr lang="en-US" altLang="zh-CN"/>
          </a:p>
          <a:p>
            <a:pPr marL="0" indent="0">
              <a:buFontTx/>
              <a:buNone/>
            </a:pPr>
            <a:r>
              <a:rPr lang="en-US" altLang="zh-CN"/>
              <a:t>          </a:t>
            </a:r>
          </a:p>
          <a:p>
            <a:pPr marL="0" indent="0">
              <a:buFontTx/>
              <a:buNone/>
            </a:pPr>
            <a:endParaRPr lang="en-US" altLang="zh-CN"/>
          </a:p>
          <a:p>
            <a:pPr marL="0" indent="0" algn="ctr">
              <a:buFontTx/>
              <a:buNone/>
            </a:pPr>
            <a:r>
              <a:rPr lang="en-US" altLang="zh-CN" sz="4400"/>
              <a:t>    </a:t>
            </a:r>
            <a:r>
              <a:rPr lang="zh-CN" altLang="en-US" sz="4400"/>
              <a:t>谢谢大家！</a:t>
            </a:r>
          </a:p>
        </p:txBody>
      </p:sp>
      <p:sp>
        <p:nvSpPr>
          <p:cNvPr id="95235" name="灯片编号占位符 3">
            <a:extLst>
              <a:ext uri="{FF2B5EF4-FFF2-40B4-BE49-F238E27FC236}">
                <a16:creationId xmlns:a16="http://schemas.microsoft.com/office/drawing/2014/main" id="{3189B72E-436C-913B-0B74-A9276222C2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486B13B-D596-45D7-B84F-F22E9EF2C715}" type="slidenum">
              <a:rPr lang="en-US" altLang="zh-CN" sz="1400" smtClean="0"/>
              <a:pPr>
                <a:spcBef>
                  <a:spcPct val="0"/>
                </a:spcBef>
                <a:buFontTx/>
                <a:buNone/>
              </a:pPr>
              <a:t>94</a:t>
            </a:fld>
            <a:endParaRPr lang="en-US" altLang="zh-CN" sz="140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10990</TotalTime>
  <Words>9067</Words>
  <Application>Microsoft Office PowerPoint</Application>
  <PresentationFormat>全屏显示(4:3)</PresentationFormat>
  <Paragraphs>1353</Paragraphs>
  <Slides>94</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94</vt:i4>
      </vt:variant>
    </vt:vector>
  </HeadingPairs>
  <TitlesOfParts>
    <vt:vector size="104" baseType="lpstr">
      <vt:lpstr>TimesNewRomanPSMT</vt:lpstr>
      <vt:lpstr>等线</vt:lpstr>
      <vt:lpstr>华文行楷</vt:lpstr>
      <vt:lpstr>微软雅黑</vt:lpstr>
      <vt:lpstr>Arial</vt:lpstr>
      <vt:lpstr>Calibri</vt:lpstr>
      <vt:lpstr>Helvetica</vt:lpstr>
      <vt:lpstr>Times New Roman</vt:lpstr>
      <vt:lpstr>Verdana</vt:lpstr>
      <vt:lpstr>默认设计模板</vt:lpstr>
      <vt:lpstr>计算机组成与设计 习题选讲</vt:lpstr>
      <vt:lpstr>HW8</vt:lpstr>
      <vt:lpstr>HW8</vt:lpstr>
      <vt:lpstr>HW8</vt:lpstr>
      <vt:lpstr>HW8</vt:lpstr>
      <vt:lpstr>HW8</vt:lpstr>
      <vt:lpstr>HW8</vt:lpstr>
      <vt:lpstr>HW8</vt:lpstr>
      <vt:lpstr>HW8</vt:lpstr>
      <vt:lpstr>HW8</vt:lpstr>
      <vt:lpstr>HW8</vt:lpstr>
      <vt:lpstr>HW9</vt:lpstr>
      <vt:lpstr>HW9</vt:lpstr>
      <vt:lpstr>HW9</vt:lpstr>
      <vt:lpstr>HW9</vt:lpstr>
      <vt:lpstr>HW9</vt:lpstr>
      <vt:lpstr>HW10</vt:lpstr>
      <vt:lpstr>HW10</vt:lpstr>
      <vt:lpstr>HW10</vt:lpstr>
      <vt:lpstr>PowerPoint 演示文稿</vt:lpstr>
      <vt:lpstr>PowerPoint 演示文稿</vt:lpstr>
      <vt:lpstr>PowerPoint 演示文稿</vt:lpstr>
      <vt:lpstr>HW10</vt:lpstr>
      <vt:lpstr>HW10</vt:lpstr>
      <vt:lpstr>HW10</vt:lpstr>
      <vt:lpstr>HW10</vt:lpstr>
      <vt:lpstr>HW10</vt:lpstr>
      <vt:lpstr>HW10</vt:lpstr>
      <vt:lpstr>HW10</vt:lpstr>
      <vt:lpstr>HW10</vt:lpstr>
      <vt:lpstr>PowerPoint 演示文稿</vt:lpstr>
      <vt:lpstr>PowerPoint 演示文稿</vt:lpstr>
      <vt:lpstr>HW10</vt:lpstr>
      <vt:lpstr>HW10</vt:lpstr>
      <vt:lpstr>HW10</vt:lpstr>
      <vt:lpstr>HW10</vt:lpstr>
      <vt:lpstr>HW10</vt:lpstr>
      <vt:lpstr>HW10</vt:lpstr>
      <vt:lpstr>HW10</vt:lpstr>
      <vt:lpstr>HW10</vt:lpstr>
      <vt:lpstr>HW11</vt:lpstr>
      <vt:lpstr>HW11</vt:lpstr>
      <vt:lpstr>PowerPoint 演示文稿</vt:lpstr>
      <vt:lpstr>PowerPoint 演示文稿</vt:lpstr>
      <vt:lpstr>HW12</vt:lpstr>
      <vt:lpstr>HW12</vt:lpstr>
      <vt:lpstr>HW12</vt:lpstr>
      <vt:lpstr>HW12</vt:lpstr>
      <vt:lpstr>HW13</vt:lpstr>
      <vt:lpstr>HW13</vt:lpstr>
      <vt:lpstr>PowerPoint 演示文稿</vt:lpstr>
      <vt:lpstr>PowerPoint 演示文稿</vt:lpstr>
      <vt:lpstr>随堂小测1</vt:lpstr>
      <vt:lpstr>随堂小测1</vt:lpstr>
      <vt:lpstr>随堂小测1</vt:lpstr>
      <vt:lpstr>随堂小测1</vt:lpstr>
      <vt:lpstr>随堂小测1</vt:lpstr>
      <vt:lpstr>随堂小测1</vt:lpstr>
      <vt:lpstr>随堂小测1</vt:lpstr>
      <vt:lpstr>随堂小测1</vt:lpstr>
      <vt:lpstr>随堂小测1</vt:lpstr>
      <vt:lpstr>随堂小测1</vt:lpstr>
      <vt:lpstr>随堂小测1</vt:lpstr>
      <vt:lpstr>随堂小测1</vt:lpstr>
      <vt:lpstr>随堂小测1</vt:lpstr>
      <vt:lpstr>随堂小测1</vt:lpstr>
      <vt:lpstr>Project1</vt:lpstr>
      <vt:lpstr>Project1</vt:lpstr>
      <vt:lpstr>Project1</vt:lpstr>
      <vt:lpstr>Project1</vt:lpstr>
      <vt:lpstr>Project1</vt:lpstr>
      <vt:lpstr>Project1</vt:lpstr>
      <vt:lpstr>Project1</vt:lpstr>
      <vt:lpstr>Project1</vt:lpstr>
      <vt:lpstr>Project1</vt:lpstr>
      <vt:lpstr>Project1</vt:lpstr>
      <vt:lpstr>Project1</vt:lpstr>
      <vt:lpstr>Project1</vt:lpstr>
      <vt:lpstr>Project1</vt:lpstr>
      <vt:lpstr>Project1</vt:lpstr>
      <vt:lpstr>Project1</vt:lpstr>
      <vt:lpstr>Project1</vt:lpstr>
      <vt:lpstr>Project1</vt:lpstr>
      <vt:lpstr>Project2</vt:lpstr>
      <vt:lpstr>Project2</vt:lpstr>
      <vt:lpstr>Project2</vt:lpstr>
      <vt:lpstr>Project2</vt:lpstr>
      <vt:lpstr>Project2</vt:lpstr>
      <vt:lpstr>Project2</vt:lpstr>
      <vt:lpstr>Project2</vt:lpstr>
      <vt:lpstr>Project2</vt:lpstr>
      <vt:lpstr>Project2</vt:lpstr>
      <vt:lpstr>Project2</vt:lpstr>
      <vt:lpstr>PowerPoint 演示文稿</vt:lpstr>
    </vt:vector>
  </TitlesOfParts>
  <Company>fj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gh</dc:creator>
  <cp:lastModifiedBy>放 许</cp:lastModifiedBy>
  <cp:revision>836</cp:revision>
  <dcterms:created xsi:type="dcterms:W3CDTF">2009-10-13T03:30:32Z</dcterms:created>
  <dcterms:modified xsi:type="dcterms:W3CDTF">2024-01-01T11:23:44Z</dcterms:modified>
</cp:coreProperties>
</file>